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2"/>
  </p:notesMasterIdLst>
  <p:handoutMasterIdLst>
    <p:handoutMasterId r:id="rId83"/>
  </p:handoutMasterIdLst>
  <p:sldIdLst>
    <p:sldId id="481" r:id="rId2"/>
    <p:sldId id="482" r:id="rId3"/>
    <p:sldId id="483" r:id="rId4"/>
    <p:sldId id="531" r:id="rId5"/>
    <p:sldId id="604" r:id="rId6"/>
    <p:sldId id="605" r:id="rId7"/>
    <p:sldId id="485" r:id="rId8"/>
    <p:sldId id="486" r:id="rId9"/>
    <p:sldId id="583" r:id="rId10"/>
    <p:sldId id="584" r:id="rId11"/>
    <p:sldId id="587" r:id="rId12"/>
    <p:sldId id="641" r:id="rId13"/>
    <p:sldId id="642" r:id="rId14"/>
    <p:sldId id="643" r:id="rId15"/>
    <p:sldId id="651" r:id="rId16"/>
    <p:sldId id="652" r:id="rId17"/>
    <p:sldId id="653" r:id="rId18"/>
    <p:sldId id="644" r:id="rId19"/>
    <p:sldId id="638" r:id="rId20"/>
    <p:sldId id="610" r:id="rId21"/>
    <p:sldId id="616" r:id="rId22"/>
    <p:sldId id="611" r:id="rId23"/>
    <p:sldId id="612" r:id="rId24"/>
    <p:sldId id="614" r:id="rId25"/>
    <p:sldId id="615" r:id="rId26"/>
    <p:sldId id="617" r:id="rId27"/>
    <p:sldId id="628" r:id="rId28"/>
    <p:sldId id="629" r:id="rId29"/>
    <p:sldId id="647" r:id="rId30"/>
    <p:sldId id="630" r:id="rId31"/>
    <p:sldId id="618" r:id="rId32"/>
    <p:sldId id="619" r:id="rId33"/>
    <p:sldId id="645" r:id="rId34"/>
    <p:sldId id="646" r:id="rId35"/>
    <p:sldId id="649" r:id="rId36"/>
    <p:sldId id="621" r:id="rId37"/>
    <p:sldId id="623" r:id="rId38"/>
    <p:sldId id="624" r:id="rId39"/>
    <p:sldId id="625" r:id="rId40"/>
    <p:sldId id="626" r:id="rId41"/>
    <p:sldId id="627" r:id="rId42"/>
    <p:sldId id="632" r:id="rId43"/>
    <p:sldId id="633" r:id="rId44"/>
    <p:sldId id="648" r:id="rId45"/>
    <p:sldId id="609" r:id="rId46"/>
    <p:sldId id="561" r:id="rId47"/>
    <p:sldId id="562" r:id="rId48"/>
    <p:sldId id="568" r:id="rId49"/>
    <p:sldId id="569" r:id="rId50"/>
    <p:sldId id="607" r:id="rId51"/>
    <p:sldId id="570" r:id="rId52"/>
    <p:sldId id="571" r:id="rId53"/>
    <p:sldId id="575" r:id="rId54"/>
    <p:sldId id="576" r:id="rId55"/>
    <p:sldId id="654" r:id="rId56"/>
    <p:sldId id="655" r:id="rId57"/>
    <p:sldId id="558" r:id="rId58"/>
    <p:sldId id="512" r:id="rId59"/>
    <p:sldId id="511" r:id="rId60"/>
    <p:sldId id="513" r:id="rId61"/>
    <p:sldId id="515" r:id="rId62"/>
    <p:sldId id="516" r:id="rId63"/>
    <p:sldId id="517" r:id="rId64"/>
    <p:sldId id="591" r:id="rId65"/>
    <p:sldId id="526" r:id="rId66"/>
    <p:sldId id="556" r:id="rId67"/>
    <p:sldId id="596" r:id="rId68"/>
    <p:sldId id="634" r:id="rId69"/>
    <p:sldId id="593" r:id="rId70"/>
    <p:sldId id="594" r:id="rId71"/>
    <p:sldId id="598" r:id="rId72"/>
    <p:sldId id="595" r:id="rId73"/>
    <p:sldId id="597" r:id="rId74"/>
    <p:sldId id="599" r:id="rId75"/>
    <p:sldId id="600" r:id="rId76"/>
    <p:sldId id="601" r:id="rId77"/>
    <p:sldId id="602" r:id="rId78"/>
    <p:sldId id="603" r:id="rId79"/>
    <p:sldId id="582" r:id="rId80"/>
    <p:sldId id="650" r:id="rId81"/>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38" autoAdjust="0"/>
  </p:normalViewPr>
  <p:slideViewPr>
    <p:cSldViewPr>
      <p:cViewPr>
        <p:scale>
          <a:sx n="70" d="100"/>
          <a:sy n="70" d="100"/>
        </p:scale>
        <p:origin x="-13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84871" cy="501015"/>
          </a:xfrm>
          <a:prstGeom prst="rect">
            <a:avLst/>
          </a:prstGeom>
        </p:spPr>
        <p:txBody>
          <a:bodyPr vert="horz" wrap="square" lIns="96616" tIns="48308" rIns="96616" bIns="48308" numCol="1" anchor="t" anchorCtr="0" compatLnSpc="1">
            <a:prstTxWarp prst="textNoShape">
              <a:avLst/>
            </a:prstTxWarp>
          </a:bodyPr>
          <a:lstStyle>
            <a:lvl1pPr>
              <a:defRPr sz="1300">
                <a:latin typeface="Calibri" pitchFamily="34" charset="0"/>
                <a:ea typeface="+mn-ea"/>
                <a:cs typeface="Arial" charset="0"/>
              </a:defRPr>
            </a:lvl1pPr>
          </a:lstStyle>
          <a:p>
            <a:pPr>
              <a:defRPr/>
            </a:pPr>
            <a:endParaRPr lang="id-ID"/>
          </a:p>
        </p:txBody>
      </p:sp>
      <p:sp>
        <p:nvSpPr>
          <p:cNvPr id="3" name="Rectangle 3"/>
          <p:cNvSpPr>
            <a:spLocks noGrp="1"/>
          </p:cNvSpPr>
          <p:nvPr>
            <p:ph type="dt" sz="quarter" idx="1"/>
          </p:nvPr>
        </p:nvSpPr>
        <p:spPr>
          <a:xfrm>
            <a:off x="3901698" y="0"/>
            <a:ext cx="2984871" cy="501015"/>
          </a:xfrm>
          <a:prstGeom prst="rect">
            <a:avLst/>
          </a:prstGeom>
        </p:spPr>
        <p:txBody>
          <a:bodyPr vert="horz" wrap="square" lIns="96616" tIns="48308" rIns="96616" bIns="48308" numCol="1" anchor="t" anchorCtr="0" compatLnSpc="1">
            <a:prstTxWarp prst="textNoShape">
              <a:avLst/>
            </a:prstTxWarp>
          </a:bodyPr>
          <a:lstStyle>
            <a:lvl1pPr algn="r">
              <a:defRPr sz="1300">
                <a:latin typeface="Calibri" pitchFamily="34" charset="0"/>
                <a:cs typeface="Arial" pitchFamily="34" charset="0"/>
              </a:defRPr>
            </a:lvl1pPr>
          </a:lstStyle>
          <a:p>
            <a:pPr>
              <a:defRPr/>
            </a:pPr>
            <a:fld id="{B9F4765F-CC6B-416B-9C76-CFC7F55CC983}" type="datetimeFigureOut">
              <a:rPr lang="en-US"/>
              <a:pPr>
                <a:defRPr/>
              </a:pPr>
              <a:t>5/25/2015</a:t>
            </a:fld>
            <a:endParaRPr lang="en-US"/>
          </a:p>
        </p:txBody>
      </p:sp>
      <p:sp>
        <p:nvSpPr>
          <p:cNvPr id="4" name="Rectangle 4"/>
          <p:cNvSpPr>
            <a:spLocks noGrp="1"/>
          </p:cNvSpPr>
          <p:nvPr>
            <p:ph type="ftr" sz="quarter" idx="2"/>
          </p:nvPr>
        </p:nvSpPr>
        <p:spPr>
          <a:xfrm>
            <a:off x="0" y="9517546"/>
            <a:ext cx="2984871" cy="501015"/>
          </a:xfrm>
          <a:prstGeom prst="rect">
            <a:avLst/>
          </a:prstGeom>
        </p:spPr>
        <p:txBody>
          <a:bodyPr vert="horz" wrap="square" lIns="96616" tIns="48308" rIns="96616" bIns="48308" numCol="1" anchor="b" anchorCtr="0" compatLnSpc="1">
            <a:prstTxWarp prst="textNoShape">
              <a:avLst/>
            </a:prstTxWarp>
          </a:bodyPr>
          <a:lstStyle>
            <a:lvl1pPr>
              <a:defRPr sz="1300">
                <a:latin typeface="Calibri" pitchFamily="34" charset="0"/>
                <a:ea typeface="+mn-ea"/>
                <a:cs typeface="Arial" charset="0"/>
              </a:defRPr>
            </a:lvl1pPr>
          </a:lstStyle>
          <a:p>
            <a:pPr>
              <a:defRPr/>
            </a:pPr>
            <a:endParaRPr lang="id-ID"/>
          </a:p>
        </p:txBody>
      </p:sp>
      <p:sp>
        <p:nvSpPr>
          <p:cNvPr id="5" name="Rectangle 5"/>
          <p:cNvSpPr>
            <a:spLocks noGrp="1"/>
          </p:cNvSpPr>
          <p:nvPr>
            <p:ph type="sldNum" sz="quarter" idx="3"/>
          </p:nvPr>
        </p:nvSpPr>
        <p:spPr>
          <a:xfrm>
            <a:off x="3901698" y="9517546"/>
            <a:ext cx="2984871" cy="501015"/>
          </a:xfrm>
          <a:prstGeom prst="rect">
            <a:avLst/>
          </a:prstGeom>
        </p:spPr>
        <p:txBody>
          <a:bodyPr vert="horz" wrap="square" lIns="96616" tIns="48308" rIns="96616" bIns="48308" numCol="1" anchor="b" anchorCtr="0" compatLnSpc="1">
            <a:prstTxWarp prst="textNoShape">
              <a:avLst/>
            </a:prstTxWarp>
          </a:bodyPr>
          <a:lstStyle>
            <a:lvl1pPr algn="r">
              <a:defRPr sz="1300">
                <a:latin typeface="Calibri" pitchFamily="34" charset="0"/>
                <a:cs typeface="Arial" pitchFamily="34" charset="0"/>
              </a:defRPr>
            </a:lvl1pPr>
          </a:lstStyle>
          <a:p>
            <a:pPr>
              <a:defRPr/>
            </a:pPr>
            <a:fld id="{D93F2DA7-C112-4EB6-8269-50CD1F75AEA3}" type="slidenum">
              <a:rPr lang="en-US"/>
              <a:pPr>
                <a:defRPr/>
              </a:pPr>
              <a:t>‹#›</a:t>
            </a:fld>
            <a:endParaRPr lang="en-US"/>
          </a:p>
        </p:txBody>
      </p:sp>
    </p:spTree>
    <p:extLst>
      <p:ext uri="{BB962C8B-B14F-4D97-AF65-F5344CB8AC3E}">
        <p14:creationId xmlns:p14="http://schemas.microsoft.com/office/powerpoint/2010/main" val="1507232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84871" cy="501015"/>
          </a:xfrm>
          <a:prstGeom prst="rect">
            <a:avLst/>
          </a:prstGeom>
        </p:spPr>
        <p:txBody>
          <a:bodyPr vert="horz" wrap="square" lIns="96616" tIns="48308" rIns="96616" bIns="48308" numCol="1" anchor="t" anchorCtr="0" compatLnSpc="1">
            <a:prstTxWarp prst="textNoShape">
              <a:avLst/>
            </a:prstTxWarp>
          </a:bodyPr>
          <a:lstStyle>
            <a:lvl1pPr>
              <a:defRPr sz="1300">
                <a:latin typeface="Calibri" pitchFamily="34" charset="0"/>
                <a:ea typeface="+mn-ea"/>
                <a:cs typeface="Arial" charset="0"/>
              </a:defRPr>
            </a:lvl1pPr>
          </a:lstStyle>
          <a:p>
            <a:pPr>
              <a:defRPr/>
            </a:pPr>
            <a:endParaRPr lang="id-ID"/>
          </a:p>
        </p:txBody>
      </p:sp>
      <p:sp>
        <p:nvSpPr>
          <p:cNvPr id="3" name="Rectangle 3"/>
          <p:cNvSpPr>
            <a:spLocks noGrp="1"/>
          </p:cNvSpPr>
          <p:nvPr>
            <p:ph type="dt" idx="1"/>
          </p:nvPr>
        </p:nvSpPr>
        <p:spPr>
          <a:xfrm>
            <a:off x="3901698" y="0"/>
            <a:ext cx="2984871" cy="501015"/>
          </a:xfrm>
          <a:prstGeom prst="rect">
            <a:avLst/>
          </a:prstGeom>
        </p:spPr>
        <p:txBody>
          <a:bodyPr vert="horz" wrap="square" lIns="96616" tIns="48308" rIns="96616" bIns="48308" numCol="1" anchor="t" anchorCtr="0" compatLnSpc="1">
            <a:prstTxWarp prst="textNoShape">
              <a:avLst/>
            </a:prstTxWarp>
          </a:bodyPr>
          <a:lstStyle>
            <a:lvl1pPr algn="r">
              <a:defRPr sz="1300">
                <a:latin typeface="Calibri" pitchFamily="34" charset="0"/>
                <a:cs typeface="Arial" pitchFamily="34" charset="0"/>
              </a:defRPr>
            </a:lvl1pPr>
          </a:lstStyle>
          <a:p>
            <a:pPr>
              <a:defRPr/>
            </a:pPr>
            <a:fld id="{B64FD80C-72E8-4C06-80E9-33D1526C99D5}" type="datetimeFigureOut">
              <a:rPr lang="en-US"/>
              <a:pPr>
                <a:defRPr/>
              </a:pPr>
              <a:t>5/25/2015</a:t>
            </a:fld>
            <a:endParaRPr lang="en-US"/>
          </a:p>
        </p:txBody>
      </p:sp>
      <p:sp>
        <p:nvSpPr>
          <p:cNvPr id="4" name="Rectangle 4"/>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extLst/>
          </a:lstStyle>
          <a:p>
            <a:pPr lvl="0"/>
            <a:endParaRPr lang="en-US" noProof="0"/>
          </a:p>
        </p:txBody>
      </p:sp>
      <p:sp>
        <p:nvSpPr>
          <p:cNvPr id="5" name="Rectangle 5"/>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extLst/>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p:cNvSpPr>
          <p:nvPr>
            <p:ph type="ftr" sz="quarter" idx="4"/>
          </p:nvPr>
        </p:nvSpPr>
        <p:spPr>
          <a:xfrm>
            <a:off x="0" y="9517546"/>
            <a:ext cx="2984871" cy="501015"/>
          </a:xfrm>
          <a:prstGeom prst="rect">
            <a:avLst/>
          </a:prstGeom>
        </p:spPr>
        <p:txBody>
          <a:bodyPr vert="horz" wrap="square" lIns="96616" tIns="48308" rIns="96616" bIns="48308" numCol="1" anchor="b" anchorCtr="0" compatLnSpc="1">
            <a:prstTxWarp prst="textNoShape">
              <a:avLst/>
            </a:prstTxWarp>
          </a:bodyPr>
          <a:lstStyle>
            <a:lvl1pPr>
              <a:defRPr sz="1300">
                <a:latin typeface="Calibri" pitchFamily="34" charset="0"/>
                <a:ea typeface="+mn-ea"/>
                <a:cs typeface="Arial" charset="0"/>
              </a:defRPr>
            </a:lvl1pPr>
          </a:lstStyle>
          <a:p>
            <a:pPr>
              <a:defRPr/>
            </a:pPr>
            <a:endParaRPr lang="id-ID"/>
          </a:p>
        </p:txBody>
      </p:sp>
      <p:sp>
        <p:nvSpPr>
          <p:cNvPr id="7" name="Rectangle 7"/>
          <p:cNvSpPr>
            <a:spLocks noGrp="1"/>
          </p:cNvSpPr>
          <p:nvPr>
            <p:ph type="sldNum" sz="quarter" idx="5"/>
          </p:nvPr>
        </p:nvSpPr>
        <p:spPr>
          <a:xfrm>
            <a:off x="3901698" y="9517546"/>
            <a:ext cx="2984871" cy="501015"/>
          </a:xfrm>
          <a:prstGeom prst="rect">
            <a:avLst/>
          </a:prstGeom>
        </p:spPr>
        <p:txBody>
          <a:bodyPr vert="horz" wrap="square" lIns="96616" tIns="48308" rIns="96616" bIns="48308" numCol="1" anchor="b" anchorCtr="0" compatLnSpc="1">
            <a:prstTxWarp prst="textNoShape">
              <a:avLst/>
            </a:prstTxWarp>
          </a:bodyPr>
          <a:lstStyle>
            <a:lvl1pPr algn="r">
              <a:defRPr sz="1300">
                <a:latin typeface="Calibri" pitchFamily="34" charset="0"/>
                <a:cs typeface="Arial" pitchFamily="34" charset="0"/>
              </a:defRPr>
            </a:lvl1pPr>
          </a:lstStyle>
          <a:p>
            <a:pPr>
              <a:defRPr/>
            </a:pPr>
            <a:fld id="{218EC8AD-9295-4EA6-B0E6-8D881814D76E}" type="slidenum">
              <a:rPr lang="en-US"/>
              <a:pPr>
                <a:defRPr/>
              </a:pPr>
              <a:t>‹#›</a:t>
            </a:fld>
            <a:endParaRPr lang="en-US"/>
          </a:p>
        </p:txBody>
      </p:sp>
    </p:spTree>
    <p:extLst>
      <p:ext uri="{BB962C8B-B14F-4D97-AF65-F5344CB8AC3E}">
        <p14:creationId xmlns:p14="http://schemas.microsoft.com/office/powerpoint/2010/main" val="3153681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6C41184-5BBD-4911-92ED-EE1C37962B3D}" type="slidenum">
              <a:rPr lang="en-US" smtClean="0">
                <a:latin typeface="Arial" pitchFamily="34" charset="0"/>
              </a:rPr>
              <a:pPr/>
              <a:t>8</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3A27D133-BE96-4EFD-AD4C-F115D68ED24F}" type="slidenum">
              <a:rPr lang="en-US" smtClean="0">
                <a:cs typeface="Arial" pitchFamily="34" charset="0"/>
              </a:rPr>
              <a:pPr/>
              <a:t>36</a:t>
            </a:fld>
            <a:endParaRPr lang="en-US" smtClean="0">
              <a:cs typeface="Arial"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xfrm>
            <a:off x="688817" y="4757904"/>
            <a:ext cx="5510530" cy="4510874"/>
          </a:xfrm>
          <a:noFill/>
        </p:spPr>
        <p:txBody>
          <a:bodyPr wrap="square" lIns="96616" tIns="48308" rIns="96616" bIns="48308" numCol="1" anchor="t" anchorCtr="0" compatLnSpc="1">
            <a:prstTxWarp prst="textNoShape">
              <a:avLst/>
            </a:prstTxWarp>
          </a:bodyPr>
          <a:lstStyle/>
          <a:p>
            <a:pPr eaLnBrk="1" hangingPunct="1"/>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C078494-B01B-4637-B13A-A514812FAF88}" type="slidenum">
              <a:rPr lang="en-US" smtClean="0"/>
              <a:pPr/>
              <a:t>37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688817" y="4757904"/>
            <a:ext cx="5510530" cy="4510874"/>
          </a:xfrm>
          <a:noFill/>
          <a:ln/>
        </p:spPr>
        <p:txBody>
          <a:bodyPr/>
          <a:lstStyle/>
          <a:p>
            <a:pPr eaLnBrk="1" hangingPunct="1"/>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1F19876-554A-4615-BF0D-AEC9633040F5}" type="slidenum">
              <a:rPr lang="en-US" smtClean="0"/>
              <a:pPr/>
              <a:t>38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688817" y="4757904"/>
            <a:ext cx="5510530" cy="4510874"/>
          </a:xfrm>
          <a:noFill/>
          <a:ln/>
        </p:spPr>
        <p:txBody>
          <a:bodyPr/>
          <a:lstStyle/>
          <a:p>
            <a:pPr eaLnBrk="1" hangingPunct="1"/>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0D7411B-373A-4B35-AC8F-F22AAE9C8C59}" type="slidenum">
              <a:rPr lang="en-US" smtClean="0"/>
              <a:pPr/>
              <a:t>39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8817" y="4757904"/>
            <a:ext cx="5510530" cy="4510874"/>
          </a:xfrm>
          <a:noFill/>
          <a:ln/>
        </p:spPr>
        <p:txBody>
          <a:bodyPr/>
          <a:lstStyle/>
          <a:p>
            <a:pPr eaLnBrk="1" hangingPunct="1"/>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50BE7224-5C70-4B18-AC32-7B3B3B7E8B8D}" type="slidenum">
              <a:rPr lang="en-US" smtClean="0">
                <a:latin typeface="Arial" pitchFamily="34" charset="0"/>
              </a:rPr>
              <a:pPr/>
              <a:t>46</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B8278A09-67A3-4219-AE54-8291BBE33794}" type="slidenum">
              <a:rPr lang="en-US" smtClean="0">
                <a:latin typeface="Arial" pitchFamily="34" charset="0"/>
              </a:rPr>
              <a:pPr/>
              <a:t>47</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769D9E46-309B-401D-802B-F8B4D8232641}" type="slidenum">
              <a:rPr lang="en-US" smtClean="0">
                <a:latin typeface="Arial" pitchFamily="34" charset="0"/>
              </a:rPr>
              <a:pPr/>
              <a:t>48</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F9E85FA9-2CC1-43BD-B9C0-9213117F34B0}" type="slidenum">
              <a:rPr lang="en-US" smtClean="0">
                <a:latin typeface="Arial" pitchFamily="34" charset="0"/>
              </a:rPr>
              <a:pPr/>
              <a:t>49</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latin typeface="Arial" pitchFamily="34" charset="0"/>
            </a:endParaRPr>
          </a:p>
        </p:txBody>
      </p:sp>
      <p:sp>
        <p:nvSpPr>
          <p:cNvPr id="69636" name="Slide Number Placeholder 3"/>
          <p:cNvSpPr>
            <a:spLocks noGrp="1"/>
          </p:cNvSpPr>
          <p:nvPr>
            <p:ph type="sldNum" sz="quarter" idx="5"/>
          </p:nvPr>
        </p:nvSpPr>
        <p:spPr>
          <a:noFill/>
        </p:spPr>
        <p:txBody>
          <a:bodyPr/>
          <a:lstStyle/>
          <a:p>
            <a:fld id="{F4DC8B45-A49C-4D68-A00C-C893E1E56F71}" type="slidenum">
              <a:rPr lang="en-US" smtClean="0">
                <a:latin typeface="Arial" pitchFamily="34" charset="0"/>
              </a:rPr>
              <a:pPr/>
              <a:t>51</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CD54F1D-A222-441F-8061-A9E40292EB1D}" type="slidenum">
              <a:rPr lang="en-US" smtClean="0">
                <a:latin typeface="Arial" pitchFamily="34" charset="0"/>
              </a:rPr>
              <a:pPr/>
              <a:t>52</a:t>
            </a:fld>
            <a:endParaRPr lang="en-US"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688817" y="4757904"/>
            <a:ext cx="5510530" cy="4510874"/>
          </a:xfrm>
          <a:noFill/>
          <a:ln/>
        </p:spPr>
        <p:txBody>
          <a:bodyPr/>
          <a:lstStyle/>
          <a:p>
            <a:pPr eaLnBrk="1" hangingPunct="1"/>
            <a:endParaRPr lang="id-ID"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defRPr>
            </a:lvl1pPr>
            <a:lvl2pPr marL="785001" indent="-301923">
              <a:defRPr>
                <a:solidFill>
                  <a:schemeClr val="tx1"/>
                </a:solidFill>
                <a:latin typeface="Comic Sans MS" pitchFamily="66" charset="0"/>
              </a:defRPr>
            </a:lvl2pPr>
            <a:lvl3pPr marL="1207694" indent="-241539">
              <a:defRPr>
                <a:solidFill>
                  <a:schemeClr val="tx1"/>
                </a:solidFill>
                <a:latin typeface="Comic Sans MS" pitchFamily="66" charset="0"/>
              </a:defRPr>
            </a:lvl3pPr>
            <a:lvl4pPr marL="1690771" indent="-241539">
              <a:defRPr>
                <a:solidFill>
                  <a:schemeClr val="tx1"/>
                </a:solidFill>
                <a:latin typeface="Comic Sans MS" pitchFamily="66" charset="0"/>
              </a:defRPr>
            </a:lvl4pPr>
            <a:lvl5pPr marL="2173849" indent="-241539">
              <a:defRPr>
                <a:solidFill>
                  <a:schemeClr val="tx1"/>
                </a:solidFill>
                <a:latin typeface="Comic Sans MS" pitchFamily="66" charset="0"/>
              </a:defRPr>
            </a:lvl5pPr>
            <a:lvl6pPr marL="2656926" indent="-241539" eaLnBrk="0" fontAlgn="base" hangingPunct="0">
              <a:spcBef>
                <a:spcPct val="0"/>
              </a:spcBef>
              <a:spcAft>
                <a:spcPct val="0"/>
              </a:spcAft>
              <a:defRPr>
                <a:solidFill>
                  <a:schemeClr val="tx1"/>
                </a:solidFill>
                <a:latin typeface="Comic Sans MS" pitchFamily="66" charset="0"/>
              </a:defRPr>
            </a:lvl6pPr>
            <a:lvl7pPr marL="3140004" indent="-241539" eaLnBrk="0" fontAlgn="base" hangingPunct="0">
              <a:spcBef>
                <a:spcPct val="0"/>
              </a:spcBef>
              <a:spcAft>
                <a:spcPct val="0"/>
              </a:spcAft>
              <a:defRPr>
                <a:solidFill>
                  <a:schemeClr val="tx1"/>
                </a:solidFill>
                <a:latin typeface="Comic Sans MS" pitchFamily="66" charset="0"/>
              </a:defRPr>
            </a:lvl7pPr>
            <a:lvl8pPr marL="3623081" indent="-241539" eaLnBrk="0" fontAlgn="base" hangingPunct="0">
              <a:spcBef>
                <a:spcPct val="0"/>
              </a:spcBef>
              <a:spcAft>
                <a:spcPct val="0"/>
              </a:spcAft>
              <a:defRPr>
                <a:solidFill>
                  <a:schemeClr val="tx1"/>
                </a:solidFill>
                <a:latin typeface="Comic Sans MS" pitchFamily="66" charset="0"/>
              </a:defRPr>
            </a:lvl8pPr>
            <a:lvl9pPr marL="4106159" indent="-241539" eaLnBrk="0" fontAlgn="base" hangingPunct="0">
              <a:spcBef>
                <a:spcPct val="0"/>
              </a:spcBef>
              <a:spcAft>
                <a:spcPct val="0"/>
              </a:spcAft>
              <a:defRPr>
                <a:solidFill>
                  <a:schemeClr val="tx1"/>
                </a:solidFill>
                <a:latin typeface="Comic Sans MS" pitchFamily="66" charset="0"/>
              </a:defRPr>
            </a:lvl9pPr>
          </a:lstStyle>
          <a:p>
            <a:fld id="{6BC1B9B8-6DDF-4291-AF9A-C22C57ADF7EC}" type="slidenum">
              <a:rPr lang="en-US"/>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latin typeface="Arial" pitchFamily="34" charset="0"/>
            </a:endParaRPr>
          </a:p>
        </p:txBody>
      </p:sp>
      <p:sp>
        <p:nvSpPr>
          <p:cNvPr id="80900" name="Slide Number Placeholder 3"/>
          <p:cNvSpPr>
            <a:spLocks noGrp="1"/>
          </p:cNvSpPr>
          <p:nvPr>
            <p:ph type="sldNum" sz="quarter" idx="5"/>
          </p:nvPr>
        </p:nvSpPr>
        <p:spPr>
          <a:noFill/>
        </p:spPr>
        <p:txBody>
          <a:bodyPr/>
          <a:lstStyle/>
          <a:p>
            <a:fld id="{43ACB329-B360-48A5-8F48-C2C0FFF85AB8}" type="slidenum">
              <a:rPr lang="en-US" smtClean="0">
                <a:latin typeface="Arial" pitchFamily="34" charset="0"/>
              </a:rPr>
              <a:pPr/>
              <a:t>53</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Arial" pitchFamily="34" charset="0"/>
            </a:endParaRPr>
          </a:p>
        </p:txBody>
      </p:sp>
      <p:sp>
        <p:nvSpPr>
          <p:cNvPr id="81924" name="Slide Number Placeholder 3"/>
          <p:cNvSpPr>
            <a:spLocks noGrp="1"/>
          </p:cNvSpPr>
          <p:nvPr>
            <p:ph type="sldNum" sz="quarter" idx="5"/>
          </p:nvPr>
        </p:nvSpPr>
        <p:spPr>
          <a:noFill/>
        </p:spPr>
        <p:txBody>
          <a:bodyPr/>
          <a:lstStyle/>
          <a:p>
            <a:fld id="{39095D46-E9D6-43A4-9660-3C816BCB3AA8}" type="slidenum">
              <a:rPr lang="en-US" smtClean="0">
                <a:latin typeface="Arial" pitchFamily="34" charset="0"/>
              </a:rPr>
              <a:pPr/>
              <a:t>54</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5BFA381-91A0-402D-B2A8-34486935501B}" type="slidenum">
              <a:rPr lang="en-US" smtClean="0">
                <a:latin typeface="Arial" pitchFamily="34" charset="0"/>
              </a:rPr>
              <a:pPr/>
              <a:t>56</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C98DD53-1583-4F21-86D5-2D5D7288FB3A}" type="slidenum">
              <a:rPr lang="en-US" smtClean="0">
                <a:latin typeface="Arial" pitchFamily="34" charset="0"/>
              </a:rPr>
              <a:pPr/>
              <a:t>59</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2C33521-5975-4EEE-A956-FFD752C38112}" type="slidenum">
              <a:rPr lang="en-US" smtClean="0">
                <a:latin typeface="Arial" pitchFamily="34" charset="0"/>
              </a:rPr>
              <a:pPr/>
              <a:t>60</a:t>
            </a:fld>
            <a:endParaRPr lang="en-US"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7F91C6E-EEFD-4893-AE81-A9619CBAC4A0}" type="slidenum">
              <a:rPr lang="en-US" smtClean="0">
                <a:latin typeface="Arial" pitchFamily="34" charset="0"/>
              </a:rPr>
              <a:pPr/>
              <a:t>61</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latin typeface="Arial" pitchFamily="34" charset="0"/>
            </a:endParaRPr>
          </a:p>
        </p:txBody>
      </p:sp>
      <p:sp>
        <p:nvSpPr>
          <p:cNvPr id="88068" name="Slide Number Placeholder 3"/>
          <p:cNvSpPr>
            <a:spLocks noGrp="1"/>
          </p:cNvSpPr>
          <p:nvPr>
            <p:ph type="sldNum" sz="quarter" idx="5"/>
          </p:nvPr>
        </p:nvSpPr>
        <p:spPr>
          <a:noFill/>
        </p:spPr>
        <p:txBody>
          <a:bodyPr/>
          <a:lstStyle/>
          <a:p>
            <a:fld id="{A16B7728-B252-4A1B-A7A2-7DC952231387}" type="slidenum">
              <a:rPr lang="en-US" smtClean="0">
                <a:latin typeface="Arial" pitchFamily="34" charset="0"/>
              </a:rPr>
              <a:pPr/>
              <a:t>65</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defRPr>
            </a:lvl1pPr>
            <a:lvl2pPr marL="785001" indent="-301923">
              <a:defRPr>
                <a:solidFill>
                  <a:schemeClr val="tx1"/>
                </a:solidFill>
                <a:latin typeface="Comic Sans MS" pitchFamily="66" charset="0"/>
              </a:defRPr>
            </a:lvl2pPr>
            <a:lvl3pPr marL="1207694" indent="-241539">
              <a:defRPr>
                <a:solidFill>
                  <a:schemeClr val="tx1"/>
                </a:solidFill>
                <a:latin typeface="Comic Sans MS" pitchFamily="66" charset="0"/>
              </a:defRPr>
            </a:lvl3pPr>
            <a:lvl4pPr marL="1690771" indent="-241539">
              <a:defRPr>
                <a:solidFill>
                  <a:schemeClr val="tx1"/>
                </a:solidFill>
                <a:latin typeface="Comic Sans MS" pitchFamily="66" charset="0"/>
              </a:defRPr>
            </a:lvl4pPr>
            <a:lvl5pPr marL="2173849" indent="-241539">
              <a:defRPr>
                <a:solidFill>
                  <a:schemeClr val="tx1"/>
                </a:solidFill>
                <a:latin typeface="Comic Sans MS" pitchFamily="66" charset="0"/>
              </a:defRPr>
            </a:lvl5pPr>
            <a:lvl6pPr marL="2656926" indent="-241539" eaLnBrk="0" fontAlgn="base" hangingPunct="0">
              <a:spcBef>
                <a:spcPct val="0"/>
              </a:spcBef>
              <a:spcAft>
                <a:spcPct val="0"/>
              </a:spcAft>
              <a:defRPr>
                <a:solidFill>
                  <a:schemeClr val="tx1"/>
                </a:solidFill>
                <a:latin typeface="Comic Sans MS" pitchFamily="66" charset="0"/>
              </a:defRPr>
            </a:lvl6pPr>
            <a:lvl7pPr marL="3140004" indent="-241539" eaLnBrk="0" fontAlgn="base" hangingPunct="0">
              <a:spcBef>
                <a:spcPct val="0"/>
              </a:spcBef>
              <a:spcAft>
                <a:spcPct val="0"/>
              </a:spcAft>
              <a:defRPr>
                <a:solidFill>
                  <a:schemeClr val="tx1"/>
                </a:solidFill>
                <a:latin typeface="Comic Sans MS" pitchFamily="66" charset="0"/>
              </a:defRPr>
            </a:lvl7pPr>
            <a:lvl8pPr marL="3623081" indent="-241539" eaLnBrk="0" fontAlgn="base" hangingPunct="0">
              <a:spcBef>
                <a:spcPct val="0"/>
              </a:spcBef>
              <a:spcAft>
                <a:spcPct val="0"/>
              </a:spcAft>
              <a:defRPr>
                <a:solidFill>
                  <a:schemeClr val="tx1"/>
                </a:solidFill>
                <a:latin typeface="Comic Sans MS" pitchFamily="66" charset="0"/>
              </a:defRPr>
            </a:lvl8pPr>
            <a:lvl9pPr marL="4106159" indent="-241539" eaLnBrk="0" fontAlgn="base" hangingPunct="0">
              <a:spcBef>
                <a:spcPct val="0"/>
              </a:spcBef>
              <a:spcAft>
                <a:spcPct val="0"/>
              </a:spcAft>
              <a:defRPr>
                <a:solidFill>
                  <a:schemeClr val="tx1"/>
                </a:solidFill>
                <a:latin typeface="Comic Sans MS" pitchFamily="66" charset="0"/>
              </a:defRPr>
            </a:lvl9pPr>
          </a:lstStyle>
          <a:p>
            <a:fld id="{A1CDDC4D-B830-4D91-A785-626A46BFAA99}" type="slidenum">
              <a:rPr lang="en-GB"/>
              <a:pPr/>
              <a:t>14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2D34BA7-C889-471F-A02E-B2D8BA7B5E9A}" type="slidenum">
              <a:rPr lang="en-US" smtClean="0">
                <a:latin typeface="Arial" pitchFamily="34" charset="0"/>
              </a:rPr>
              <a:pPr/>
              <a:t>22</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BCBD985-96E8-4F8E-9C69-79F080EACB76}" type="slidenum">
              <a:rPr lang="en-US" smtClean="0">
                <a:latin typeface="Arial" pitchFamily="34" charset="0"/>
              </a:rPr>
              <a:pPr/>
              <a:t>23</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B5735D9-3A1F-4184-9E9A-199F211F63F7}" type="slidenum">
              <a:rPr lang="en-US" smtClean="0">
                <a:latin typeface="Arial" pitchFamily="34" charset="0"/>
              </a:rPr>
              <a:pPr/>
              <a:t>24</a:t>
            </a:fld>
            <a:endParaRPr lang="en-US" smtClean="0">
              <a:latin typeface="Arial" pitchFamily="34" charset="0"/>
            </a:endParaRPr>
          </a:p>
        </p:txBody>
      </p:sp>
      <p:sp>
        <p:nvSpPr>
          <p:cNvPr id="65539" name="Rectangle 7"/>
          <p:cNvSpPr txBox="1">
            <a:spLocks noGrp="1" noChangeArrowheads="1"/>
          </p:cNvSpPr>
          <p:nvPr/>
        </p:nvSpPr>
        <p:spPr bwMode="auto">
          <a:xfrm>
            <a:off x="3901698" y="9517546"/>
            <a:ext cx="2984871" cy="501015"/>
          </a:xfrm>
          <a:prstGeom prst="rect">
            <a:avLst/>
          </a:prstGeom>
          <a:noFill/>
          <a:ln w="9525">
            <a:noFill/>
            <a:miter lim="800000"/>
            <a:headEnd/>
            <a:tailEnd/>
          </a:ln>
        </p:spPr>
        <p:txBody>
          <a:bodyPr lIns="96616" tIns="48308" rIns="96616" bIns="48308" anchor="b"/>
          <a:lstStyle/>
          <a:p>
            <a:pPr algn="r"/>
            <a:fld id="{B13C6106-5583-49F0-B332-B93A32E79C9A}" type="slidenum">
              <a:rPr lang="en-US" sz="1300">
                <a:latin typeface="Times New Roman" pitchFamily="18" charset="0"/>
              </a:rPr>
              <a:pPr algn="r"/>
              <a:t>24</a:t>
            </a:fld>
            <a:endParaRPr lang="en-US" sz="1300">
              <a:latin typeface="Times New Roman" pitchFamily="18"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8BDDAD9-952F-473F-BF7F-59FEEF8AFA1E}" type="slidenum">
              <a:rPr lang="en-US" smtClean="0">
                <a:latin typeface="Arial" pitchFamily="34" charset="0"/>
              </a:rPr>
              <a:pPr/>
              <a:t>25</a:t>
            </a:fld>
            <a:endParaRPr lang="en-US" smtClean="0">
              <a:latin typeface="Arial" pitchFamily="34" charset="0"/>
            </a:endParaRPr>
          </a:p>
        </p:txBody>
      </p:sp>
      <p:sp>
        <p:nvSpPr>
          <p:cNvPr id="66563" name="Rectangle 7"/>
          <p:cNvSpPr txBox="1">
            <a:spLocks noGrp="1" noChangeArrowheads="1"/>
          </p:cNvSpPr>
          <p:nvPr/>
        </p:nvSpPr>
        <p:spPr bwMode="auto">
          <a:xfrm>
            <a:off x="3901698" y="9517546"/>
            <a:ext cx="2984871" cy="501015"/>
          </a:xfrm>
          <a:prstGeom prst="rect">
            <a:avLst/>
          </a:prstGeom>
          <a:noFill/>
          <a:ln w="9525">
            <a:noFill/>
            <a:miter lim="800000"/>
            <a:headEnd/>
            <a:tailEnd/>
          </a:ln>
        </p:spPr>
        <p:txBody>
          <a:bodyPr lIns="96616" tIns="48308" rIns="96616" bIns="48308" anchor="b"/>
          <a:lstStyle/>
          <a:p>
            <a:pPr algn="r"/>
            <a:fld id="{60BC2B41-D512-4B3D-9099-32167BA38AF9}" type="slidenum">
              <a:rPr lang="en-US" sz="1300">
                <a:latin typeface="Times New Roman" pitchFamily="18" charset="0"/>
              </a:rPr>
              <a:pPr algn="r"/>
              <a:t>25</a:t>
            </a:fld>
            <a:endParaRPr lang="en-US" sz="1300">
              <a:latin typeface="Times New Roman" pitchFamily="18"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2355240-3CDE-4F31-B4FF-533603B8C572}" type="slidenum">
              <a:rPr lang="en-US" smtClean="0"/>
              <a:pPr/>
              <a:t>31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8817" y="4757904"/>
            <a:ext cx="5510530" cy="4510874"/>
          </a:xfrm>
          <a:noFill/>
          <a:ln/>
        </p:spPr>
        <p:txBody>
          <a:bodyPr/>
          <a:lstStyle/>
          <a:p>
            <a:pPr eaLnBrk="1" hangingPunct="1"/>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9C735DD-3CCE-4EEA-ADC0-07EBD5C878A4}" type="slidenum">
              <a:rPr lang="en-US" smtClean="0"/>
              <a:pPr/>
              <a:t>32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5" name="Rectangle 4"/>
          <p:cNvSpPr/>
          <p:nvPr userDrawn="1"/>
        </p:nvSpPr>
        <p:spPr>
          <a:xfrm>
            <a:off x="7162800" y="136525"/>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FFFFFF"/>
              </a:solidFill>
              <a:cs typeface="Arial" charset="0"/>
            </a:endParaRPr>
          </a:p>
        </p:txBody>
      </p:sp>
      <p:sp>
        <p:nvSpPr>
          <p:cNvPr id="6" name="Rectangle 5"/>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id-ID">
              <a:solidFill>
                <a:srgbClr val="FFFFFF"/>
              </a:solidFill>
              <a:cs typeface="Arial" charset="0"/>
            </a:endParaRPr>
          </a:p>
        </p:txBody>
      </p:sp>
      <p:sp>
        <p:nvSpPr>
          <p:cNvPr id="31" name="Text Placeholder 30"/>
          <p:cNvSpPr>
            <a:spLocks noGrp="1"/>
          </p:cNvSpPr>
          <p:nvPr>
            <p:ph type="body" sz="quarter" idx="10"/>
          </p:nvPr>
        </p:nvSpPr>
        <p:spPr>
          <a:xfrm>
            <a:off x="228600" y="5467350"/>
            <a:ext cx="8672946" cy="1238250"/>
          </a:xfrm>
          <a:solidFill>
            <a:schemeClr val="accent1"/>
          </a:solidFill>
        </p:spPr>
        <p:txBody>
          <a:bodyPr anchor="ctr">
            <a:noAutofit/>
          </a:bodyPr>
          <a:lstStyle>
            <a:lvl1pPr marL="0" indent="0" algn="l">
              <a:buFontTx/>
              <a:buNone/>
              <a:defRPr lang="en-US" sz="4800" baseline="0" dirty="0">
                <a:solidFill>
                  <a:schemeClr val="bg1"/>
                </a:solidFill>
              </a:defRPr>
            </a:lvl1pPr>
            <a:extLst/>
          </a:lstStyle>
          <a:p>
            <a:pPr lvl="0"/>
            <a:r>
              <a:rPr lang="en-US" smtClean="0"/>
              <a:t>Click to edit Master text styles</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8" name="Rectangle 17"/>
          <p:cNvSpPr>
            <a:spLocks noGrp="1"/>
          </p:cNvSpPr>
          <p:nvPr>
            <p:ph type="body" sz="quarter" idx="15"/>
          </p:nvPr>
        </p:nvSpPr>
        <p:spPr>
          <a:xfrm rot="16200000">
            <a:off x="5372100" y="2247900"/>
            <a:ext cx="5181600" cy="990600"/>
          </a:xfrm>
        </p:spPr>
        <p:txBody>
          <a:bodyPr/>
          <a:lstStyle>
            <a:lvl1pPr marL="0" indent="0" algn="r">
              <a:buNone/>
              <a:defRPr sz="2000">
                <a:solidFill>
                  <a:srgbClr val="FFFFFF"/>
                </a:solidFill>
              </a:defRPr>
            </a:lvl1pPr>
          </a:lstStyle>
          <a:p>
            <a:pPr lvl="0"/>
            <a:r>
              <a:rPr lang="en-US" smtClean="0"/>
              <a:t>Click to edit Master text styles</a:t>
            </a:r>
          </a:p>
        </p:txBody>
      </p:sp>
      <p:sp>
        <p:nvSpPr>
          <p:cNvPr id="7" name="Rectangle 6"/>
          <p:cNvSpPr>
            <a:spLocks noGrp="1"/>
          </p:cNvSpPr>
          <p:nvPr>
            <p:ph type="dt" sz="half" idx="16"/>
          </p:nvPr>
        </p:nvSpPr>
        <p:spPr/>
        <p:txBody>
          <a:bodyPr/>
          <a:lstStyle>
            <a:lvl1pPr>
              <a:defRPr/>
            </a:lvl1pPr>
          </a:lstStyle>
          <a:p>
            <a:pPr>
              <a:defRPr/>
            </a:pPr>
            <a:fld id="{BE003599-B657-47E0-A4E0-0FCD840803C7}" type="datetimeFigureOut">
              <a:rPr lang="en-US"/>
              <a:pPr>
                <a:defRPr/>
              </a:pPr>
              <a:t>5/25/2015</a:t>
            </a:fld>
            <a:endParaRPr lang="en-US"/>
          </a:p>
        </p:txBody>
      </p:sp>
      <p:sp>
        <p:nvSpPr>
          <p:cNvPr id="8" name="Rectangle 7"/>
          <p:cNvSpPr>
            <a:spLocks noGrp="1"/>
          </p:cNvSpPr>
          <p:nvPr>
            <p:ph type="sldNum" sz="quarter" idx="17"/>
          </p:nvPr>
        </p:nvSpPr>
        <p:spPr/>
        <p:txBody>
          <a:bodyPr/>
          <a:lstStyle>
            <a:lvl1pPr>
              <a:defRPr/>
            </a:lvl1pPr>
          </a:lstStyle>
          <a:p>
            <a:pPr>
              <a:defRPr/>
            </a:pPr>
            <a:fld id="{CBC56B5C-06C3-4D01-9470-79AD7122B7BE}" type="slidenum">
              <a:rPr lang="en-US"/>
              <a:pPr>
                <a:defRPr/>
              </a:pPr>
              <a:t>‹#›</a:t>
            </a:fld>
            <a:endParaRPr lang="en-US"/>
          </a:p>
        </p:txBody>
      </p:sp>
      <p:sp>
        <p:nvSpPr>
          <p:cNvPr id="9" name="Rectangle 8"/>
          <p:cNvSpPr>
            <a:spLocks noGrp="1"/>
          </p:cNvSpPr>
          <p:nvPr>
            <p:ph type="ftr" sz="quarter" idx="18"/>
          </p:nvPr>
        </p:nvSpPr>
        <p:spPr>
          <a:xfrm rot="16200000">
            <a:off x="7296151" y="3698875"/>
            <a:ext cx="2933700" cy="365125"/>
          </a:xfrm>
        </p:spPr>
        <p:txBody>
          <a:bodyPr/>
          <a:lstStyle>
            <a:lvl1pPr>
              <a:defRPr/>
            </a:lvl1pPr>
          </a:lstStyle>
          <a:p>
            <a:pPr>
              <a:defRPr/>
            </a:pPr>
            <a:endParaRPr lang="id-ID"/>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2" name="Text Placeholder 11"/>
          <p:cNvSpPr>
            <a:spLocks noGrp="1"/>
          </p:cNvSpPr>
          <p:nvPr>
            <p:ph type="body" sz="quarter" idx="14"/>
          </p:nvPr>
        </p:nvSpPr>
        <p:spPr>
          <a:xfrm>
            <a:off x="228600" y="228600"/>
            <a:ext cx="3947160" cy="2960370"/>
          </a:xfrm>
        </p:spPr>
        <p:txBody>
          <a:bodyPr anchor="b"/>
          <a:lstStyle>
            <a:lvl1pPr marL="0" marR="0" indent="0" algn="r">
              <a:buFontTx/>
              <a:buNone/>
              <a:defRPr sz="2000" i="0"/>
            </a:lvl1pPr>
            <a:extLst/>
          </a:lstStyle>
          <a:p>
            <a:pPr lvl="0"/>
            <a:r>
              <a:rPr lang="en-US" smtClean="0"/>
              <a:t>Click to edit Master text styles</a:t>
            </a:r>
          </a:p>
        </p:txBody>
      </p:sp>
      <p:sp>
        <p:nvSpPr>
          <p:cNvPr id="6" name="Rectangle 5"/>
          <p:cNvSpPr>
            <a:spLocks noGrp="1"/>
          </p:cNvSpPr>
          <p:nvPr>
            <p:ph type="dt" sz="half" idx="15"/>
          </p:nvPr>
        </p:nvSpPr>
        <p:spPr/>
        <p:txBody>
          <a:bodyPr/>
          <a:lstStyle>
            <a:lvl1pPr>
              <a:defRPr/>
            </a:lvl1pPr>
          </a:lstStyle>
          <a:p>
            <a:pPr>
              <a:defRPr/>
            </a:pPr>
            <a:fld id="{43BD91D7-BCA1-4A06-A7AC-C26B65B2AF5E}" type="datetimeFigureOut">
              <a:rPr lang="en-US"/>
              <a:pPr>
                <a:defRPr/>
              </a:pPr>
              <a:t>5/25/2015</a:t>
            </a:fld>
            <a:endParaRPr lang="en-US"/>
          </a:p>
        </p:txBody>
      </p:sp>
      <p:sp>
        <p:nvSpPr>
          <p:cNvPr id="7" name="Rectangle 6"/>
          <p:cNvSpPr>
            <a:spLocks noGrp="1"/>
          </p:cNvSpPr>
          <p:nvPr>
            <p:ph type="sldNum" sz="quarter" idx="16"/>
          </p:nvPr>
        </p:nvSpPr>
        <p:spPr/>
        <p:txBody>
          <a:bodyPr/>
          <a:lstStyle>
            <a:lvl1pPr>
              <a:defRPr>
                <a:solidFill>
                  <a:srgbClr val="FFFFFF"/>
                </a:solidFill>
              </a:defRPr>
            </a:lvl1pPr>
          </a:lstStyle>
          <a:p>
            <a:pPr>
              <a:defRPr/>
            </a:pPr>
            <a:fld id="{2D509D20-672B-4100-B154-EBD30D4B596D}" type="slidenum">
              <a:rPr lang="en-US"/>
              <a:pPr>
                <a:defRPr/>
              </a:pPr>
              <a:t>‹#›</a:t>
            </a:fld>
            <a:endParaRPr lang="en-US"/>
          </a:p>
        </p:txBody>
      </p:sp>
      <p:sp>
        <p:nvSpPr>
          <p:cNvPr id="8" name="Rectangle 7"/>
          <p:cNvSpPr>
            <a:spLocks noGrp="1"/>
          </p:cNvSpPr>
          <p:nvPr>
            <p:ph type="ftr" sz="quarter" idx="17"/>
          </p:nvPr>
        </p:nvSpPr>
        <p:spPr/>
        <p:txBody>
          <a:bodyPr/>
          <a:lstStyle>
            <a:lvl1pPr>
              <a:defRPr/>
            </a:lvl1pPr>
          </a:lstStyle>
          <a:p>
            <a:pPr>
              <a:defRPr/>
            </a:pPr>
            <a:endParaRPr lang="id-ID"/>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5" name="Rectangle 4"/>
          <p:cNvSpPr>
            <a:spLocks noGrp="1"/>
          </p:cNvSpPr>
          <p:nvPr>
            <p:ph type="dt" sz="half" idx="14"/>
          </p:nvPr>
        </p:nvSpPr>
        <p:spPr/>
        <p:txBody>
          <a:bodyPr/>
          <a:lstStyle>
            <a:lvl1pPr>
              <a:defRPr/>
            </a:lvl1pPr>
          </a:lstStyle>
          <a:p>
            <a:pPr>
              <a:defRPr/>
            </a:pPr>
            <a:fld id="{341BBE90-C775-4C76-BD64-313C5B3C1AE8}" type="datetimeFigureOut">
              <a:rPr lang="en-US"/>
              <a:pPr>
                <a:defRPr/>
              </a:pPr>
              <a:t>5/25/2015</a:t>
            </a:fld>
            <a:endParaRPr lang="en-US"/>
          </a:p>
        </p:txBody>
      </p:sp>
      <p:sp>
        <p:nvSpPr>
          <p:cNvPr id="7" name="Rectangle 6"/>
          <p:cNvSpPr>
            <a:spLocks noGrp="1"/>
          </p:cNvSpPr>
          <p:nvPr>
            <p:ph type="sldNum" sz="quarter" idx="15"/>
          </p:nvPr>
        </p:nvSpPr>
        <p:spPr/>
        <p:txBody>
          <a:bodyPr/>
          <a:lstStyle>
            <a:lvl1pPr>
              <a:defRPr>
                <a:solidFill>
                  <a:srgbClr val="FFFFFF"/>
                </a:solidFill>
              </a:defRPr>
            </a:lvl1pPr>
          </a:lstStyle>
          <a:p>
            <a:pPr>
              <a:defRPr/>
            </a:pPr>
            <a:fld id="{B7817DEA-F42C-4B67-9C45-1CFCB2951E18}" type="slidenum">
              <a:rPr lang="en-US"/>
              <a:pPr>
                <a:defRPr/>
              </a:pPr>
              <a:t>‹#›</a:t>
            </a:fld>
            <a:endParaRPr lang="en-US"/>
          </a:p>
        </p:txBody>
      </p:sp>
      <p:sp>
        <p:nvSpPr>
          <p:cNvPr id="8" name="Rectangle 7"/>
          <p:cNvSpPr>
            <a:spLocks noGrp="1"/>
          </p:cNvSpPr>
          <p:nvPr>
            <p:ph type="ftr" sz="quarter" idx="16"/>
          </p:nvPr>
        </p:nvSpPr>
        <p:spPr/>
        <p:txBody>
          <a:bodyPr/>
          <a:lstStyle>
            <a:lvl1pPr>
              <a:defRPr/>
            </a:lvl1pPr>
          </a:lstStyle>
          <a:p>
            <a:pPr>
              <a:defRPr/>
            </a:pPr>
            <a:endParaRPr lang="id-ID"/>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2" name="Text Placeholder 21"/>
          <p:cNvSpPr>
            <a:spLocks noGrp="1"/>
          </p:cNvSpPr>
          <p:nvPr>
            <p:ph type="body" sz="quarter" idx="16"/>
          </p:nvPr>
        </p:nvSpPr>
        <p:spPr>
          <a:xfrm>
            <a:off x="152400" y="228600"/>
            <a:ext cx="1676400" cy="2743200"/>
          </a:xfrm>
        </p:spPr>
        <p:txBody>
          <a:bodyPr/>
          <a:lstStyle>
            <a:lvl1pPr marL="0" marR="0" indent="0" algn="r">
              <a:buFontTx/>
              <a:buNone/>
              <a:defRPr sz="1600" baseline="0"/>
            </a:lvl1pPr>
            <a:extLst/>
          </a:lstStyle>
          <a:p>
            <a:pPr lvl="0"/>
            <a:r>
              <a:rPr lang="en-US" smtClean="0"/>
              <a:t>Click to edit Master text styles</a:t>
            </a:r>
          </a:p>
        </p:txBody>
      </p:sp>
      <p:sp>
        <p:nvSpPr>
          <p:cNvPr id="5" name="Text Placeholder 4"/>
          <p:cNvSpPr>
            <a:spLocks noGrp="1"/>
          </p:cNvSpPr>
          <p:nvPr>
            <p:ph type="body" sz="quarter" idx="29"/>
          </p:nvPr>
        </p:nvSpPr>
        <p:spPr>
          <a:xfrm>
            <a:off x="6629400" y="228600"/>
            <a:ext cx="1676400" cy="1905000"/>
          </a:xfrm>
        </p:spPr>
        <p:txBody>
          <a:bodyPr/>
          <a:lstStyle>
            <a:lvl1pPr marL="0" marR="0" indent="0" algn="l">
              <a:buFontTx/>
              <a:buNone/>
              <a:defRPr sz="1600" baseline="0"/>
            </a:lvl1pPr>
            <a:extLst/>
          </a:lstStyle>
          <a:p>
            <a:pPr lvl="0"/>
            <a:r>
              <a:rPr lang="en-US" smtClean="0"/>
              <a:t>Click to edit Master text styles</a:t>
            </a:r>
          </a:p>
        </p:txBody>
      </p:sp>
      <p:sp>
        <p:nvSpPr>
          <p:cNvPr id="20" name="Text Placeholder 19"/>
          <p:cNvSpPr>
            <a:spLocks noGrp="1"/>
          </p:cNvSpPr>
          <p:nvPr>
            <p:ph type="body" sz="quarter" idx="28"/>
          </p:nvPr>
        </p:nvSpPr>
        <p:spPr>
          <a:xfrm>
            <a:off x="152400" y="4724400"/>
            <a:ext cx="1676400" cy="1905000"/>
          </a:xfrm>
        </p:spPr>
        <p:txBody>
          <a:bodyPr anchor="b"/>
          <a:lstStyle>
            <a:lvl1pPr marL="0" marR="0" indent="0" algn="r">
              <a:buFontTx/>
              <a:buNone/>
              <a:defRPr sz="1600" baseline="0"/>
            </a:lvl1pPr>
            <a:extLst/>
          </a:lstStyle>
          <a:p>
            <a:pPr lvl="0"/>
            <a:r>
              <a:rPr lang="en-US" smtClean="0"/>
              <a:t>Click to edit Master text styles</a:t>
            </a:r>
          </a:p>
        </p:txBody>
      </p:sp>
      <p:sp>
        <p:nvSpPr>
          <p:cNvPr id="21" name="Text Placeholder 20"/>
          <p:cNvSpPr>
            <a:spLocks noGrp="1"/>
          </p:cNvSpPr>
          <p:nvPr>
            <p:ph type="body" sz="quarter" idx="30"/>
          </p:nvPr>
        </p:nvSpPr>
        <p:spPr>
          <a:xfrm>
            <a:off x="6629400" y="4724400"/>
            <a:ext cx="1676400" cy="1905000"/>
          </a:xfrm>
        </p:spPr>
        <p:txBody>
          <a:bodyPr anchor="b"/>
          <a:lstStyle>
            <a:lvl1pPr marL="0" marR="0" indent="0" algn="l">
              <a:buFontTx/>
              <a:buNone/>
              <a:defRPr sz="1600" baseline="0"/>
            </a:lvl1pPr>
            <a:extLst/>
          </a:lstStyle>
          <a:p>
            <a:pPr lvl="0"/>
            <a:r>
              <a:rPr lang="en-US" smtClean="0"/>
              <a:t>Click to edit Master text styles</a:t>
            </a:r>
          </a:p>
        </p:txBody>
      </p:sp>
      <p:sp>
        <p:nvSpPr>
          <p:cNvPr id="10" name="Rectangle 9"/>
          <p:cNvSpPr>
            <a:spLocks noGrp="1"/>
          </p:cNvSpPr>
          <p:nvPr>
            <p:ph type="dt" sz="half" idx="31"/>
          </p:nvPr>
        </p:nvSpPr>
        <p:spPr/>
        <p:txBody>
          <a:bodyPr/>
          <a:lstStyle>
            <a:lvl1pPr>
              <a:defRPr/>
            </a:lvl1pPr>
          </a:lstStyle>
          <a:p>
            <a:pPr>
              <a:defRPr/>
            </a:pPr>
            <a:fld id="{8BE31059-5E92-4934-B1FA-9D83586EFFFB}" type="datetimeFigureOut">
              <a:rPr lang="en-US"/>
              <a:pPr>
                <a:defRPr/>
              </a:pPr>
              <a:t>5/25/2015</a:t>
            </a:fld>
            <a:endParaRPr lang="en-US"/>
          </a:p>
        </p:txBody>
      </p:sp>
      <p:sp>
        <p:nvSpPr>
          <p:cNvPr id="11" name="Rectangle 10"/>
          <p:cNvSpPr>
            <a:spLocks noGrp="1"/>
          </p:cNvSpPr>
          <p:nvPr>
            <p:ph type="sldNum" sz="quarter" idx="32"/>
          </p:nvPr>
        </p:nvSpPr>
        <p:spPr/>
        <p:txBody>
          <a:bodyPr/>
          <a:lstStyle>
            <a:lvl1pPr>
              <a:defRPr>
                <a:solidFill>
                  <a:srgbClr val="FFFFFF"/>
                </a:solidFill>
              </a:defRPr>
            </a:lvl1pPr>
          </a:lstStyle>
          <a:p>
            <a:pPr>
              <a:defRPr/>
            </a:pPr>
            <a:fld id="{0DC3E5CB-177E-4752-B535-8391361A67F2}" type="slidenum">
              <a:rPr lang="en-US"/>
              <a:pPr>
                <a:defRPr/>
              </a:pPr>
              <a:t>‹#›</a:t>
            </a:fld>
            <a:endParaRPr lang="en-US"/>
          </a:p>
        </p:txBody>
      </p:sp>
      <p:sp>
        <p:nvSpPr>
          <p:cNvPr id="12" name="Rectangle 11"/>
          <p:cNvSpPr>
            <a:spLocks noGrp="1"/>
          </p:cNvSpPr>
          <p:nvPr>
            <p:ph type="ftr" sz="quarter" idx="33"/>
          </p:nvPr>
        </p:nvSpPr>
        <p:spPr/>
        <p:txBody>
          <a:bodyPr/>
          <a:lstStyle>
            <a:lvl1pPr>
              <a:defRPr/>
            </a:lvl1pPr>
          </a:lstStyle>
          <a:p>
            <a:pPr>
              <a:defRPr/>
            </a:pPr>
            <a:endParaRPr lang="id-ID"/>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7" name="Text Placeholder 26"/>
          <p:cNvSpPr>
            <a:spLocks noGrp="1"/>
          </p:cNvSpPr>
          <p:nvPr>
            <p:ph type="body" sz="quarter" idx="16"/>
          </p:nvPr>
        </p:nvSpPr>
        <p:spPr>
          <a:xfrm>
            <a:off x="533400" y="6324600"/>
            <a:ext cx="3657600" cy="304800"/>
          </a:xfrm>
        </p:spPr>
        <p:txBody>
          <a:bodyPr/>
          <a:lstStyle>
            <a:lvl1pPr marL="0" marR="0" indent="0" algn="l">
              <a:buFontTx/>
              <a:buNone/>
              <a:defRPr sz="1600" baseline="0"/>
            </a:lvl1pPr>
            <a:extLst/>
          </a:lstStyle>
          <a:p>
            <a:pPr lvl="0"/>
            <a:r>
              <a:rPr lang="en-US" smtClean="0"/>
              <a:t>Click to edit Master text styles</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8" name="Text Placeholder 17"/>
          <p:cNvSpPr>
            <a:spLocks noGrp="1"/>
          </p:cNvSpPr>
          <p:nvPr>
            <p:ph type="body" sz="quarter" idx="22"/>
          </p:nvPr>
        </p:nvSpPr>
        <p:spPr>
          <a:xfrm>
            <a:off x="533400" y="304800"/>
            <a:ext cx="3657600" cy="304800"/>
          </a:xfrm>
        </p:spPr>
        <p:txBody>
          <a:bodyPr/>
          <a:lstStyle>
            <a:lvl1pPr marL="0" marR="0" indent="0" algn="l">
              <a:buFontTx/>
              <a:buNone/>
              <a:defRPr sz="1600" baseline="0"/>
            </a:lvl1pPr>
            <a:extLst/>
          </a:lstStyle>
          <a:p>
            <a:pPr lvl="0"/>
            <a:r>
              <a:rPr lang="en-US" smtClean="0"/>
              <a:t>Click to edit Master text styles</a:t>
            </a:r>
          </a:p>
        </p:txBody>
      </p:sp>
      <p:sp>
        <p:nvSpPr>
          <p:cNvPr id="5" name="Text Placeholder 4"/>
          <p:cNvSpPr>
            <a:spLocks noGrp="1"/>
          </p:cNvSpPr>
          <p:nvPr>
            <p:ph type="body" sz="quarter" idx="23"/>
          </p:nvPr>
        </p:nvSpPr>
        <p:spPr>
          <a:xfrm>
            <a:off x="4267200" y="6324600"/>
            <a:ext cx="3657600" cy="304800"/>
          </a:xfrm>
        </p:spPr>
        <p:txBody>
          <a:bodyPr/>
          <a:lstStyle>
            <a:lvl1pPr marL="0" marR="0" indent="0" algn="l">
              <a:buFontTx/>
              <a:buNone/>
              <a:defRPr sz="1600" baseline="0"/>
            </a:lvl1pPr>
            <a:extLst/>
          </a:lstStyle>
          <a:p>
            <a:pPr lvl="0"/>
            <a:r>
              <a:rPr lang="en-US" smtClean="0"/>
              <a:t>Click to edit Master text styles</a:t>
            </a:r>
          </a:p>
        </p:txBody>
      </p:sp>
      <p:sp>
        <p:nvSpPr>
          <p:cNvPr id="4" name="Text Placeholder 3"/>
          <p:cNvSpPr>
            <a:spLocks noGrp="1"/>
          </p:cNvSpPr>
          <p:nvPr>
            <p:ph type="body" sz="quarter" idx="24"/>
          </p:nvPr>
        </p:nvSpPr>
        <p:spPr>
          <a:xfrm>
            <a:off x="4267200" y="304800"/>
            <a:ext cx="3657600" cy="304800"/>
          </a:xfrm>
        </p:spPr>
        <p:txBody>
          <a:bodyPr/>
          <a:lstStyle>
            <a:lvl1pPr marL="0" marR="0" indent="0" algn="l">
              <a:buFontTx/>
              <a:buNone/>
              <a:defRPr sz="1600" baseline="0"/>
            </a:lvl1pPr>
            <a:extLst/>
          </a:lstStyle>
          <a:p>
            <a:pPr lvl="0"/>
            <a:r>
              <a:rPr lang="en-US" smtClean="0"/>
              <a:t>Click to edit Master text styles</a:t>
            </a:r>
          </a:p>
        </p:txBody>
      </p:sp>
      <p:sp>
        <p:nvSpPr>
          <p:cNvPr id="10" name="Rectangle 9"/>
          <p:cNvSpPr>
            <a:spLocks noGrp="1"/>
          </p:cNvSpPr>
          <p:nvPr>
            <p:ph type="dt" sz="half" idx="25"/>
          </p:nvPr>
        </p:nvSpPr>
        <p:spPr/>
        <p:txBody>
          <a:bodyPr/>
          <a:lstStyle>
            <a:lvl1pPr>
              <a:defRPr/>
            </a:lvl1pPr>
          </a:lstStyle>
          <a:p>
            <a:pPr>
              <a:defRPr/>
            </a:pPr>
            <a:fld id="{957ECC6C-6049-4F54-B03E-D431E2FCE541}" type="datetimeFigureOut">
              <a:rPr lang="en-US"/>
              <a:pPr>
                <a:defRPr/>
              </a:pPr>
              <a:t>5/25/2015</a:t>
            </a:fld>
            <a:endParaRPr lang="en-US"/>
          </a:p>
        </p:txBody>
      </p:sp>
      <p:sp>
        <p:nvSpPr>
          <p:cNvPr id="11" name="Rectangle 10"/>
          <p:cNvSpPr>
            <a:spLocks noGrp="1"/>
          </p:cNvSpPr>
          <p:nvPr>
            <p:ph type="sldNum" sz="quarter" idx="26"/>
          </p:nvPr>
        </p:nvSpPr>
        <p:spPr/>
        <p:txBody>
          <a:bodyPr/>
          <a:lstStyle>
            <a:lvl1pPr>
              <a:defRPr>
                <a:solidFill>
                  <a:srgbClr val="FFFFFF"/>
                </a:solidFill>
              </a:defRPr>
            </a:lvl1pPr>
          </a:lstStyle>
          <a:p>
            <a:pPr>
              <a:defRPr/>
            </a:pPr>
            <a:fld id="{BF791302-51F3-42C7-A4DD-2E35B2FD163C}" type="slidenum">
              <a:rPr lang="en-US"/>
              <a:pPr>
                <a:defRPr/>
              </a:pPr>
              <a:t>‹#›</a:t>
            </a:fld>
            <a:endParaRPr lang="en-US"/>
          </a:p>
        </p:txBody>
      </p:sp>
      <p:sp>
        <p:nvSpPr>
          <p:cNvPr id="12" name="Rectangle 11"/>
          <p:cNvSpPr>
            <a:spLocks noGrp="1"/>
          </p:cNvSpPr>
          <p:nvPr>
            <p:ph type="ftr" sz="quarter" idx="27"/>
          </p:nvPr>
        </p:nvSpPr>
        <p:spPr/>
        <p:txBody>
          <a:bodyPr/>
          <a:lstStyle>
            <a:lvl1pPr>
              <a:defRPr/>
            </a:lvl1pPr>
          </a:lstStyle>
          <a:p>
            <a:pPr>
              <a:defRPr/>
            </a:pPr>
            <a:endParaRPr lang="id-ID"/>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31" name="Text Placeholder 30"/>
          <p:cNvSpPr>
            <a:spLocks noGrp="1"/>
          </p:cNvSpPr>
          <p:nvPr>
            <p:ph type="body" sz="quarter" idx="29"/>
          </p:nvPr>
        </p:nvSpPr>
        <p:spPr>
          <a:xfrm>
            <a:off x="228600" y="3352800"/>
            <a:ext cx="8153400" cy="3048000"/>
          </a:xfrm>
        </p:spPr>
        <p:txBody>
          <a:bodyPr/>
          <a:lstStyle>
            <a:lvl1pPr marL="0" marR="0" indent="0" algn="l">
              <a:buFontTx/>
              <a:buNone/>
              <a:defRPr sz="2800" baseline="0"/>
            </a:lvl1pPr>
            <a:extLst/>
          </a:lstStyle>
          <a:p>
            <a:pPr lvl="0"/>
            <a:r>
              <a:rPr lang="en-US" smtClean="0"/>
              <a:t>Click to edit Master text styles</a:t>
            </a:r>
          </a:p>
        </p:txBody>
      </p:sp>
      <p:sp>
        <p:nvSpPr>
          <p:cNvPr id="7" name="Rectangle 6"/>
          <p:cNvSpPr>
            <a:spLocks noGrp="1"/>
          </p:cNvSpPr>
          <p:nvPr>
            <p:ph type="dt" sz="half" idx="33"/>
          </p:nvPr>
        </p:nvSpPr>
        <p:spPr/>
        <p:txBody>
          <a:bodyPr/>
          <a:lstStyle>
            <a:lvl1pPr>
              <a:defRPr/>
            </a:lvl1pPr>
          </a:lstStyle>
          <a:p>
            <a:pPr>
              <a:defRPr/>
            </a:pPr>
            <a:fld id="{A4691863-B70C-4548-84B9-159263DBE6C5}" type="datetimeFigureOut">
              <a:rPr lang="en-US"/>
              <a:pPr>
                <a:defRPr/>
              </a:pPr>
              <a:t>5/25/2015</a:t>
            </a:fld>
            <a:endParaRPr lang="en-US"/>
          </a:p>
        </p:txBody>
      </p:sp>
      <p:sp>
        <p:nvSpPr>
          <p:cNvPr id="8" name="Rectangle 7"/>
          <p:cNvSpPr>
            <a:spLocks noGrp="1"/>
          </p:cNvSpPr>
          <p:nvPr>
            <p:ph type="sldNum" sz="quarter" idx="34"/>
          </p:nvPr>
        </p:nvSpPr>
        <p:spPr/>
        <p:txBody>
          <a:bodyPr/>
          <a:lstStyle>
            <a:lvl1pPr>
              <a:defRPr>
                <a:solidFill>
                  <a:srgbClr val="FFFFFF"/>
                </a:solidFill>
              </a:defRPr>
            </a:lvl1pPr>
          </a:lstStyle>
          <a:p>
            <a:pPr>
              <a:defRPr/>
            </a:pPr>
            <a:fld id="{0C4A6D09-EC43-4EDA-B836-8A3877165F84}" type="slidenum">
              <a:rPr lang="en-US"/>
              <a:pPr>
                <a:defRPr/>
              </a:pPr>
              <a:t>‹#›</a:t>
            </a:fld>
            <a:endParaRPr lang="en-US"/>
          </a:p>
        </p:txBody>
      </p:sp>
      <p:sp>
        <p:nvSpPr>
          <p:cNvPr id="9" name="Rectangle 8"/>
          <p:cNvSpPr>
            <a:spLocks noGrp="1"/>
          </p:cNvSpPr>
          <p:nvPr>
            <p:ph type="ftr" sz="quarter" idx="35"/>
          </p:nvPr>
        </p:nvSpPr>
        <p:spPr/>
        <p:txBody>
          <a:bodyPr/>
          <a:lstStyle>
            <a:lvl1pPr>
              <a:defRPr/>
            </a:lvl1pPr>
          </a:lstStyle>
          <a:p>
            <a:pPr>
              <a:defRPr/>
            </a:pPr>
            <a:endParaRPr lang="id-ID"/>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6" name="Rectangle 5"/>
          <p:cNvSpPr>
            <a:spLocks noGrp="1"/>
          </p:cNvSpPr>
          <p:nvPr>
            <p:ph type="dt" sz="half" idx="24"/>
          </p:nvPr>
        </p:nvSpPr>
        <p:spPr/>
        <p:txBody>
          <a:bodyPr/>
          <a:lstStyle>
            <a:lvl1pPr>
              <a:defRPr/>
            </a:lvl1pPr>
          </a:lstStyle>
          <a:p>
            <a:pPr>
              <a:defRPr/>
            </a:pPr>
            <a:fld id="{2D4EF2BC-279C-4362-A2F8-ED3746A2BD1D}" type="datetimeFigureOut">
              <a:rPr lang="en-US"/>
              <a:pPr>
                <a:defRPr/>
              </a:pPr>
              <a:t>5/25/2015</a:t>
            </a:fld>
            <a:endParaRPr lang="en-US"/>
          </a:p>
        </p:txBody>
      </p:sp>
      <p:sp>
        <p:nvSpPr>
          <p:cNvPr id="7" name="Rectangle 6"/>
          <p:cNvSpPr>
            <a:spLocks noGrp="1"/>
          </p:cNvSpPr>
          <p:nvPr>
            <p:ph type="sldNum" sz="quarter" idx="25"/>
          </p:nvPr>
        </p:nvSpPr>
        <p:spPr/>
        <p:txBody>
          <a:bodyPr/>
          <a:lstStyle>
            <a:lvl1pPr>
              <a:defRPr>
                <a:solidFill>
                  <a:srgbClr val="FFFFFF"/>
                </a:solidFill>
              </a:defRPr>
            </a:lvl1pPr>
          </a:lstStyle>
          <a:p>
            <a:pPr>
              <a:defRPr/>
            </a:pPr>
            <a:fld id="{A42B9B3F-E4F6-4D74-A7AC-69BEC1D84BBE}" type="slidenum">
              <a:rPr lang="en-US"/>
              <a:pPr>
                <a:defRPr/>
              </a:pPr>
              <a:t>‹#›</a:t>
            </a:fld>
            <a:endParaRPr lang="en-US"/>
          </a:p>
        </p:txBody>
      </p:sp>
      <p:sp>
        <p:nvSpPr>
          <p:cNvPr id="8" name="Rectangle 7"/>
          <p:cNvSpPr>
            <a:spLocks noGrp="1"/>
          </p:cNvSpPr>
          <p:nvPr>
            <p:ph type="ftr" sz="quarter" idx="26"/>
          </p:nvPr>
        </p:nvSpPr>
        <p:spPr/>
        <p:txBody>
          <a:bodyPr/>
          <a:lstStyle>
            <a:lvl1pPr>
              <a:defRPr/>
            </a:lvl1pPr>
          </a:lstStyle>
          <a:p>
            <a:pPr>
              <a:defRPr/>
            </a:pPr>
            <a:endParaRPr lang="id-ID"/>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7" name="Rectangle 6"/>
          <p:cNvSpPr>
            <a:spLocks noGrp="1"/>
          </p:cNvSpPr>
          <p:nvPr>
            <p:ph type="dt" sz="half" idx="29"/>
          </p:nvPr>
        </p:nvSpPr>
        <p:spPr/>
        <p:txBody>
          <a:bodyPr/>
          <a:lstStyle>
            <a:lvl1pPr>
              <a:defRPr/>
            </a:lvl1pPr>
          </a:lstStyle>
          <a:p>
            <a:pPr>
              <a:defRPr/>
            </a:pPr>
            <a:fld id="{39818DDF-10A3-4117-8987-4591C8F5E990}" type="datetimeFigureOut">
              <a:rPr lang="en-US"/>
              <a:pPr>
                <a:defRPr/>
              </a:pPr>
              <a:t>5/25/2015</a:t>
            </a:fld>
            <a:endParaRPr lang="en-US"/>
          </a:p>
        </p:txBody>
      </p:sp>
      <p:sp>
        <p:nvSpPr>
          <p:cNvPr id="8" name="Rectangle 7"/>
          <p:cNvSpPr>
            <a:spLocks noGrp="1"/>
          </p:cNvSpPr>
          <p:nvPr>
            <p:ph type="sldNum" sz="quarter" idx="30"/>
          </p:nvPr>
        </p:nvSpPr>
        <p:spPr/>
        <p:txBody>
          <a:bodyPr/>
          <a:lstStyle>
            <a:lvl1pPr>
              <a:defRPr>
                <a:solidFill>
                  <a:srgbClr val="FFFFFF"/>
                </a:solidFill>
              </a:defRPr>
            </a:lvl1pPr>
          </a:lstStyle>
          <a:p>
            <a:pPr>
              <a:defRPr/>
            </a:pPr>
            <a:fld id="{F4333B51-9933-4555-86A1-875BA220B813}" type="slidenum">
              <a:rPr lang="en-US"/>
              <a:pPr>
                <a:defRPr/>
              </a:pPr>
              <a:t>‹#›</a:t>
            </a:fld>
            <a:endParaRPr lang="en-US"/>
          </a:p>
        </p:txBody>
      </p:sp>
      <p:sp>
        <p:nvSpPr>
          <p:cNvPr id="9" name="Rectangle 8"/>
          <p:cNvSpPr>
            <a:spLocks noGrp="1"/>
          </p:cNvSpPr>
          <p:nvPr>
            <p:ph type="ftr" sz="quarter" idx="31"/>
          </p:nvPr>
        </p:nvSpPr>
        <p:spPr/>
        <p:txBody>
          <a:bodyPr/>
          <a:lstStyle>
            <a:lvl1pPr>
              <a:defRPr/>
            </a:lvl1pPr>
          </a:lstStyle>
          <a:p>
            <a:pPr>
              <a:defRPr/>
            </a:pPr>
            <a:endParaRPr lang="id-ID"/>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8" name="Rectangle 7"/>
          <p:cNvSpPr>
            <a:spLocks noGrp="1"/>
          </p:cNvSpPr>
          <p:nvPr>
            <p:ph type="dt" sz="half" idx="31"/>
          </p:nvPr>
        </p:nvSpPr>
        <p:spPr/>
        <p:txBody>
          <a:bodyPr/>
          <a:lstStyle>
            <a:lvl1pPr>
              <a:defRPr/>
            </a:lvl1pPr>
          </a:lstStyle>
          <a:p>
            <a:pPr>
              <a:defRPr/>
            </a:pPr>
            <a:fld id="{F6B6571B-FA45-4C62-9224-B106723ED481}" type="datetimeFigureOut">
              <a:rPr lang="en-US"/>
              <a:pPr>
                <a:defRPr/>
              </a:pPr>
              <a:t>5/25/2015</a:t>
            </a:fld>
            <a:endParaRPr lang="en-US"/>
          </a:p>
        </p:txBody>
      </p:sp>
      <p:sp>
        <p:nvSpPr>
          <p:cNvPr id="10" name="Rectangle 9"/>
          <p:cNvSpPr>
            <a:spLocks noGrp="1"/>
          </p:cNvSpPr>
          <p:nvPr>
            <p:ph type="sldNum" sz="quarter" idx="32"/>
          </p:nvPr>
        </p:nvSpPr>
        <p:spPr/>
        <p:txBody>
          <a:bodyPr/>
          <a:lstStyle>
            <a:lvl1pPr>
              <a:defRPr>
                <a:solidFill>
                  <a:srgbClr val="FFFFFF"/>
                </a:solidFill>
              </a:defRPr>
            </a:lvl1pPr>
          </a:lstStyle>
          <a:p>
            <a:pPr>
              <a:defRPr/>
            </a:pPr>
            <a:fld id="{7DDA601D-CAF3-4CEA-9805-5FCC1455078E}" type="slidenum">
              <a:rPr lang="en-US"/>
              <a:pPr>
                <a:defRPr/>
              </a:pPr>
              <a:t>‹#›</a:t>
            </a:fld>
            <a:endParaRPr lang="en-US"/>
          </a:p>
        </p:txBody>
      </p:sp>
      <p:sp>
        <p:nvSpPr>
          <p:cNvPr id="11" name="Rectangle 10"/>
          <p:cNvSpPr>
            <a:spLocks noGrp="1"/>
          </p:cNvSpPr>
          <p:nvPr>
            <p:ph type="ftr" sz="quarter" idx="33"/>
          </p:nvPr>
        </p:nvSpPr>
        <p:spPr/>
        <p:txBody>
          <a:bodyPr/>
          <a:lstStyle>
            <a:lvl1pPr>
              <a:defRPr/>
            </a:lvl1pPr>
          </a:lstStyle>
          <a:p>
            <a:pPr>
              <a:defRPr/>
            </a:pPr>
            <a:endParaRPr lang="id-ID"/>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7" name="Text Placeholder 6"/>
          <p:cNvSpPr>
            <a:spLocks noGrp="1"/>
          </p:cNvSpPr>
          <p:nvPr>
            <p:ph type="body" sz="quarter" idx="15"/>
          </p:nvPr>
        </p:nvSpPr>
        <p:spPr>
          <a:xfrm>
            <a:off x="2133600" y="5715000"/>
            <a:ext cx="4876800" cy="838200"/>
          </a:xfrm>
        </p:spPr>
        <p:txBody>
          <a:bodyPr tIns="91440" rIns="9144" bIns="91440"/>
          <a:lstStyle>
            <a:lvl1pPr marL="0" marR="0" indent="0" algn="l">
              <a:buFontTx/>
              <a:buNone/>
              <a:defRPr sz="2000" i="0"/>
            </a:lvl1pPr>
            <a:extLst/>
          </a:lstStyle>
          <a:p>
            <a:pPr lvl="0"/>
            <a:r>
              <a:rPr lang="en-US" smtClean="0"/>
              <a:t>Click to edit Master text styles</a:t>
            </a:r>
          </a:p>
        </p:txBody>
      </p:sp>
      <p:sp>
        <p:nvSpPr>
          <p:cNvPr id="4" name="Rectangle 3"/>
          <p:cNvSpPr>
            <a:spLocks noGrp="1"/>
          </p:cNvSpPr>
          <p:nvPr>
            <p:ph type="dt" sz="half" idx="16"/>
          </p:nvPr>
        </p:nvSpPr>
        <p:spPr/>
        <p:txBody>
          <a:bodyPr/>
          <a:lstStyle>
            <a:lvl1pPr>
              <a:defRPr/>
            </a:lvl1pPr>
          </a:lstStyle>
          <a:p>
            <a:pPr>
              <a:defRPr/>
            </a:pPr>
            <a:fld id="{7B8410C2-BE59-42D1-B624-BB9A0484B87B}" type="datetimeFigureOut">
              <a:rPr lang="en-US"/>
              <a:pPr>
                <a:defRPr/>
              </a:pPr>
              <a:t>5/25/2015</a:t>
            </a:fld>
            <a:endParaRPr lang="en-US"/>
          </a:p>
        </p:txBody>
      </p:sp>
      <p:sp>
        <p:nvSpPr>
          <p:cNvPr id="5" name="Rectangle 4"/>
          <p:cNvSpPr>
            <a:spLocks noGrp="1"/>
          </p:cNvSpPr>
          <p:nvPr>
            <p:ph type="sldNum" sz="quarter" idx="17"/>
          </p:nvPr>
        </p:nvSpPr>
        <p:spPr/>
        <p:txBody>
          <a:bodyPr/>
          <a:lstStyle>
            <a:lvl1pPr>
              <a:defRPr>
                <a:solidFill>
                  <a:srgbClr val="FFFFFF"/>
                </a:solidFill>
              </a:defRPr>
            </a:lvl1pPr>
          </a:lstStyle>
          <a:p>
            <a:pPr>
              <a:defRPr/>
            </a:pPr>
            <a:fld id="{6C21B42F-4583-4CAD-BA8E-3937F4B96118}" type="slidenum">
              <a:rPr lang="en-US"/>
              <a:pPr>
                <a:defRPr/>
              </a:pPr>
              <a:t>‹#›</a:t>
            </a:fld>
            <a:endParaRPr lang="en-US"/>
          </a:p>
        </p:txBody>
      </p:sp>
      <p:sp>
        <p:nvSpPr>
          <p:cNvPr id="8" name="Rectangle 7"/>
          <p:cNvSpPr>
            <a:spLocks noGrp="1"/>
          </p:cNvSpPr>
          <p:nvPr>
            <p:ph type="ftr" sz="quarter" idx="18"/>
          </p:nvPr>
        </p:nvSpPr>
        <p:spPr/>
        <p:txBody>
          <a:bodyPr/>
          <a:lstStyle>
            <a:lvl1pPr>
              <a:defRPr/>
            </a:lvl1pPr>
          </a:lstStyle>
          <a:p>
            <a:pPr>
              <a:defRPr/>
            </a:pPr>
            <a:endParaRPr lang="id-ID"/>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8" name="Text Placeholder 7"/>
          <p:cNvSpPr>
            <a:spLocks noGrp="1"/>
          </p:cNvSpPr>
          <p:nvPr>
            <p:ph type="body" sz="quarter" idx="15"/>
          </p:nvPr>
        </p:nvSpPr>
        <p:spPr>
          <a:xfrm>
            <a:off x="4953000" y="4648200"/>
            <a:ext cx="3200400" cy="1295400"/>
          </a:xfrm>
        </p:spPr>
        <p:txBody>
          <a:bodyPr tIns="91440" rIns="9144" bIns="91440"/>
          <a:lstStyle>
            <a:lvl1pPr marL="0" marR="0" indent="0" algn="l">
              <a:buFontTx/>
              <a:buNone/>
              <a:defRPr sz="2000" i="0"/>
            </a:lvl1pPr>
            <a:extLst/>
          </a:lstStyle>
          <a:p>
            <a:pPr lvl="0"/>
            <a:r>
              <a:rPr lang="en-US" smtClean="0"/>
              <a:t>Click to edit Master text styles</a:t>
            </a:r>
          </a:p>
        </p:txBody>
      </p:sp>
      <p:sp>
        <p:nvSpPr>
          <p:cNvPr id="9" name="Text Placeholder 8"/>
          <p:cNvSpPr>
            <a:spLocks noGrp="1"/>
          </p:cNvSpPr>
          <p:nvPr>
            <p:ph type="body" sz="quarter" idx="16"/>
          </p:nvPr>
        </p:nvSpPr>
        <p:spPr>
          <a:xfrm>
            <a:off x="1143000" y="4648200"/>
            <a:ext cx="3200400" cy="1295400"/>
          </a:xfrm>
        </p:spPr>
        <p:txBody>
          <a:bodyPr tIns="91440" rIns="9144" bIns="91440"/>
          <a:lstStyle>
            <a:lvl1pPr marL="0" marR="0" indent="0" algn="l">
              <a:buFontTx/>
              <a:buNone/>
              <a:defRPr sz="2000" i="0"/>
            </a:lvl1pPr>
            <a:extLst/>
          </a:lstStyle>
          <a:p>
            <a:pPr lvl="0"/>
            <a:r>
              <a:rPr lang="en-US" smtClean="0"/>
              <a:t>Click to edit Master text styles</a:t>
            </a:r>
          </a:p>
        </p:txBody>
      </p:sp>
      <p:sp>
        <p:nvSpPr>
          <p:cNvPr id="10" name="Rectangle 9"/>
          <p:cNvSpPr>
            <a:spLocks noGrp="1"/>
          </p:cNvSpPr>
          <p:nvPr>
            <p:ph type="dt" sz="half" idx="17"/>
          </p:nvPr>
        </p:nvSpPr>
        <p:spPr/>
        <p:txBody>
          <a:bodyPr/>
          <a:lstStyle>
            <a:lvl1pPr>
              <a:defRPr/>
            </a:lvl1pPr>
          </a:lstStyle>
          <a:p>
            <a:pPr>
              <a:defRPr/>
            </a:pPr>
            <a:fld id="{BF1F0CC0-D6BD-4B5E-8331-9BAB07698C97}" type="datetimeFigureOut">
              <a:rPr lang="en-US"/>
              <a:pPr>
                <a:defRPr/>
              </a:pPr>
              <a:t>5/25/2015</a:t>
            </a:fld>
            <a:endParaRPr lang="en-US"/>
          </a:p>
        </p:txBody>
      </p:sp>
      <p:sp>
        <p:nvSpPr>
          <p:cNvPr id="11" name="Rectangle 10"/>
          <p:cNvSpPr>
            <a:spLocks noGrp="1"/>
          </p:cNvSpPr>
          <p:nvPr>
            <p:ph type="sldNum" sz="quarter" idx="18"/>
          </p:nvPr>
        </p:nvSpPr>
        <p:spPr/>
        <p:txBody>
          <a:bodyPr/>
          <a:lstStyle>
            <a:lvl1pPr>
              <a:defRPr>
                <a:solidFill>
                  <a:srgbClr val="FFFFFF"/>
                </a:solidFill>
              </a:defRPr>
            </a:lvl1pPr>
          </a:lstStyle>
          <a:p>
            <a:pPr>
              <a:defRPr/>
            </a:pPr>
            <a:fld id="{DCC25820-7790-4A12-AF7C-A1D549AEB0DB}" type="slidenum">
              <a:rPr lang="en-US"/>
              <a:pPr>
                <a:defRPr/>
              </a:pPr>
              <a:t>‹#›</a:t>
            </a:fld>
            <a:endParaRPr lang="en-US"/>
          </a:p>
        </p:txBody>
      </p:sp>
      <p:sp>
        <p:nvSpPr>
          <p:cNvPr id="12" name="Rectangle 11"/>
          <p:cNvSpPr>
            <a:spLocks noGrp="1"/>
          </p:cNvSpPr>
          <p:nvPr>
            <p:ph type="ftr" sz="quarter" idx="19"/>
          </p:nvPr>
        </p:nvSpPr>
        <p:spPr/>
        <p:txBody>
          <a:bodyPr/>
          <a:lstStyle>
            <a:lvl1pPr>
              <a:defRPr/>
            </a:lvl1pPr>
          </a:lstStyle>
          <a:p>
            <a:pPr>
              <a:defRPr/>
            </a:pPr>
            <a:endParaRPr lang="id-ID"/>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latinLnBrk="0">
              <a:spcBef>
                <a:spcPct val="20000"/>
              </a:spcBef>
              <a:defRPr lang="en-US" sz="2000" smtClean="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9" name="Text Placeholder 18"/>
          <p:cNvSpPr>
            <a:spLocks noGrp="1"/>
          </p:cNvSpPr>
          <p:nvPr>
            <p:ph type="body" sz="quarter" idx="11"/>
          </p:nvPr>
        </p:nvSpPr>
        <p:spPr>
          <a:xfrm>
            <a:off x="533400" y="5943600"/>
            <a:ext cx="7467600" cy="762000"/>
          </a:xfrm>
        </p:spPr>
        <p:txBody>
          <a:bodyPr/>
          <a:lstStyle>
            <a:lvl1pPr marL="0" marR="0" indent="0" algn="r">
              <a:buFontTx/>
              <a:buNone/>
              <a:defRPr sz="2400" i="0" baseline="0"/>
            </a:lvl1pPr>
            <a:extLst/>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D91B52CA-D0D7-4A25-B9AF-3F5CE3B11743}" type="datetimeFigureOut">
              <a:rPr lang="en-US"/>
              <a:pPr>
                <a:defRPr/>
              </a:pPr>
              <a:t>5/25/2015</a:t>
            </a:fld>
            <a:endParaRPr lang="en-US"/>
          </a:p>
        </p:txBody>
      </p:sp>
      <p:sp>
        <p:nvSpPr>
          <p:cNvPr id="5" name="Rectangle 4"/>
          <p:cNvSpPr>
            <a:spLocks noGrp="1"/>
          </p:cNvSpPr>
          <p:nvPr>
            <p:ph type="sldNum" sz="quarter" idx="13"/>
          </p:nvPr>
        </p:nvSpPr>
        <p:spPr/>
        <p:txBody>
          <a:bodyPr/>
          <a:lstStyle>
            <a:lvl1pPr>
              <a:defRPr>
                <a:solidFill>
                  <a:srgbClr val="FFFFFF"/>
                </a:solidFill>
              </a:defRPr>
            </a:lvl1pPr>
          </a:lstStyle>
          <a:p>
            <a:pPr>
              <a:defRPr/>
            </a:pPr>
            <a:fld id="{07860B0F-4501-4A0C-8EC8-1192ADCDE803}" type="slidenum">
              <a:rPr lang="en-US"/>
              <a:pPr>
                <a:defRPr/>
              </a:pPr>
              <a:t>‹#›</a:t>
            </a:fld>
            <a:endParaRPr lang="en-US"/>
          </a:p>
        </p:txBody>
      </p:sp>
      <p:sp>
        <p:nvSpPr>
          <p:cNvPr id="6" name="Rectangle 5"/>
          <p:cNvSpPr>
            <a:spLocks noGrp="1"/>
          </p:cNvSpPr>
          <p:nvPr>
            <p:ph type="ftr" sz="quarter" idx="14"/>
          </p:nvPr>
        </p:nvSpPr>
        <p:spPr/>
        <p:txBody>
          <a:bodyPr/>
          <a:lstStyle>
            <a:lvl1pPr>
              <a:defRPr/>
            </a:lvl1pPr>
          </a:lstStyle>
          <a:p>
            <a:pPr>
              <a:defRPr/>
            </a:pPr>
            <a:endParaRPr lang="id-ID"/>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7" name="Text Placeholder 6"/>
          <p:cNvSpPr>
            <a:spLocks noGrp="1"/>
          </p:cNvSpPr>
          <p:nvPr>
            <p:ph type="body" sz="quarter" idx="31"/>
          </p:nvPr>
        </p:nvSpPr>
        <p:spPr>
          <a:xfrm>
            <a:off x="228600" y="4343400"/>
            <a:ext cx="8229600" cy="1676400"/>
          </a:xfrm>
        </p:spPr>
        <p:txBody>
          <a:bodyPr tIns="91440" rIns="9144" bIns="91440"/>
          <a:lstStyle>
            <a:lvl1pPr marL="0" marR="0" indent="0" algn="r">
              <a:buFontTx/>
              <a:buNone/>
              <a:defRPr sz="2000" i="0"/>
            </a:lvl1pPr>
            <a:extLst/>
          </a:lstStyle>
          <a:p>
            <a:pPr lvl="0"/>
            <a:r>
              <a:rPr lang="en-US" smtClean="0"/>
              <a:t>Click to edit Master text styles</a:t>
            </a:r>
          </a:p>
        </p:txBody>
      </p:sp>
      <p:sp>
        <p:nvSpPr>
          <p:cNvPr id="4" name="Rectangle 3"/>
          <p:cNvSpPr>
            <a:spLocks noGrp="1"/>
          </p:cNvSpPr>
          <p:nvPr>
            <p:ph type="dt" sz="half" idx="32"/>
          </p:nvPr>
        </p:nvSpPr>
        <p:spPr/>
        <p:txBody>
          <a:bodyPr/>
          <a:lstStyle>
            <a:lvl1pPr>
              <a:defRPr/>
            </a:lvl1pPr>
          </a:lstStyle>
          <a:p>
            <a:pPr>
              <a:defRPr/>
            </a:pPr>
            <a:fld id="{B3C535FF-A5B3-4895-8451-1C78290CDB33}" type="datetimeFigureOut">
              <a:rPr lang="en-US"/>
              <a:pPr>
                <a:defRPr/>
              </a:pPr>
              <a:t>5/25/2015</a:t>
            </a:fld>
            <a:endParaRPr lang="en-US"/>
          </a:p>
        </p:txBody>
      </p:sp>
      <p:sp>
        <p:nvSpPr>
          <p:cNvPr id="5" name="Rectangle 4"/>
          <p:cNvSpPr>
            <a:spLocks noGrp="1"/>
          </p:cNvSpPr>
          <p:nvPr>
            <p:ph type="sldNum" sz="quarter" idx="33"/>
          </p:nvPr>
        </p:nvSpPr>
        <p:spPr/>
        <p:txBody>
          <a:bodyPr/>
          <a:lstStyle>
            <a:lvl1pPr>
              <a:defRPr>
                <a:solidFill>
                  <a:srgbClr val="FFFFFF"/>
                </a:solidFill>
              </a:defRPr>
            </a:lvl1pPr>
          </a:lstStyle>
          <a:p>
            <a:pPr>
              <a:defRPr/>
            </a:pPr>
            <a:fld id="{CF5BCF81-E421-40A2-9DA1-E23AEE77E67E}" type="slidenum">
              <a:rPr lang="en-US"/>
              <a:pPr>
                <a:defRPr/>
              </a:pPr>
              <a:t>‹#›</a:t>
            </a:fld>
            <a:endParaRPr lang="en-US"/>
          </a:p>
        </p:txBody>
      </p:sp>
      <p:sp>
        <p:nvSpPr>
          <p:cNvPr id="8" name="Rectangle 7"/>
          <p:cNvSpPr>
            <a:spLocks noGrp="1"/>
          </p:cNvSpPr>
          <p:nvPr>
            <p:ph type="ftr" sz="quarter" idx="34"/>
          </p:nvPr>
        </p:nvSpPr>
        <p:spPr/>
        <p:txBody>
          <a:bodyPr/>
          <a:lstStyle>
            <a:lvl1pPr>
              <a:defRPr/>
            </a:lvl1pPr>
          </a:lstStyle>
          <a:p>
            <a:pPr>
              <a:defRPr/>
            </a:pPr>
            <a:endParaRPr lang="id-ID"/>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D8913C-C229-4469-824F-99EAEB660400}" type="datetimeFigureOut">
              <a:rPr lang="en-US"/>
              <a:pPr>
                <a:defRPr/>
              </a:pPr>
              <a:t>5/25/2015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944C62E3-E53E-466E-B671-5629B6FA433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74D951-9313-46E1-89FD-66914BDD12A4}" type="datetimeFigureOut">
              <a:rPr lang="en-US"/>
              <a:pPr>
                <a:defRPr/>
              </a:pPr>
              <a:t>5/25/2015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7ED8F576-D9AC-44E4-B111-0016262DDAF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0" y="0"/>
            <a:ext cx="9144000" cy="3365500"/>
            <a:chOff x="0" y="0"/>
            <a:chExt cx="5760" cy="2120"/>
          </a:xfrm>
        </p:grpSpPr>
        <p:pic>
          <p:nvPicPr>
            <p:cNvPr id="5" name="Picture 16" descr="ARTBANNA"/>
            <p:cNvPicPr>
              <a:picLocks noChangeAspect="1" noChangeArrowheads="1"/>
            </p:cNvPicPr>
            <p:nvPr userDrawn="1"/>
          </p:nvPicPr>
          <p:blipFill>
            <a:blip r:embed="rId2" cstate="print"/>
            <a:srcRect l="8125"/>
            <a:stretch>
              <a:fillRect/>
            </a:stretch>
          </p:blipFill>
          <p:spPr bwMode="invGray">
            <a:xfrm>
              <a:off x="0" y="0"/>
              <a:ext cx="5760" cy="576"/>
            </a:xfrm>
            <a:prstGeom prst="rect">
              <a:avLst/>
            </a:prstGeom>
            <a:noFill/>
            <a:ln w="9525">
              <a:noFill/>
              <a:miter lim="800000"/>
              <a:headEnd/>
              <a:tailEnd/>
            </a:ln>
          </p:spPr>
        </p:pic>
        <p:pic>
          <p:nvPicPr>
            <p:cNvPr id="6" name="Picture 17" descr="Arthsepa"/>
            <p:cNvPicPr>
              <a:picLocks noChangeAspect="1" noChangeArrowheads="1"/>
            </p:cNvPicPr>
            <p:nvPr userDrawn="1"/>
          </p:nvPicPr>
          <p:blipFill>
            <a:blip r:embed="rId3" cstate="print"/>
            <a:srcRect/>
            <a:stretch>
              <a:fillRect/>
            </a:stretch>
          </p:blipFill>
          <p:spPr bwMode="auto">
            <a:xfrm>
              <a:off x="2688" y="2059"/>
              <a:ext cx="2832" cy="61"/>
            </a:xfrm>
            <a:prstGeom prst="rect">
              <a:avLst/>
            </a:prstGeom>
            <a:noFill/>
            <a:ln w="9525">
              <a:noFill/>
              <a:miter lim="800000"/>
              <a:headEnd/>
              <a:tailEnd/>
            </a:ln>
          </p:spPr>
        </p:pic>
      </p:grpSp>
      <p:sp>
        <p:nvSpPr>
          <p:cNvPr id="36869"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36870"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atin typeface="Calibri" pitchFamily="34" charset="0"/>
                <a:ea typeface="+mn-ea"/>
                <a:cs typeface="Arial" charset="0"/>
              </a:defRPr>
            </a:lvl1pPr>
          </a:lstStyle>
          <a:p>
            <a:pPr>
              <a:defRPr/>
            </a:pPr>
            <a:endParaRPr lang="id-ID"/>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id-ID"/>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70B622E2-8D39-4E0E-B1DF-69ACF127FD8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6A7714E8-1A44-4D5C-A452-9994F65254B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5" name="Text Placeholder 24"/>
          <p:cNvSpPr>
            <a:spLocks noGrp="1"/>
          </p:cNvSpPr>
          <p:nvPr>
            <p:ph type="body" sz="quarter" idx="11"/>
          </p:nvPr>
        </p:nvSpPr>
        <p:spPr>
          <a:xfrm>
            <a:off x="5105400" y="228600"/>
            <a:ext cx="3200400" cy="3810000"/>
          </a:xfrm>
        </p:spPr>
        <p:txBody>
          <a:bodyPr tIns="91440" bIns="91440"/>
          <a:lstStyle>
            <a:lvl1pPr marL="0" marR="0" indent="0" algn="l">
              <a:buFontTx/>
              <a:buNone/>
              <a:defRPr sz="2000" i="0"/>
            </a:lvl1pPr>
            <a:extLst/>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E66375D2-3192-4D63-A9C2-2EF3F28B2368}" type="datetimeFigureOut">
              <a:rPr lang="en-US"/>
              <a:pPr>
                <a:defRPr/>
              </a:pPr>
              <a:t>5/25/2015</a:t>
            </a:fld>
            <a:endParaRPr lang="en-US"/>
          </a:p>
        </p:txBody>
      </p:sp>
      <p:sp>
        <p:nvSpPr>
          <p:cNvPr id="5" name="Rectangle 4"/>
          <p:cNvSpPr>
            <a:spLocks noGrp="1"/>
          </p:cNvSpPr>
          <p:nvPr>
            <p:ph type="sldNum" sz="quarter" idx="13"/>
          </p:nvPr>
        </p:nvSpPr>
        <p:spPr/>
        <p:txBody>
          <a:bodyPr/>
          <a:lstStyle>
            <a:lvl1pPr>
              <a:defRPr>
                <a:solidFill>
                  <a:srgbClr val="FFFFFF"/>
                </a:solidFill>
              </a:defRPr>
            </a:lvl1pPr>
          </a:lstStyle>
          <a:p>
            <a:pPr>
              <a:defRPr/>
            </a:pPr>
            <a:fld id="{67A8D1AD-1F7E-446A-ADCC-4938DEA71EF6}" type="slidenum">
              <a:rPr lang="en-US"/>
              <a:pPr>
                <a:defRPr/>
              </a:pPr>
              <a:t>‹#›</a:t>
            </a:fld>
            <a:endParaRPr lang="en-US"/>
          </a:p>
        </p:txBody>
      </p:sp>
      <p:sp>
        <p:nvSpPr>
          <p:cNvPr id="6" name="Rectangle 5"/>
          <p:cNvSpPr>
            <a:spLocks noGrp="1"/>
          </p:cNvSpPr>
          <p:nvPr>
            <p:ph type="ftr" sz="quarter" idx="14"/>
          </p:nvPr>
        </p:nvSpPr>
        <p:spPr/>
        <p:txBody>
          <a:bodyPr/>
          <a:lstStyle>
            <a:lvl1pPr>
              <a:defRPr/>
            </a:lvl1pPr>
          </a:lstStyle>
          <a:p>
            <a:pPr>
              <a:defRPr/>
            </a:pPr>
            <a:endParaRPr lang="id-ID"/>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0" y="0"/>
            <a:ext cx="9144000" cy="6858000"/>
          </a:xfrm>
        </p:spPr>
        <p:txBody>
          <a:bodyPr rtlCol="0">
            <a:normAutofit/>
          </a:bodyPr>
          <a:lstStyle>
            <a:extLst/>
          </a:lstStyle>
          <a:p>
            <a:pPr lvl="0"/>
            <a:r>
              <a:rPr lang="en-US" noProof="0" smtClean="0"/>
              <a:t>Click icon to add picture</a:t>
            </a:r>
            <a:endParaRPr lang="en-US" noProof="0" dirty="0" smtClean="0"/>
          </a:p>
        </p:txBody>
      </p:sp>
      <p:sp>
        <p:nvSpPr>
          <p:cNvPr id="3" name="Rectangle 2"/>
          <p:cNvSpPr>
            <a:spLocks noGrp="1"/>
          </p:cNvSpPr>
          <p:nvPr>
            <p:ph type="dt" sz="half" idx="11"/>
          </p:nvPr>
        </p:nvSpPr>
        <p:spPr/>
        <p:txBody>
          <a:bodyPr/>
          <a:lstStyle>
            <a:lvl1pPr>
              <a:defRPr/>
            </a:lvl1pPr>
          </a:lstStyle>
          <a:p>
            <a:pPr>
              <a:defRPr/>
            </a:pPr>
            <a:fld id="{961BC942-41C8-4E35-9DC6-C98790796EC5}" type="datetimeFigureOut">
              <a:rPr lang="en-US"/>
              <a:pPr>
                <a:defRPr/>
              </a:pPr>
              <a:t>5/25/2015</a:t>
            </a:fld>
            <a:endParaRPr lang="en-US"/>
          </a:p>
        </p:txBody>
      </p:sp>
      <p:sp>
        <p:nvSpPr>
          <p:cNvPr id="4" name="Rectangle 3"/>
          <p:cNvSpPr>
            <a:spLocks noGrp="1"/>
          </p:cNvSpPr>
          <p:nvPr>
            <p:ph type="sldNum" sz="quarter" idx="12"/>
          </p:nvPr>
        </p:nvSpPr>
        <p:spPr/>
        <p:txBody>
          <a:bodyPr/>
          <a:lstStyle>
            <a:lvl1pPr>
              <a:defRPr>
                <a:solidFill>
                  <a:srgbClr val="FFFFFF"/>
                </a:solidFill>
              </a:defRPr>
            </a:lvl1pPr>
          </a:lstStyle>
          <a:p>
            <a:pPr>
              <a:defRPr/>
            </a:pPr>
            <a:fld id="{5B880483-23B0-4AFE-A750-2B65C49A5B7A}" type="slidenum">
              <a:rPr lang="en-US"/>
              <a:pPr>
                <a:defRPr/>
              </a:pPr>
              <a:t>‹#›</a:t>
            </a:fld>
            <a:endParaRPr lang="en-US"/>
          </a:p>
        </p:txBody>
      </p:sp>
      <p:sp>
        <p:nvSpPr>
          <p:cNvPr id="5" name="Rectangle 4"/>
          <p:cNvSpPr>
            <a:spLocks noGrp="1"/>
          </p:cNvSpPr>
          <p:nvPr>
            <p:ph type="ftr" sz="quarter" idx="13"/>
          </p:nvPr>
        </p:nvSpPr>
        <p:spPr/>
        <p:txBody>
          <a:bodyPr/>
          <a:lstStyle>
            <a:lvl1pPr>
              <a:defRPr/>
            </a:lvl1pPr>
          </a:lstStyle>
          <a:p>
            <a:pPr>
              <a:defRPr/>
            </a:pPr>
            <a:endParaRPr lang="id-ID"/>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7" name="Rectangle 6"/>
          <p:cNvSpPr/>
          <p:nvPr userDrawn="1"/>
        </p:nvSpPr>
        <p:spPr>
          <a:xfrm rot="16200000">
            <a:off x="5315744" y="3269456"/>
            <a:ext cx="6858000" cy="319088"/>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sp>
        <p:nvSpPr>
          <p:cNvPr id="8" name="Rectangle 7"/>
          <p:cNvSpPr/>
          <p:nvPr userDrawn="1"/>
        </p:nvSpPr>
        <p:spPr>
          <a:xfrm rot="16200000">
            <a:off x="5628482" y="3342481"/>
            <a:ext cx="6858000" cy="173037"/>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sp>
        <p:nvSpPr>
          <p:cNvPr id="9" name="Rectangle 8"/>
          <p:cNvSpPr/>
          <p:nvPr userDrawn="1"/>
        </p:nvSpPr>
        <p:spPr>
          <a:xfrm>
            <a:off x="8896350" y="0"/>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sp>
        <p:nvSpPr>
          <p:cNvPr id="10" name="Rectangle 9"/>
          <p:cNvSpPr/>
          <p:nvPr/>
        </p:nvSpPr>
        <p:spPr>
          <a:xfrm rot="10800000" flipV="1">
            <a:off x="434975"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sp>
        <p:nvSpPr>
          <p:cNvPr id="11" name="Rectangle 10"/>
          <p:cNvSpPr/>
          <p:nvPr userDrawn="1"/>
        </p:nvSpPr>
        <p:spPr>
          <a:xfrm>
            <a:off x="434975"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6" name="Text Placeholder 5"/>
          <p:cNvSpPr>
            <a:spLocks noGrp="1"/>
          </p:cNvSpPr>
          <p:nvPr>
            <p:ph type="body" sz="quarter" idx="16"/>
          </p:nvPr>
        </p:nvSpPr>
        <p:spPr>
          <a:xfrm>
            <a:off x="435429" y="5791200"/>
            <a:ext cx="7086600" cy="381000"/>
          </a:xfrm>
          <a:solidFill>
            <a:schemeClr val="accent3"/>
          </a:solidFill>
        </p:spPr>
        <p:txBody>
          <a:bodyPr anchor="ctr"/>
          <a:lstStyle>
            <a:lvl1pPr marL="0" indent="0" algn="l">
              <a:buFontTx/>
              <a:buNone/>
              <a:defRPr sz="1200">
                <a:solidFill>
                  <a:srgbClr val="FFFFFF"/>
                </a:solidFill>
              </a:defRPr>
            </a:lvl1pPr>
            <a:extLst/>
          </a:lstStyle>
          <a:p>
            <a:pPr lvl="0"/>
            <a:r>
              <a:rPr lang="en-US" smtClean="0"/>
              <a:t>Click to edit Master text styles</a:t>
            </a:r>
          </a:p>
        </p:txBody>
      </p:sp>
      <p:sp>
        <p:nvSpPr>
          <p:cNvPr id="19" name="Text Placeholder 18"/>
          <p:cNvSpPr>
            <a:spLocks noGrp="1"/>
          </p:cNvSpPr>
          <p:nvPr>
            <p:ph type="body" sz="quarter" idx="17"/>
          </p:nvPr>
        </p:nvSpPr>
        <p:spPr>
          <a:xfrm>
            <a:off x="435429" y="4495800"/>
            <a:ext cx="7086600" cy="1295400"/>
          </a:xfrm>
          <a:solidFill>
            <a:schemeClr val="accent6"/>
          </a:solidFill>
        </p:spPr>
        <p:txBody>
          <a:bodyPr anchor="ctr"/>
          <a:lstStyle>
            <a:lvl1pPr marL="0" indent="0" algn="l">
              <a:buFontTx/>
              <a:buNone/>
              <a:defRPr sz="3200">
                <a:solidFill>
                  <a:srgbClr val="FFFFFF"/>
                </a:solidFill>
              </a:defRPr>
            </a:lvl1pPr>
            <a:extLst/>
          </a:lstStyle>
          <a:p>
            <a:pPr lvl="0"/>
            <a:r>
              <a:rPr lang="en-US" smtClean="0"/>
              <a:t>Click to edit Master text styles</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4" name="Rectangle 13"/>
          <p:cNvSpPr>
            <a:spLocks noGrp="1"/>
          </p:cNvSpPr>
          <p:nvPr>
            <p:ph type="dt" sz="half" idx="20"/>
          </p:nvPr>
        </p:nvSpPr>
        <p:spPr/>
        <p:txBody>
          <a:bodyPr/>
          <a:lstStyle>
            <a:lvl1pPr>
              <a:defRPr/>
            </a:lvl1pPr>
          </a:lstStyle>
          <a:p>
            <a:pPr>
              <a:defRPr/>
            </a:pPr>
            <a:fld id="{DB0ECEC3-F9FF-4E1D-96BA-5817114A140E}" type="datetimeFigureOut">
              <a:rPr lang="en-US"/>
              <a:pPr>
                <a:defRPr/>
              </a:pPr>
              <a:t>5/25/2015</a:t>
            </a:fld>
            <a:endParaRPr lang="en-US"/>
          </a:p>
        </p:txBody>
      </p:sp>
      <p:sp>
        <p:nvSpPr>
          <p:cNvPr id="15" name="Rectangle 14"/>
          <p:cNvSpPr>
            <a:spLocks noGrp="1"/>
          </p:cNvSpPr>
          <p:nvPr>
            <p:ph type="sldNum" sz="quarter" idx="21"/>
          </p:nvPr>
        </p:nvSpPr>
        <p:spPr/>
        <p:txBody>
          <a:bodyPr/>
          <a:lstStyle>
            <a:lvl1pPr>
              <a:defRPr>
                <a:solidFill>
                  <a:srgbClr val="FFFFFF"/>
                </a:solidFill>
              </a:defRPr>
            </a:lvl1pPr>
          </a:lstStyle>
          <a:p>
            <a:pPr>
              <a:defRPr/>
            </a:pPr>
            <a:fld id="{A102276C-8C88-4541-8577-7E4C4760466E}" type="slidenum">
              <a:rPr lang="en-US"/>
              <a:pPr>
                <a:defRPr/>
              </a:pPr>
              <a:t>‹#›</a:t>
            </a:fld>
            <a:endParaRPr lang="en-US"/>
          </a:p>
        </p:txBody>
      </p:sp>
      <p:sp>
        <p:nvSpPr>
          <p:cNvPr id="16" name="Rectangle 15"/>
          <p:cNvSpPr>
            <a:spLocks noGrp="1"/>
          </p:cNvSpPr>
          <p:nvPr>
            <p:ph type="ftr" sz="quarter" idx="22"/>
          </p:nvPr>
        </p:nvSpPr>
        <p:spPr/>
        <p:txBody>
          <a:bodyPr/>
          <a:lstStyle>
            <a:lvl1pPr>
              <a:defRPr/>
            </a:lvl1pPr>
          </a:lstStyle>
          <a:p>
            <a:pPr>
              <a:defRPr/>
            </a:pPr>
            <a:endParaRPr lang="id-ID"/>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8" name="Text Placeholder 7"/>
          <p:cNvSpPr>
            <a:spLocks noGrp="1"/>
          </p:cNvSpPr>
          <p:nvPr>
            <p:ph type="body" sz="quarter" idx="14"/>
          </p:nvPr>
        </p:nvSpPr>
        <p:spPr>
          <a:xfrm>
            <a:off x="685800" y="5257800"/>
            <a:ext cx="3429000" cy="1219200"/>
          </a:xfrm>
        </p:spPr>
        <p:txBody>
          <a:bodyPr/>
          <a:lstStyle>
            <a:lvl1pPr marL="0" marR="0" indent="0" algn="r">
              <a:buFontTx/>
              <a:buNone/>
              <a:defRPr sz="1800" baseline="0"/>
            </a:lvl1pPr>
            <a:extLst/>
          </a:lstStyle>
          <a:p>
            <a:pPr lvl="0"/>
            <a:r>
              <a:rPr lang="en-US" smtClean="0"/>
              <a:t>Click to edit Master text styles</a:t>
            </a:r>
          </a:p>
        </p:txBody>
      </p:sp>
      <p:sp>
        <p:nvSpPr>
          <p:cNvPr id="14" name="Text Placeholder 13"/>
          <p:cNvSpPr>
            <a:spLocks noGrp="1"/>
          </p:cNvSpPr>
          <p:nvPr>
            <p:ph type="body" sz="quarter" idx="15"/>
          </p:nvPr>
        </p:nvSpPr>
        <p:spPr>
          <a:xfrm>
            <a:off x="4343400" y="5257800"/>
            <a:ext cx="3429000" cy="1219200"/>
          </a:xfrm>
        </p:spPr>
        <p:txBody>
          <a:bodyPr/>
          <a:lstStyle>
            <a:lvl1pPr marL="0" marR="0" indent="0" algn="r">
              <a:buFontTx/>
              <a:buNone/>
              <a:defRPr sz="1800" baseline="0"/>
            </a:lvl1pPr>
            <a:extLst/>
          </a:lstStyle>
          <a:p>
            <a:pPr lvl="0"/>
            <a:r>
              <a:rPr lang="en-US" smtClean="0"/>
              <a:t>Click to edit Master text styles</a:t>
            </a:r>
          </a:p>
        </p:txBody>
      </p:sp>
      <p:sp>
        <p:nvSpPr>
          <p:cNvPr id="6" name="Rectangle 5"/>
          <p:cNvSpPr>
            <a:spLocks noGrp="1"/>
          </p:cNvSpPr>
          <p:nvPr>
            <p:ph type="dt" sz="half" idx="16"/>
          </p:nvPr>
        </p:nvSpPr>
        <p:spPr/>
        <p:txBody>
          <a:bodyPr/>
          <a:lstStyle>
            <a:lvl1pPr>
              <a:defRPr/>
            </a:lvl1pPr>
          </a:lstStyle>
          <a:p>
            <a:pPr>
              <a:defRPr/>
            </a:pPr>
            <a:fld id="{70F3C5A5-C058-4F01-A190-1F49E6D1EE9D}" type="datetimeFigureOut">
              <a:rPr lang="en-US"/>
              <a:pPr>
                <a:defRPr/>
              </a:pPr>
              <a:t>5/25/2015</a:t>
            </a:fld>
            <a:endParaRPr lang="en-US"/>
          </a:p>
        </p:txBody>
      </p:sp>
      <p:sp>
        <p:nvSpPr>
          <p:cNvPr id="7" name="Rectangle 6"/>
          <p:cNvSpPr>
            <a:spLocks noGrp="1"/>
          </p:cNvSpPr>
          <p:nvPr>
            <p:ph type="sldNum" sz="quarter" idx="17"/>
          </p:nvPr>
        </p:nvSpPr>
        <p:spPr/>
        <p:txBody>
          <a:bodyPr/>
          <a:lstStyle>
            <a:lvl1pPr>
              <a:defRPr>
                <a:solidFill>
                  <a:srgbClr val="FFFFFF"/>
                </a:solidFill>
              </a:defRPr>
            </a:lvl1pPr>
          </a:lstStyle>
          <a:p>
            <a:pPr>
              <a:defRPr/>
            </a:pPr>
            <a:fld id="{ED083CE4-E67C-4AB7-B87A-AAE74CF15592}" type="slidenum">
              <a:rPr lang="en-US"/>
              <a:pPr>
                <a:defRPr/>
              </a:pPr>
              <a:t>‹#›</a:t>
            </a:fld>
            <a:endParaRPr lang="en-US"/>
          </a:p>
        </p:txBody>
      </p:sp>
      <p:sp>
        <p:nvSpPr>
          <p:cNvPr id="9" name="Rectangle 8"/>
          <p:cNvSpPr>
            <a:spLocks noGrp="1"/>
          </p:cNvSpPr>
          <p:nvPr>
            <p:ph type="ftr" sz="quarter" idx="18"/>
          </p:nvPr>
        </p:nvSpPr>
        <p:spPr/>
        <p:txBody>
          <a:bodyPr/>
          <a:lstStyle>
            <a:lvl1pPr>
              <a:defRPr/>
            </a:lvl1pPr>
          </a:lstStyle>
          <a:p>
            <a:pPr>
              <a:defRPr/>
            </a:pPr>
            <a:endParaRPr lang="id-ID"/>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4" name="Text Placeholder 23"/>
          <p:cNvSpPr>
            <a:spLocks noGrp="1"/>
          </p:cNvSpPr>
          <p:nvPr>
            <p:ph type="body" sz="quarter" idx="16"/>
          </p:nvPr>
        </p:nvSpPr>
        <p:spPr>
          <a:xfrm>
            <a:off x="152400" y="4267200"/>
            <a:ext cx="4038600" cy="1066800"/>
          </a:xfrm>
        </p:spPr>
        <p:txBody>
          <a:bodyPr/>
          <a:lstStyle>
            <a:lvl1pPr marL="0" marR="0" indent="0" algn="r">
              <a:buFontTx/>
              <a:buNone/>
              <a:defRPr sz="1800" baseline="0"/>
            </a:lvl1pPr>
            <a:extLst/>
          </a:lstStyle>
          <a:p>
            <a:pPr lvl="0"/>
            <a:r>
              <a:rPr lang="en-US" smtClean="0"/>
              <a:t>Click to edit Master text styles</a:t>
            </a:r>
          </a:p>
        </p:txBody>
      </p:sp>
      <p:sp>
        <p:nvSpPr>
          <p:cNvPr id="2" name="Text Placeholder 1"/>
          <p:cNvSpPr>
            <a:spLocks noGrp="1"/>
          </p:cNvSpPr>
          <p:nvPr>
            <p:ph type="body" sz="quarter" idx="17"/>
          </p:nvPr>
        </p:nvSpPr>
        <p:spPr>
          <a:xfrm>
            <a:off x="4343400" y="4267200"/>
            <a:ext cx="4038600" cy="1066800"/>
          </a:xfrm>
        </p:spPr>
        <p:txBody>
          <a:bodyPr/>
          <a:lstStyle>
            <a:lvl1pPr marL="0" marR="0" indent="0" algn="r">
              <a:buFontTx/>
              <a:buNone/>
              <a:defRPr sz="1800" baseline="0"/>
            </a:lvl1pPr>
            <a:extLst/>
          </a:lstStyle>
          <a:p>
            <a:pPr lvl="0"/>
            <a:r>
              <a:rPr lang="en-US" smtClean="0"/>
              <a:t>Click to edit Master text styles</a:t>
            </a:r>
          </a:p>
        </p:txBody>
      </p:sp>
      <p:sp>
        <p:nvSpPr>
          <p:cNvPr id="6" name="Rectangle 5"/>
          <p:cNvSpPr>
            <a:spLocks noGrp="1"/>
          </p:cNvSpPr>
          <p:nvPr>
            <p:ph type="dt" sz="half" idx="18"/>
          </p:nvPr>
        </p:nvSpPr>
        <p:spPr/>
        <p:txBody>
          <a:bodyPr/>
          <a:lstStyle>
            <a:lvl1pPr>
              <a:defRPr/>
            </a:lvl1pPr>
          </a:lstStyle>
          <a:p>
            <a:pPr>
              <a:defRPr/>
            </a:pPr>
            <a:fld id="{FB54FB4E-EBC3-4D3A-86AD-5EEC9953CBD8}" type="datetimeFigureOut">
              <a:rPr lang="en-US"/>
              <a:pPr>
                <a:defRPr/>
              </a:pPr>
              <a:t>5/25/2015</a:t>
            </a:fld>
            <a:endParaRPr lang="en-US"/>
          </a:p>
        </p:txBody>
      </p:sp>
      <p:sp>
        <p:nvSpPr>
          <p:cNvPr id="7" name="Rectangle 6"/>
          <p:cNvSpPr>
            <a:spLocks noGrp="1"/>
          </p:cNvSpPr>
          <p:nvPr>
            <p:ph type="sldNum" sz="quarter" idx="19"/>
          </p:nvPr>
        </p:nvSpPr>
        <p:spPr/>
        <p:txBody>
          <a:bodyPr/>
          <a:lstStyle>
            <a:lvl1pPr>
              <a:defRPr>
                <a:solidFill>
                  <a:srgbClr val="FFFFFF"/>
                </a:solidFill>
              </a:defRPr>
            </a:lvl1pPr>
          </a:lstStyle>
          <a:p>
            <a:pPr>
              <a:defRPr/>
            </a:pPr>
            <a:fld id="{BC55A6D1-927E-461E-B30A-450BF4AC49F1}" type="slidenum">
              <a:rPr lang="en-US"/>
              <a:pPr>
                <a:defRPr/>
              </a:pPr>
              <a:t>‹#›</a:t>
            </a:fld>
            <a:endParaRPr lang="en-US"/>
          </a:p>
        </p:txBody>
      </p:sp>
      <p:sp>
        <p:nvSpPr>
          <p:cNvPr id="9" name="Rectangle 8"/>
          <p:cNvSpPr>
            <a:spLocks noGrp="1"/>
          </p:cNvSpPr>
          <p:nvPr>
            <p:ph type="ftr" sz="quarter" idx="20"/>
          </p:nvPr>
        </p:nvSpPr>
        <p:spPr/>
        <p:txBody>
          <a:bodyPr/>
          <a:lstStyle>
            <a:lvl1pPr>
              <a:defRPr/>
            </a:lvl1pPr>
          </a:lstStyle>
          <a:p>
            <a:pPr>
              <a:defRPr/>
            </a:pPr>
            <a:endParaRPr lang="id-ID"/>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9" name="Text Placeholder 8"/>
          <p:cNvSpPr>
            <a:spLocks noGrp="1"/>
          </p:cNvSpPr>
          <p:nvPr>
            <p:ph type="body" sz="quarter" idx="13"/>
          </p:nvPr>
        </p:nvSpPr>
        <p:spPr>
          <a:xfrm>
            <a:off x="4724400" y="3124200"/>
            <a:ext cx="3694177" cy="2983987"/>
          </a:xfrm>
        </p:spPr>
        <p:txBody>
          <a:bodyPr/>
          <a:lstStyle>
            <a:lvl1pPr marL="0" marR="0" indent="0" algn="l">
              <a:buFontTx/>
              <a:buNone/>
              <a:defRPr sz="2000" i="0"/>
            </a:lvl1pPr>
            <a:extLst/>
          </a:lstStyle>
          <a:p>
            <a:pPr lvl="0"/>
            <a:r>
              <a:rPr lang="en-US" smtClean="0"/>
              <a:t>Click to edit Master text styles</a:t>
            </a:r>
          </a:p>
        </p:txBody>
      </p:sp>
      <p:sp>
        <p:nvSpPr>
          <p:cNvPr id="5" name="Rectangle 4"/>
          <p:cNvSpPr>
            <a:spLocks noGrp="1"/>
          </p:cNvSpPr>
          <p:nvPr>
            <p:ph type="dt" sz="half" idx="14"/>
          </p:nvPr>
        </p:nvSpPr>
        <p:spPr/>
        <p:txBody>
          <a:bodyPr/>
          <a:lstStyle>
            <a:lvl1pPr>
              <a:defRPr/>
            </a:lvl1pPr>
          </a:lstStyle>
          <a:p>
            <a:pPr>
              <a:defRPr/>
            </a:pPr>
            <a:fld id="{92DDE478-09EE-4A64-A6FC-42F0FB5FA5F8}" type="datetimeFigureOut">
              <a:rPr lang="en-US"/>
              <a:pPr>
                <a:defRPr/>
              </a:pPr>
              <a:t>5/25/2015</a:t>
            </a:fld>
            <a:endParaRPr lang="en-US"/>
          </a:p>
        </p:txBody>
      </p:sp>
      <p:sp>
        <p:nvSpPr>
          <p:cNvPr id="6" name="Rectangle 5"/>
          <p:cNvSpPr>
            <a:spLocks noGrp="1"/>
          </p:cNvSpPr>
          <p:nvPr>
            <p:ph type="sldNum" sz="quarter" idx="15"/>
          </p:nvPr>
        </p:nvSpPr>
        <p:spPr/>
        <p:txBody>
          <a:bodyPr/>
          <a:lstStyle>
            <a:lvl1pPr>
              <a:defRPr>
                <a:solidFill>
                  <a:srgbClr val="FFFFFF"/>
                </a:solidFill>
              </a:defRPr>
            </a:lvl1pPr>
          </a:lstStyle>
          <a:p>
            <a:pPr>
              <a:defRPr/>
            </a:pPr>
            <a:fld id="{C2E361A7-0ABD-4847-BF57-6E6E9E810772}" type="slidenum">
              <a:rPr lang="en-US"/>
              <a:pPr>
                <a:defRPr/>
              </a:pPr>
              <a:t>‹#›</a:t>
            </a:fld>
            <a:endParaRPr lang="en-US"/>
          </a:p>
        </p:txBody>
      </p:sp>
      <p:sp>
        <p:nvSpPr>
          <p:cNvPr id="7" name="Rectangle 6"/>
          <p:cNvSpPr>
            <a:spLocks noGrp="1"/>
          </p:cNvSpPr>
          <p:nvPr>
            <p:ph type="ftr" sz="quarter" idx="16"/>
          </p:nvPr>
        </p:nvSpPr>
        <p:spPr/>
        <p:txBody>
          <a:bodyPr/>
          <a:lstStyle>
            <a:lvl1pPr>
              <a:defRPr/>
            </a:lvl1pPr>
          </a:lstStyle>
          <a:p>
            <a:pPr>
              <a:defRPr/>
            </a:pPr>
            <a:endParaRPr lang="id-ID"/>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8" name="Rectangle 7"/>
          <p:cNvSpPr/>
          <p:nvPr/>
        </p:nvSpPr>
        <p:spPr>
          <a:xfrm>
            <a:off x="8890000"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 name="Text Placeholder 1"/>
          <p:cNvSpPr>
            <a:spLocks noGrp="1"/>
          </p:cNvSpPr>
          <p:nvPr>
            <p:ph type="body" sz="quarter" idx="13"/>
          </p:nvPr>
        </p:nvSpPr>
        <p:spPr>
          <a:xfrm>
            <a:off x="228600" y="4343400"/>
            <a:ext cx="2590800" cy="1676400"/>
          </a:xfrm>
        </p:spPr>
        <p:txBody>
          <a:bodyPr>
            <a:noAutofit/>
          </a:bodyPr>
          <a:lstStyle>
            <a:lvl1pPr marL="0" marR="0" indent="0" algn="l">
              <a:buFontTx/>
              <a:buNone/>
              <a:defRPr sz="2000" baseline="0"/>
            </a:lvl1pPr>
            <a:extLst/>
          </a:lstStyle>
          <a:p>
            <a:pPr lvl="0"/>
            <a:r>
              <a:rPr lang="en-US" smtClean="0"/>
              <a:t>Click to edit Master text styles</a:t>
            </a:r>
          </a:p>
        </p:txBody>
      </p:sp>
      <p:sp>
        <p:nvSpPr>
          <p:cNvPr id="15" name="Text Placeholder 14"/>
          <p:cNvSpPr>
            <a:spLocks noGrp="1"/>
          </p:cNvSpPr>
          <p:nvPr>
            <p:ph type="body" sz="quarter" idx="14"/>
          </p:nvPr>
        </p:nvSpPr>
        <p:spPr>
          <a:xfrm>
            <a:off x="3048000" y="4343400"/>
            <a:ext cx="2590800" cy="1676400"/>
          </a:xfrm>
        </p:spPr>
        <p:txBody>
          <a:bodyPr>
            <a:noAutofit/>
          </a:bodyPr>
          <a:lstStyle>
            <a:lvl1pPr marL="0" marR="0" indent="0" algn="l">
              <a:buFontTx/>
              <a:buNone/>
              <a:defRPr sz="2000" baseline="0"/>
            </a:lvl1pPr>
            <a:extLst/>
          </a:lstStyle>
          <a:p>
            <a:pPr lvl="0"/>
            <a:r>
              <a:rPr lang="en-US" smtClean="0"/>
              <a:t>Click to edit Master text styles</a:t>
            </a:r>
          </a:p>
        </p:txBody>
      </p:sp>
      <p:sp>
        <p:nvSpPr>
          <p:cNvPr id="13" name="Text Placeholder 12"/>
          <p:cNvSpPr>
            <a:spLocks noGrp="1"/>
          </p:cNvSpPr>
          <p:nvPr>
            <p:ph type="body" sz="quarter" idx="15"/>
          </p:nvPr>
        </p:nvSpPr>
        <p:spPr>
          <a:xfrm>
            <a:off x="5867400" y="4343400"/>
            <a:ext cx="2590800" cy="1676400"/>
          </a:xfrm>
        </p:spPr>
        <p:txBody>
          <a:bodyPr>
            <a:noAutofit/>
          </a:bodyPr>
          <a:lstStyle>
            <a:lvl1pPr marL="0" marR="0" indent="0" algn="l">
              <a:buFontTx/>
              <a:buNone/>
              <a:defRPr sz="2000" baseline="0"/>
            </a:lvl1pPr>
            <a:extLst/>
          </a:lstStyle>
          <a:p>
            <a:pPr lvl="0"/>
            <a:r>
              <a:rPr lang="en-US" smtClean="0"/>
              <a:t>Click to edit Master text styles</a:t>
            </a:r>
          </a:p>
        </p:txBody>
      </p:sp>
      <p:sp>
        <p:nvSpPr>
          <p:cNvPr id="9" name="Rectangle 8"/>
          <p:cNvSpPr>
            <a:spLocks noGrp="1"/>
          </p:cNvSpPr>
          <p:nvPr>
            <p:ph type="dt" sz="half" idx="16"/>
          </p:nvPr>
        </p:nvSpPr>
        <p:spPr/>
        <p:txBody>
          <a:bodyPr/>
          <a:lstStyle>
            <a:lvl1pPr>
              <a:defRPr/>
            </a:lvl1pPr>
          </a:lstStyle>
          <a:p>
            <a:pPr>
              <a:defRPr/>
            </a:pPr>
            <a:fld id="{803D47B0-0099-4C11-87A2-30D6F1E7249E}" type="datetimeFigureOut">
              <a:rPr lang="en-US"/>
              <a:pPr>
                <a:defRPr/>
              </a:pPr>
              <a:t>5/25/2015</a:t>
            </a:fld>
            <a:endParaRPr lang="en-US"/>
          </a:p>
        </p:txBody>
      </p:sp>
      <p:sp>
        <p:nvSpPr>
          <p:cNvPr id="11" name="Rectangle 10"/>
          <p:cNvSpPr>
            <a:spLocks noGrp="1"/>
          </p:cNvSpPr>
          <p:nvPr>
            <p:ph type="sldNum" sz="quarter" idx="17"/>
          </p:nvPr>
        </p:nvSpPr>
        <p:spPr/>
        <p:txBody>
          <a:bodyPr/>
          <a:lstStyle>
            <a:lvl1pPr>
              <a:defRPr>
                <a:solidFill>
                  <a:srgbClr val="FFFFFF"/>
                </a:solidFill>
              </a:defRPr>
            </a:lvl1pPr>
          </a:lstStyle>
          <a:p>
            <a:pPr>
              <a:defRPr/>
            </a:pPr>
            <a:fld id="{3C9B53BF-5516-4BE8-841E-8B3704E2ED3D}" type="slidenum">
              <a:rPr lang="en-US"/>
              <a:pPr>
                <a:defRPr/>
              </a:pPr>
              <a:t>‹#›</a:t>
            </a:fld>
            <a:endParaRPr lang="en-US"/>
          </a:p>
        </p:txBody>
      </p:sp>
      <p:sp>
        <p:nvSpPr>
          <p:cNvPr id="12" name="Rectangle 11"/>
          <p:cNvSpPr>
            <a:spLocks noGrp="1"/>
          </p:cNvSpPr>
          <p:nvPr>
            <p:ph type="ftr" sz="quarter" idx="18"/>
          </p:nvPr>
        </p:nvSpPr>
        <p:spPr/>
        <p:txBody>
          <a:bodyPr/>
          <a:lstStyle>
            <a:lvl1pPr>
              <a:defRPr/>
            </a:lvl1pPr>
          </a:lstStyle>
          <a:p>
            <a:pPr>
              <a:defRPr/>
            </a:pPr>
            <a:endParaRPr lang="id-ID"/>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744" y="3269456"/>
            <a:ext cx="6858000" cy="319088"/>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sp>
        <p:nvSpPr>
          <p:cNvPr id="8" name="Rectangle 7"/>
          <p:cNvSpPr/>
          <p:nvPr/>
        </p:nvSpPr>
        <p:spPr>
          <a:xfrm rot="16200000">
            <a:off x="5628482" y="3342481"/>
            <a:ext cx="6858000" cy="173037"/>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sp>
        <p:nvSpPr>
          <p:cNvPr id="1028" name="Title Placeholder 1"/>
          <p:cNvSpPr>
            <a:spLocks noGrp="1"/>
          </p:cNvSpPr>
          <p:nvPr>
            <p:ph type="title"/>
          </p:nvPr>
        </p:nvSpPr>
        <p:spPr bwMode="auto">
          <a:xfrm>
            <a:off x="457200" y="274638"/>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0200"/>
            <a:ext cx="784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6200000">
            <a:off x="7696201" y="10128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cs typeface="Arial" pitchFamily="34" charset="0"/>
              </a:defRPr>
            </a:lvl1pPr>
          </a:lstStyle>
          <a:p>
            <a:pPr>
              <a:defRPr/>
            </a:pPr>
            <a:fld id="{B8C73BBF-6B16-4BA6-A92E-E85A811CECBA}" type="datetimeFigureOut">
              <a:rPr lang="en-US"/>
              <a:pPr>
                <a:defRPr/>
              </a:pPr>
              <a:t>5/25/2015</a:t>
            </a:fld>
            <a:endParaRPr lang="en-US"/>
          </a:p>
        </p:txBody>
      </p:sp>
      <p:sp>
        <p:nvSpPr>
          <p:cNvPr id="5" name="Footer Placeholder 4"/>
          <p:cNvSpPr>
            <a:spLocks noGrp="1"/>
          </p:cNvSpPr>
          <p:nvPr>
            <p:ph type="ftr" sz="quarter" idx="3"/>
          </p:nvPr>
        </p:nvSpPr>
        <p:spPr>
          <a:xfrm rot="16200000">
            <a:off x="7162801" y="3832225"/>
            <a:ext cx="3200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Calibri" pitchFamily="34" charset="0"/>
                <a:ea typeface="+mn-ea"/>
                <a:cs typeface="Arial" charset="0"/>
              </a:defRPr>
            </a:lvl1pPr>
          </a:lstStyle>
          <a:p>
            <a:pPr>
              <a:defRPr/>
            </a:pPr>
            <a:endParaRPr lang="id-ID"/>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cs typeface="Arial" pitchFamily="34" charset="0"/>
              </a:defRPr>
            </a:lvl1pPr>
          </a:lstStyle>
          <a:p>
            <a:pPr>
              <a:defRPr/>
            </a:pPr>
            <a:fld id="{F455BF25-D3EE-4A52-9AEB-8C5287CFB2EB}" type="slidenum">
              <a:rPr lang="en-US"/>
              <a:pPr>
                <a:defRPr/>
              </a:pPr>
              <a:t>‹#›</a:t>
            </a:fld>
            <a:endParaRPr lang="en-US"/>
          </a:p>
        </p:txBody>
      </p:sp>
      <p:sp>
        <p:nvSpPr>
          <p:cNvPr id="7" name="Rectangle 6"/>
          <p:cNvSpPr/>
          <p:nvPr/>
        </p:nvSpPr>
        <p:spPr>
          <a:xfrm>
            <a:off x="8896350"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id-ID">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 id="2147484820" r:id="rId12"/>
    <p:sldLayoutId id="2147484821" r:id="rId13"/>
    <p:sldLayoutId id="2147484822" r:id="rId14"/>
    <p:sldLayoutId id="2147484823" r:id="rId15"/>
    <p:sldLayoutId id="2147484824" r:id="rId16"/>
    <p:sldLayoutId id="2147484825" r:id="rId17"/>
    <p:sldLayoutId id="2147484826" r:id="rId18"/>
    <p:sldLayoutId id="2147484827" r:id="rId19"/>
    <p:sldLayoutId id="2147484828" r:id="rId20"/>
    <p:sldLayoutId id="2147484807" r:id="rId21"/>
    <p:sldLayoutId id="2147484808" r:id="rId22"/>
    <p:sldLayoutId id="2147484829" r:id="rId23"/>
    <p:sldLayoutId id="2147484832" r:id="rId2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extLst/>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ＭＳ Ｐゴシック" charset="0"/>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4.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43.emf"/><Relationship Id="rId5" Type="http://schemas.openxmlformats.org/officeDocument/2006/relationships/oleObject" Target="../embeddings/oleObject2.bin"/><Relationship Id="rId4" Type="http://schemas.openxmlformats.org/officeDocument/2006/relationships/image" Target="../media/image42.emf"/></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1520" y="1484784"/>
            <a:ext cx="8583488" cy="1143000"/>
          </a:xfrm>
        </p:spPr>
        <p:txBody>
          <a:bodyPr/>
          <a:lstStyle/>
          <a:p>
            <a:r>
              <a:rPr lang="en-US" sz="4800" b="1" dirty="0" smtClean="0">
                <a:effectLst>
                  <a:outerShdw blurRad="38100" dist="38100" dir="2700000" algn="tl">
                    <a:srgbClr val="000000">
                      <a:alpha val="43137"/>
                    </a:srgbClr>
                  </a:outerShdw>
                </a:effectLst>
              </a:rPr>
              <a:t>PELATIHAN PEMBERKASAN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DAN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KLASIFIKASI ARSIP</a:t>
            </a:r>
          </a:p>
        </p:txBody>
      </p:sp>
      <p:sp>
        <p:nvSpPr>
          <p:cNvPr id="3074" name="Subtitle 2"/>
          <p:cNvSpPr>
            <a:spLocks noGrp="1"/>
          </p:cNvSpPr>
          <p:nvPr>
            <p:ph type="subTitle" idx="1"/>
          </p:nvPr>
        </p:nvSpPr>
        <p:spPr>
          <a:xfrm>
            <a:off x="849312" y="4077072"/>
            <a:ext cx="7794654" cy="2352324"/>
          </a:xfrm>
        </p:spPr>
        <p:txBody>
          <a:bodyPr/>
          <a:lstStyle/>
          <a:p>
            <a:pPr algn="ctr"/>
            <a:r>
              <a:rPr lang="en-US" sz="2800" b="1" dirty="0" smtClean="0">
                <a:latin typeface="Calibri" pitchFamily="34" charset="0"/>
                <a:cs typeface="Calibri" pitchFamily="34" charset="0"/>
              </a:rPr>
              <a:t>UNIVERSITAS BAKRIE</a:t>
            </a:r>
          </a:p>
          <a:p>
            <a:pPr algn="ctr"/>
            <a:r>
              <a:rPr lang="en-US" sz="2800" b="1" dirty="0" smtClean="0">
                <a:latin typeface="Calibri" pitchFamily="34" charset="0"/>
                <a:cs typeface="Calibri" pitchFamily="34" charset="0"/>
              </a:rPr>
              <a:t>SELASA, 26 Mei 2015 </a:t>
            </a:r>
          </a:p>
          <a:p>
            <a:pPr algn="ctr"/>
            <a:r>
              <a:rPr lang="en-US" sz="2800" b="1" dirty="0" err="1" smtClean="0">
                <a:latin typeface="Calibri" pitchFamily="34" charset="0"/>
                <a:cs typeface="Calibri" pitchFamily="34" charset="0"/>
              </a:rPr>
              <a:t>Ruang</a:t>
            </a:r>
            <a:r>
              <a:rPr lang="en-US" sz="2800" b="1" dirty="0" smtClean="0">
                <a:latin typeface="Calibri" pitchFamily="34" charset="0"/>
                <a:cs typeface="Calibri" pitchFamily="34" charset="0"/>
              </a:rPr>
              <a:t> 1</a:t>
            </a:r>
          </a:p>
          <a:p>
            <a:r>
              <a:rPr lang="en-US" sz="2800" b="1" dirty="0" smtClean="0">
                <a:latin typeface="Calibri" pitchFamily="34" charset="0"/>
                <a:cs typeface="Calibri" pitchFamily="34" charset="0"/>
              </a:rPr>
              <a:t>			</a:t>
            </a:r>
            <a:r>
              <a:rPr lang="en-US" sz="1400" b="1" i="1" dirty="0" smtClean="0">
                <a:solidFill>
                  <a:srgbClr val="FF0000"/>
                </a:solidFill>
                <a:latin typeface="Calibri" pitchFamily="34" charset="0"/>
                <a:cs typeface="Calibri" pitchFamily="34" charset="0"/>
              </a:rPr>
              <a:t>AHMAD YANI, SS., M.HUM</a:t>
            </a:r>
            <a:r>
              <a:rPr lang="en-US" sz="1400" b="1" i="1" dirty="0" smtClean="0">
                <a:latin typeface="Calibri" pitchFamily="34" charset="0"/>
                <a:cs typeface="Calibri" pitchFamily="34" charset="0"/>
              </a:rPr>
              <a:t>.</a:t>
            </a:r>
          </a:p>
          <a:p>
            <a:r>
              <a:rPr lang="en-US" sz="900" b="1" i="1" dirty="0" smtClean="0">
                <a:latin typeface="Calibri" pitchFamily="34" charset="0"/>
                <a:cs typeface="Calibri" pitchFamily="34" charset="0"/>
              </a:rPr>
              <a:t>UPT PERPUSTAKAAN UNIVERSITAS BAKRIE</a:t>
            </a:r>
          </a:p>
          <a:p>
            <a:pPr algn="ctr"/>
            <a:endParaRPr lang="en-US" sz="2800" b="1"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2400" y="381000"/>
            <a:ext cx="8915400" cy="3124200"/>
          </a:xfrm>
          <a:prstGeom prst="rect">
            <a:avLst/>
          </a:prstGeom>
          <a:solidFill>
            <a:schemeClr val="tx1"/>
          </a:solidFill>
          <a:ln w="9525">
            <a:solidFill>
              <a:schemeClr val="tx1"/>
            </a:solidFill>
            <a:miter lim="800000"/>
            <a:headEnd/>
            <a:tailEnd/>
          </a:ln>
        </p:spPr>
        <p:txBody>
          <a:bodyPr wrap="none" anchor="ctr"/>
          <a:lstStyle/>
          <a:p>
            <a:endParaRPr lang="en-GB">
              <a:solidFill>
                <a:srgbClr val="FFFF00"/>
              </a:solidFill>
            </a:endParaRPr>
          </a:p>
        </p:txBody>
      </p:sp>
      <p:sp>
        <p:nvSpPr>
          <p:cNvPr id="10243" name="Rectangle 3"/>
          <p:cNvSpPr>
            <a:spLocks noGrp="1" noChangeArrowheads="1"/>
          </p:cNvSpPr>
          <p:nvPr>
            <p:ph type="title"/>
          </p:nvPr>
        </p:nvSpPr>
        <p:spPr>
          <a:xfrm>
            <a:off x="485772" y="672306"/>
            <a:ext cx="8229600" cy="2541587"/>
          </a:xfrm>
          <a:ln w="76200">
            <a:solidFill>
              <a:schemeClr val="accent2"/>
            </a:solidFill>
            <a:miter lim="800000"/>
            <a:headEnd/>
            <a:tailEnd/>
          </a:ln>
        </p:spPr>
        <p:txBody>
          <a:bodyPr/>
          <a:lstStyle/>
          <a:p>
            <a:pPr algn="just" eaLnBrk="1" hangingPunct="1"/>
            <a:r>
              <a:rPr lang="en-US" sz="2900" smtClean="0">
                <a:solidFill>
                  <a:srgbClr val="FFFF00"/>
                </a:solidFill>
                <a:latin typeface="+mn-lt"/>
              </a:rPr>
              <a:t>DOKUMEN ADALAH SEMUA BENTUK MEDIA DAN KARAKTERISTIK INFORMASI YANG TEREKAM BAIK DALAM BENTUK FOTO, FILM, BATU BERTULIS, SIMBOL DAN LAMBANG SERTA BENTUK LAINNYA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051018"/>
            <a:ext cx="2466975"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8050" y="4022443"/>
            <a:ext cx="2400300" cy="19050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397" y="4022443"/>
            <a:ext cx="2466975" cy="1905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332656"/>
            <a:ext cx="5616624" cy="576064"/>
          </a:xfrm>
        </p:spPr>
        <p:txBody>
          <a:bodyPr/>
          <a:lstStyle/>
          <a:p>
            <a:pPr algn="l"/>
            <a:r>
              <a:rPr lang="en-US" sz="4400" b="1" dirty="0" err="1" smtClean="0">
                <a:effectLst>
                  <a:outerShdw blurRad="38100" dist="38100" dir="2700000" algn="tl">
                    <a:srgbClr val="000000">
                      <a:alpha val="43137"/>
                    </a:srgbClr>
                  </a:outerShdw>
                </a:effectLst>
                <a:latin typeface="Aharoni" pitchFamily="2" charset="-79"/>
                <a:cs typeface="Aharoni" pitchFamily="2" charset="-79"/>
              </a:rPr>
              <a:t>Jenis</a:t>
            </a:r>
            <a:r>
              <a:rPr lang="en-US" sz="4400" b="1" dirty="0" smtClean="0">
                <a:effectLst>
                  <a:outerShdw blurRad="38100" dist="38100" dir="2700000" algn="tl">
                    <a:srgbClr val="000000">
                      <a:alpha val="43137"/>
                    </a:srgbClr>
                  </a:outerShdw>
                </a:effectLst>
                <a:latin typeface="Aharoni" pitchFamily="2" charset="-79"/>
                <a:cs typeface="Aharoni" pitchFamily="2" charset="-79"/>
              </a:rPr>
              <a:t> </a:t>
            </a:r>
            <a:r>
              <a:rPr lang="en-US" sz="4400" b="1" dirty="0" err="1" smtClean="0">
                <a:effectLst>
                  <a:outerShdw blurRad="38100" dist="38100" dir="2700000" algn="tl">
                    <a:srgbClr val="000000">
                      <a:alpha val="43137"/>
                    </a:srgbClr>
                  </a:outerShdw>
                </a:effectLst>
                <a:latin typeface="Aharoni" pitchFamily="2" charset="-79"/>
                <a:cs typeface="Aharoni" pitchFamily="2" charset="-79"/>
              </a:rPr>
              <a:t>Arsip</a:t>
            </a:r>
            <a:endParaRPr lang="en-US" sz="4400" b="1" dirty="0">
              <a:effectLst>
                <a:outerShdw blurRad="38100" dist="38100" dir="2700000" algn="tl">
                  <a:srgbClr val="000000">
                    <a:alpha val="43137"/>
                  </a:srgbClr>
                </a:outerShdw>
              </a:effectLst>
              <a:latin typeface="Aharoni" pitchFamily="2" charset="-79"/>
              <a:cs typeface="Aharoni" pitchFamily="2" charset="-79"/>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1151548"/>
            <a:ext cx="1728192" cy="112115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4293096"/>
            <a:ext cx="1714500" cy="234850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2204864"/>
            <a:ext cx="2286000" cy="19362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2540496"/>
            <a:ext cx="2609850" cy="17526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2120" y="620688"/>
            <a:ext cx="2532298" cy="171132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0072" y="4509120"/>
            <a:ext cx="3063666" cy="201295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528" y="3140968"/>
            <a:ext cx="2493571" cy="346512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0" y="1124744"/>
            <a:ext cx="2800311" cy="18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8520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1128" y="692696"/>
            <a:ext cx="7543800" cy="12954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3600" b="1" dirty="0" err="1">
                <a:solidFill>
                  <a:srgbClr val="FF0000"/>
                </a:solidFill>
                <a:effectLst>
                  <a:outerShdw blurRad="38100" dist="38100" dir="2700000" algn="tl">
                    <a:srgbClr val="000000">
                      <a:alpha val="43137"/>
                    </a:srgbClr>
                  </a:outerShdw>
                </a:effectLst>
              </a:rPr>
              <a:t>Fungsi</a:t>
            </a:r>
            <a:r>
              <a:rPr lang="en-US" sz="3600" b="1" dirty="0">
                <a:solidFill>
                  <a:srgbClr val="FF0000"/>
                </a:solidFill>
                <a:effectLst>
                  <a:outerShdw blurRad="38100" dist="38100" dir="2700000" algn="tl">
                    <a:srgbClr val="000000">
                      <a:alpha val="43137"/>
                    </a:srgbClr>
                  </a:outerShdw>
                </a:effectLst>
              </a:rPr>
              <a:t> </a:t>
            </a:r>
            <a:r>
              <a:rPr lang="en-US" sz="3600" b="1" dirty="0" err="1">
                <a:solidFill>
                  <a:srgbClr val="FF0000"/>
                </a:solidFill>
                <a:effectLst>
                  <a:outerShdw blurRad="38100" dist="38100" dir="2700000" algn="tl">
                    <a:srgbClr val="000000">
                      <a:alpha val="43137"/>
                    </a:srgbClr>
                  </a:outerShdw>
                </a:effectLst>
              </a:rPr>
              <a:t>Arsip</a:t>
            </a:r>
            <a:r>
              <a:rPr lang="en-US" sz="3600" b="1" dirty="0">
                <a:solidFill>
                  <a:srgbClr val="FF0000"/>
                </a:solidFill>
                <a:effectLst>
                  <a:outerShdw blurRad="38100" dist="38100" dir="2700000" algn="tl">
                    <a:srgbClr val="000000">
                      <a:alpha val="43137"/>
                    </a:srgbClr>
                  </a:outerShdw>
                </a:effectLst>
              </a:rPr>
              <a:t> </a:t>
            </a:r>
            <a:r>
              <a:rPr lang="en-US" sz="3600" b="1" dirty="0" err="1">
                <a:solidFill>
                  <a:srgbClr val="FF0000"/>
                </a:solidFill>
                <a:effectLst>
                  <a:outerShdw blurRad="38100" dist="38100" dir="2700000" algn="tl">
                    <a:srgbClr val="000000">
                      <a:alpha val="43137"/>
                    </a:srgbClr>
                  </a:outerShdw>
                </a:effectLst>
              </a:rPr>
              <a:t>menurut</a:t>
            </a:r>
            <a:r>
              <a:rPr lang="en-US" sz="3600" b="1" dirty="0">
                <a:solidFill>
                  <a:srgbClr val="FF0000"/>
                </a:solidFill>
                <a:effectLst>
                  <a:outerShdw blurRad="38100" dist="38100" dir="2700000" algn="tl">
                    <a:srgbClr val="000000">
                      <a:alpha val="43137"/>
                    </a:srgbClr>
                  </a:outerShdw>
                </a:effectLst>
              </a:rPr>
              <a:t> </a:t>
            </a:r>
            <a:r>
              <a:rPr lang="en-US" sz="3600" b="1" dirty="0" err="1">
                <a:solidFill>
                  <a:srgbClr val="FF0000"/>
                </a:solidFill>
                <a:effectLst>
                  <a:outerShdw blurRad="38100" dist="38100" dir="2700000" algn="tl">
                    <a:srgbClr val="000000">
                      <a:alpha val="43137"/>
                    </a:srgbClr>
                  </a:outerShdw>
                </a:effectLst>
              </a:rPr>
              <a:t>Undang-Undang</a:t>
            </a:r>
            <a:r>
              <a:rPr lang="en-US" sz="3600" b="1" dirty="0">
                <a:solidFill>
                  <a:srgbClr val="FF0000"/>
                </a:solidFill>
                <a:effectLst>
                  <a:outerShdw blurRad="38100" dist="38100" dir="2700000" algn="tl">
                    <a:srgbClr val="000000">
                      <a:alpha val="43137"/>
                    </a:srgbClr>
                  </a:outerShdw>
                </a:effectLst>
              </a:rPr>
              <a:t> </a:t>
            </a:r>
            <a:r>
              <a:rPr lang="en-US" sz="3600" b="1" dirty="0" err="1">
                <a:solidFill>
                  <a:srgbClr val="FF0000"/>
                </a:solidFill>
                <a:effectLst>
                  <a:outerShdw blurRad="38100" dist="38100" dir="2700000" algn="tl">
                    <a:srgbClr val="000000">
                      <a:alpha val="43137"/>
                    </a:srgbClr>
                  </a:outerShdw>
                </a:effectLst>
              </a:rPr>
              <a:t>Nomor</a:t>
            </a:r>
            <a:r>
              <a:rPr lang="en-US" sz="3600" b="1" dirty="0">
                <a:solidFill>
                  <a:srgbClr val="FF0000"/>
                </a:solidFill>
                <a:effectLst>
                  <a:outerShdw blurRad="38100" dist="38100" dir="2700000" algn="tl">
                    <a:srgbClr val="000000">
                      <a:alpha val="43137"/>
                    </a:srgbClr>
                  </a:outerShdw>
                </a:effectLst>
              </a:rPr>
              <a:t> 7 </a:t>
            </a:r>
            <a:r>
              <a:rPr lang="en-US" sz="3600" b="1" dirty="0" err="1">
                <a:solidFill>
                  <a:srgbClr val="FF0000"/>
                </a:solidFill>
                <a:effectLst>
                  <a:outerShdw blurRad="38100" dist="38100" dir="2700000" algn="tl">
                    <a:srgbClr val="000000">
                      <a:alpha val="43137"/>
                    </a:srgbClr>
                  </a:outerShdw>
                </a:effectLst>
              </a:rPr>
              <a:t>tahun</a:t>
            </a:r>
            <a:r>
              <a:rPr lang="en-US" sz="3600" b="1" dirty="0">
                <a:solidFill>
                  <a:srgbClr val="FF0000"/>
                </a:solidFill>
                <a:effectLst>
                  <a:outerShdw blurRad="38100" dist="38100" dir="2700000" algn="tl">
                    <a:srgbClr val="000000">
                      <a:alpha val="43137"/>
                    </a:srgbClr>
                  </a:outerShdw>
                </a:effectLst>
              </a:rPr>
              <a:t> 1971 </a:t>
            </a:r>
            <a:r>
              <a:rPr lang="en-US" sz="3600" b="1" dirty="0" err="1">
                <a:solidFill>
                  <a:srgbClr val="FF0000"/>
                </a:solidFill>
                <a:effectLst>
                  <a:outerShdw blurRad="38100" dist="38100" dir="2700000" algn="tl">
                    <a:srgbClr val="000000">
                      <a:alpha val="43137"/>
                    </a:srgbClr>
                  </a:outerShdw>
                </a:effectLst>
              </a:rPr>
              <a:t>pasal</a:t>
            </a:r>
            <a:r>
              <a:rPr lang="en-US" sz="3600" b="1" dirty="0">
                <a:solidFill>
                  <a:srgbClr val="FF0000"/>
                </a:solidFill>
                <a:effectLst>
                  <a:outerShdw blurRad="38100" dist="38100" dir="2700000" algn="tl">
                    <a:srgbClr val="000000">
                      <a:alpha val="43137"/>
                    </a:srgbClr>
                  </a:outerShdw>
                </a:effectLst>
              </a:rPr>
              <a:t> 2 </a:t>
            </a:r>
            <a:r>
              <a:rPr lang="en-US" sz="3600" b="1" dirty="0" err="1">
                <a:solidFill>
                  <a:srgbClr val="FF0000"/>
                </a:solidFill>
                <a:effectLst>
                  <a:outerShdw blurRad="38100" dist="38100" dir="2700000" algn="tl">
                    <a:srgbClr val="000000">
                      <a:alpha val="43137"/>
                    </a:srgbClr>
                  </a:outerShdw>
                </a:effectLst>
              </a:rPr>
              <a:t>sebagai</a:t>
            </a:r>
            <a:r>
              <a:rPr lang="en-US" sz="3600" b="1" dirty="0">
                <a:solidFill>
                  <a:srgbClr val="FF0000"/>
                </a:solidFill>
                <a:effectLst>
                  <a:outerShdw blurRad="38100" dist="38100" dir="2700000" algn="tl">
                    <a:srgbClr val="000000">
                      <a:alpha val="43137"/>
                    </a:srgbClr>
                  </a:outerShdw>
                </a:effectLst>
              </a:rPr>
              <a:t> </a:t>
            </a:r>
            <a:r>
              <a:rPr lang="en-US" sz="3600" b="1" dirty="0" err="1" smtClean="0">
                <a:solidFill>
                  <a:srgbClr val="FF0000"/>
                </a:solidFill>
                <a:effectLst>
                  <a:outerShdw blurRad="38100" dist="38100" dir="2700000" algn="tl">
                    <a:srgbClr val="000000">
                      <a:alpha val="43137"/>
                    </a:srgbClr>
                  </a:outerShdw>
                </a:effectLst>
              </a:rPr>
              <a:t>berikut</a:t>
            </a:r>
            <a:r>
              <a:rPr lang="en-US" sz="3600" b="1" dirty="0" smtClean="0">
                <a:solidFill>
                  <a:srgbClr val="FF0000"/>
                </a:solidFill>
                <a:effectLst>
                  <a:outerShdw blurRad="38100" dist="38100" dir="2700000" algn="tl">
                    <a:srgbClr val="000000">
                      <a:alpha val="43137"/>
                    </a:srgbClr>
                  </a:outerShdw>
                </a:effectLst>
              </a:rPr>
              <a:t> :</a:t>
            </a:r>
            <a:endParaRPr lang="en-US" sz="3600" b="1" dirty="0" smtClean="0">
              <a:solidFill>
                <a:srgbClr val="FF0000"/>
              </a:solidFill>
              <a:effectLst>
                <a:outerShdw blurRad="38100" dist="38100" dir="2700000" algn="tl">
                  <a:srgbClr val="000000">
                    <a:alpha val="43137"/>
                  </a:srgbClr>
                </a:outerShdw>
              </a:effectLst>
            </a:endParaRPr>
          </a:p>
        </p:txBody>
      </p:sp>
      <p:sp>
        <p:nvSpPr>
          <p:cNvPr id="5" name="Rectangle 3" descr="Blue tissue paper"/>
          <p:cNvSpPr txBox="1">
            <a:spLocks noChangeArrowheads="1"/>
          </p:cNvSpPr>
          <p:nvPr/>
        </p:nvSpPr>
        <p:spPr bwMode="auto">
          <a:xfrm>
            <a:off x="222840" y="2348880"/>
            <a:ext cx="4040188" cy="3456384"/>
          </a:xfrm>
          <a:prstGeom prst="rect">
            <a:avLst/>
          </a:prstGeom>
          <a:blipFill dpi="0" rotWithShape="1">
            <a:blip r:embed="rId2"/>
            <a:srcRect/>
            <a:tile tx="0" ty="0" sx="100000" sy="100000" flip="none" algn="tl"/>
          </a:blipFill>
          <a:ln>
            <a:noFill/>
            <a:miter lim="800000"/>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Wingdings" pitchFamily="2" charset="2"/>
              <a:buNone/>
            </a:pPr>
            <a:r>
              <a:rPr lang="en-US" sz="2400" b="1" i="1" dirty="0" smtClean="0">
                <a:solidFill>
                  <a:srgbClr val="1C1C1C"/>
                </a:solidFill>
                <a:effectLst>
                  <a:outerShdw blurRad="38100" dist="38100" dir="2700000" algn="tl">
                    <a:srgbClr val="000000">
                      <a:alpha val="43137"/>
                    </a:srgbClr>
                  </a:outerShdw>
                </a:effectLst>
              </a:rPr>
              <a:t>ARSIP DINAMIS</a:t>
            </a:r>
            <a:endParaRPr lang="en-US" sz="2400" dirty="0" smtClean="0">
              <a:solidFill>
                <a:srgbClr val="1C1C1C"/>
              </a:solidFill>
              <a:effectLst>
                <a:outerShdw blurRad="38100" dist="38100" dir="2700000" algn="tl">
                  <a:srgbClr val="000000">
                    <a:alpha val="43137"/>
                  </a:srgbClr>
                </a:outerShdw>
              </a:effectLst>
            </a:endParaRPr>
          </a:p>
          <a:p>
            <a:pPr eaLnBrk="1" hangingPunct="1">
              <a:buFont typeface="Wingdings" pitchFamily="2" charset="2"/>
              <a:buNone/>
            </a:pPr>
            <a:r>
              <a:rPr lang="en-US" sz="2400" dirty="0" smtClean="0">
                <a:solidFill>
                  <a:srgbClr val="003300"/>
                </a:solidFill>
              </a:rPr>
              <a:t>  </a:t>
            </a:r>
          </a:p>
          <a:p>
            <a:pPr eaLnBrk="1" hangingPunct="1">
              <a:buFont typeface="Wingdings" pitchFamily="2" charset="2"/>
              <a:buNone/>
            </a:pPr>
            <a:r>
              <a:rPr lang="en-US" sz="2400" dirty="0" smtClean="0"/>
              <a:t>	</a:t>
            </a:r>
            <a:r>
              <a:rPr lang="en-US" sz="2400" dirty="0" err="1" smtClean="0">
                <a:solidFill>
                  <a:srgbClr val="2415E5"/>
                </a:solidFill>
              </a:rPr>
              <a:t>Arsip</a:t>
            </a:r>
            <a:r>
              <a:rPr lang="en-US" sz="2400" dirty="0" smtClean="0">
                <a:solidFill>
                  <a:srgbClr val="2415E5"/>
                </a:solidFill>
              </a:rPr>
              <a:t> yang </a:t>
            </a:r>
            <a:r>
              <a:rPr lang="en-US" sz="2400" dirty="0" err="1" smtClean="0">
                <a:solidFill>
                  <a:srgbClr val="2415E5"/>
                </a:solidFill>
              </a:rPr>
              <a:t>digunakan</a:t>
            </a:r>
            <a:r>
              <a:rPr lang="en-US" sz="2400" dirty="0" smtClean="0">
                <a:solidFill>
                  <a:srgbClr val="2415E5"/>
                </a:solidFill>
              </a:rPr>
              <a:t> </a:t>
            </a:r>
            <a:r>
              <a:rPr lang="en-US" sz="2400" dirty="0" err="1" smtClean="0">
                <a:solidFill>
                  <a:srgbClr val="2415E5"/>
                </a:solidFill>
              </a:rPr>
              <a:t>secara</a:t>
            </a:r>
            <a:r>
              <a:rPr lang="en-US" sz="2400" dirty="0" smtClean="0">
                <a:solidFill>
                  <a:srgbClr val="2415E5"/>
                </a:solidFill>
              </a:rPr>
              <a:t> </a:t>
            </a:r>
            <a:r>
              <a:rPr lang="en-US" sz="2400" dirty="0" err="1" smtClean="0">
                <a:solidFill>
                  <a:srgbClr val="2415E5"/>
                </a:solidFill>
              </a:rPr>
              <a:t>langsung</a:t>
            </a:r>
            <a:r>
              <a:rPr lang="en-US" sz="2400" dirty="0" smtClean="0">
                <a:solidFill>
                  <a:srgbClr val="2415E5"/>
                </a:solidFill>
              </a:rPr>
              <a:t> </a:t>
            </a:r>
            <a:r>
              <a:rPr lang="en-US" sz="2400" dirty="0" err="1" smtClean="0">
                <a:solidFill>
                  <a:srgbClr val="2415E5"/>
                </a:solidFill>
              </a:rPr>
              <a:t>dalam</a:t>
            </a:r>
            <a:r>
              <a:rPr lang="en-US" sz="2400" dirty="0" smtClean="0">
                <a:solidFill>
                  <a:srgbClr val="2415E5"/>
                </a:solidFill>
              </a:rPr>
              <a:t> </a:t>
            </a:r>
            <a:r>
              <a:rPr lang="en-US" sz="2400" dirty="0" err="1" smtClean="0">
                <a:solidFill>
                  <a:srgbClr val="2415E5"/>
                </a:solidFill>
              </a:rPr>
              <a:t>kegiatan</a:t>
            </a:r>
            <a:r>
              <a:rPr lang="en-US" sz="2400" dirty="0" smtClean="0">
                <a:solidFill>
                  <a:srgbClr val="2415E5"/>
                </a:solidFill>
              </a:rPr>
              <a:t> </a:t>
            </a:r>
            <a:r>
              <a:rPr lang="en-US" sz="2400" dirty="0" err="1" smtClean="0">
                <a:solidFill>
                  <a:srgbClr val="2415E5"/>
                </a:solidFill>
              </a:rPr>
              <a:t>kementerian</a:t>
            </a:r>
            <a:r>
              <a:rPr lang="en-US" sz="2400" dirty="0" smtClean="0">
                <a:solidFill>
                  <a:srgbClr val="2415E5"/>
                </a:solidFill>
              </a:rPr>
              <a:t> </a:t>
            </a:r>
            <a:r>
              <a:rPr lang="en-US" sz="2400" dirty="0" err="1" smtClean="0">
                <a:solidFill>
                  <a:srgbClr val="2415E5"/>
                </a:solidFill>
              </a:rPr>
              <a:t>dan</a:t>
            </a:r>
            <a:r>
              <a:rPr lang="en-US" sz="2400" dirty="0" smtClean="0">
                <a:solidFill>
                  <a:srgbClr val="2415E5"/>
                </a:solidFill>
              </a:rPr>
              <a:t> </a:t>
            </a:r>
            <a:r>
              <a:rPr lang="en-US" sz="2400" dirty="0" err="1" smtClean="0">
                <a:solidFill>
                  <a:srgbClr val="2415E5"/>
                </a:solidFill>
              </a:rPr>
              <a:t>disimpan</a:t>
            </a:r>
            <a:r>
              <a:rPr lang="en-US" sz="2400" dirty="0" smtClean="0">
                <a:solidFill>
                  <a:srgbClr val="2415E5"/>
                </a:solidFill>
              </a:rPr>
              <a:t> </a:t>
            </a:r>
            <a:r>
              <a:rPr lang="en-US" sz="2400" dirty="0" err="1" smtClean="0">
                <a:solidFill>
                  <a:srgbClr val="2415E5"/>
                </a:solidFill>
              </a:rPr>
              <a:t>selama</a:t>
            </a:r>
            <a:r>
              <a:rPr lang="en-US" sz="2400" dirty="0" smtClean="0">
                <a:solidFill>
                  <a:srgbClr val="2415E5"/>
                </a:solidFill>
              </a:rPr>
              <a:t> </a:t>
            </a:r>
            <a:r>
              <a:rPr lang="en-US" sz="2400" dirty="0" err="1" smtClean="0">
                <a:solidFill>
                  <a:srgbClr val="2415E5"/>
                </a:solidFill>
              </a:rPr>
              <a:t>jangka</a:t>
            </a:r>
            <a:r>
              <a:rPr lang="en-US" sz="2400" dirty="0" smtClean="0">
                <a:solidFill>
                  <a:srgbClr val="2415E5"/>
                </a:solidFill>
              </a:rPr>
              <a:t> </a:t>
            </a:r>
            <a:r>
              <a:rPr lang="en-US" sz="2400" dirty="0" err="1" smtClean="0">
                <a:solidFill>
                  <a:srgbClr val="2415E5"/>
                </a:solidFill>
              </a:rPr>
              <a:t>waktu</a:t>
            </a:r>
            <a:r>
              <a:rPr lang="en-US" sz="2400" dirty="0" smtClean="0">
                <a:solidFill>
                  <a:srgbClr val="2415E5"/>
                </a:solidFill>
              </a:rPr>
              <a:t> </a:t>
            </a:r>
            <a:r>
              <a:rPr lang="en-US" sz="2400" dirty="0" err="1" smtClean="0">
                <a:solidFill>
                  <a:srgbClr val="2415E5"/>
                </a:solidFill>
              </a:rPr>
              <a:t>tertentu</a:t>
            </a:r>
            <a:endParaRPr lang="en-US" sz="2400" dirty="0" smtClean="0">
              <a:solidFill>
                <a:srgbClr val="2415E5"/>
              </a:solidFill>
            </a:endParaRPr>
          </a:p>
          <a:p>
            <a:pPr eaLnBrk="1" hangingPunct="1">
              <a:buFont typeface="Wingdings" pitchFamily="2" charset="2"/>
              <a:buNone/>
            </a:pPr>
            <a:endParaRPr lang="en-US" sz="2400" dirty="0" smtClean="0">
              <a:solidFill>
                <a:srgbClr val="2415E5"/>
              </a:solidFill>
            </a:endParaRPr>
          </a:p>
          <a:p>
            <a:pPr eaLnBrk="1" hangingPunct="1">
              <a:buFont typeface="Wingdings" pitchFamily="2" charset="2"/>
              <a:buNone/>
            </a:pPr>
            <a:endParaRPr lang="en-US" sz="2400" i="1" dirty="0" smtClean="0">
              <a:solidFill>
                <a:schemeClr val="folHlink"/>
              </a:solidFill>
            </a:endParaRPr>
          </a:p>
          <a:p>
            <a:pPr eaLnBrk="1" hangingPunct="1">
              <a:buFont typeface="Wingdings" pitchFamily="2" charset="2"/>
              <a:buNone/>
            </a:pPr>
            <a:endParaRPr lang="en-US" sz="2400" i="1" dirty="0" smtClean="0">
              <a:solidFill>
                <a:schemeClr val="folHlink"/>
              </a:solidFill>
            </a:endParaRPr>
          </a:p>
        </p:txBody>
      </p:sp>
      <p:sp>
        <p:nvSpPr>
          <p:cNvPr id="6" name="Rectangle 4" descr="Blue tissue paper"/>
          <p:cNvSpPr txBox="1">
            <a:spLocks noChangeArrowheads="1"/>
          </p:cNvSpPr>
          <p:nvPr/>
        </p:nvSpPr>
        <p:spPr>
          <a:xfrm>
            <a:off x="4427984" y="2351494"/>
            <a:ext cx="4040187" cy="3466998"/>
          </a:xfrm>
          <a:prstGeom prst="rect">
            <a:avLst/>
          </a:prstGeom>
          <a:blipFill dpi="0" rotWithShape="1">
            <a:blip r:embed="rId2"/>
            <a:srcRect/>
            <a:tile tx="0" ty="0" sx="100000" sy="100000" flip="none" algn="tl"/>
          </a:blipFill>
          <a:effectLst>
            <a:outerShdw blurRad="50800" dist="38100" dir="2700000" algn="tl" rotWithShape="0">
              <a:prstClr val="black">
                <a:alpha val="40000"/>
              </a:prstClr>
            </a:outerShdw>
          </a:effectLst>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Wingdings" pitchFamily="2" charset="2"/>
              <a:buNone/>
            </a:pPr>
            <a:r>
              <a:rPr lang="en-US" sz="2400" dirty="0" smtClean="0">
                <a:solidFill>
                  <a:srgbClr val="FFCC00"/>
                </a:solidFill>
                <a:effectLst>
                  <a:outerShdw blurRad="38100" dist="38100" dir="2700000" algn="tl">
                    <a:srgbClr val="000000">
                      <a:alpha val="43137"/>
                    </a:srgbClr>
                  </a:outerShdw>
                </a:effectLst>
              </a:rPr>
              <a:t>	</a:t>
            </a:r>
            <a:r>
              <a:rPr lang="en-US" sz="2400" b="1" dirty="0" smtClean="0">
                <a:solidFill>
                  <a:srgbClr val="1C1C1C"/>
                </a:solidFill>
                <a:effectLst>
                  <a:outerShdw blurRad="38100" dist="38100" dir="2700000" algn="tl">
                    <a:srgbClr val="000000">
                      <a:alpha val="43137"/>
                    </a:srgbClr>
                  </a:outerShdw>
                </a:effectLst>
              </a:rPr>
              <a:t>ARSIP STATIS</a:t>
            </a:r>
            <a:endParaRPr lang="en-US" sz="2400" dirty="0" smtClean="0">
              <a:solidFill>
                <a:srgbClr val="1C1C1C"/>
              </a:solidFill>
              <a:effectLst>
                <a:outerShdw blurRad="38100" dist="38100" dir="2700000" algn="tl">
                  <a:srgbClr val="000000">
                    <a:alpha val="43137"/>
                  </a:srgbClr>
                </a:outerShdw>
              </a:effectLst>
            </a:endParaRPr>
          </a:p>
          <a:p>
            <a:pPr eaLnBrk="1" hangingPunct="1">
              <a:buFont typeface="Wingdings" pitchFamily="2" charset="2"/>
              <a:buNone/>
            </a:pPr>
            <a:r>
              <a:rPr lang="en-US" sz="2400" dirty="0" smtClean="0">
                <a:solidFill>
                  <a:srgbClr val="1C1C1C"/>
                </a:solidFill>
              </a:rPr>
              <a:t>	</a:t>
            </a:r>
          </a:p>
          <a:p>
            <a:pPr eaLnBrk="1" hangingPunct="1">
              <a:buFont typeface="Wingdings" pitchFamily="2" charset="2"/>
              <a:buNone/>
            </a:pPr>
            <a:r>
              <a:rPr lang="en-US" sz="2400" dirty="0" smtClean="0">
                <a:solidFill>
                  <a:srgbClr val="003300"/>
                </a:solidFill>
              </a:rPr>
              <a:t>	</a:t>
            </a:r>
            <a:r>
              <a:rPr lang="en-US" sz="2400" dirty="0" err="1" smtClean="0">
                <a:solidFill>
                  <a:srgbClr val="2415E5"/>
                </a:solidFill>
              </a:rPr>
              <a:t>Arsip</a:t>
            </a:r>
            <a:r>
              <a:rPr lang="en-US" sz="2400" dirty="0" smtClean="0">
                <a:solidFill>
                  <a:srgbClr val="2415E5"/>
                </a:solidFill>
              </a:rPr>
              <a:t> yang </a:t>
            </a:r>
            <a:r>
              <a:rPr lang="en-US" sz="2400" dirty="0" err="1" smtClean="0">
                <a:solidFill>
                  <a:srgbClr val="2415E5"/>
                </a:solidFill>
              </a:rPr>
              <a:t>dihasilkan</a:t>
            </a:r>
            <a:r>
              <a:rPr lang="en-US" sz="2400" dirty="0" smtClean="0">
                <a:solidFill>
                  <a:srgbClr val="2415E5"/>
                </a:solidFill>
              </a:rPr>
              <a:t> </a:t>
            </a:r>
            <a:r>
              <a:rPr lang="en-US" sz="2400" dirty="0" err="1" smtClean="0">
                <a:solidFill>
                  <a:srgbClr val="2415E5"/>
                </a:solidFill>
              </a:rPr>
              <a:t>oleh</a:t>
            </a:r>
            <a:r>
              <a:rPr lang="en-US" sz="2400" dirty="0" smtClean="0">
                <a:solidFill>
                  <a:srgbClr val="2415E5"/>
                </a:solidFill>
              </a:rPr>
              <a:t> </a:t>
            </a:r>
            <a:r>
              <a:rPr lang="en-US" sz="2400" dirty="0" err="1" smtClean="0">
                <a:solidFill>
                  <a:srgbClr val="2415E5"/>
                </a:solidFill>
              </a:rPr>
              <a:t>organisasi</a:t>
            </a:r>
            <a:r>
              <a:rPr lang="en-US" sz="2400" dirty="0" smtClean="0">
                <a:solidFill>
                  <a:srgbClr val="2415E5"/>
                </a:solidFill>
              </a:rPr>
              <a:t> </a:t>
            </a:r>
            <a:r>
              <a:rPr lang="en-US" sz="2400" dirty="0" err="1" smtClean="0">
                <a:solidFill>
                  <a:srgbClr val="2415E5"/>
                </a:solidFill>
              </a:rPr>
              <a:t>karena</a:t>
            </a:r>
            <a:r>
              <a:rPr lang="en-US" sz="2400" dirty="0" smtClean="0">
                <a:solidFill>
                  <a:srgbClr val="2415E5"/>
                </a:solidFill>
              </a:rPr>
              <a:t> </a:t>
            </a:r>
            <a:r>
              <a:rPr lang="en-US" sz="2400" dirty="0" err="1" smtClean="0">
                <a:solidFill>
                  <a:srgbClr val="2415E5"/>
                </a:solidFill>
              </a:rPr>
              <a:t>memiliki</a:t>
            </a:r>
            <a:r>
              <a:rPr lang="en-US" sz="2400" dirty="0" smtClean="0">
                <a:solidFill>
                  <a:srgbClr val="2415E5"/>
                </a:solidFill>
              </a:rPr>
              <a:t> </a:t>
            </a:r>
            <a:r>
              <a:rPr lang="en-US" sz="2400" dirty="0" err="1" smtClean="0">
                <a:solidFill>
                  <a:srgbClr val="2415E5"/>
                </a:solidFill>
              </a:rPr>
              <a:t>nilai</a:t>
            </a:r>
            <a:r>
              <a:rPr lang="en-US" sz="2400" dirty="0" smtClean="0">
                <a:solidFill>
                  <a:srgbClr val="2415E5"/>
                </a:solidFill>
              </a:rPr>
              <a:t> </a:t>
            </a:r>
            <a:r>
              <a:rPr lang="en-US" sz="2400" dirty="0" err="1" smtClean="0">
                <a:solidFill>
                  <a:srgbClr val="2415E5"/>
                </a:solidFill>
              </a:rPr>
              <a:t>guna</a:t>
            </a:r>
            <a:r>
              <a:rPr lang="en-US" sz="2400" dirty="0" smtClean="0">
                <a:solidFill>
                  <a:srgbClr val="2415E5"/>
                </a:solidFill>
              </a:rPr>
              <a:t> </a:t>
            </a:r>
            <a:r>
              <a:rPr lang="en-US" sz="2400" dirty="0" err="1" smtClean="0">
                <a:solidFill>
                  <a:srgbClr val="2415E5"/>
                </a:solidFill>
              </a:rPr>
              <a:t>kesejarahan</a:t>
            </a:r>
            <a:r>
              <a:rPr lang="en-US" sz="2400" dirty="0" smtClean="0">
                <a:solidFill>
                  <a:srgbClr val="2415E5"/>
                </a:solidFill>
              </a:rPr>
              <a:t>, yang </a:t>
            </a:r>
            <a:r>
              <a:rPr lang="en-US" sz="2400" dirty="0" err="1" smtClean="0">
                <a:solidFill>
                  <a:srgbClr val="2415E5"/>
                </a:solidFill>
              </a:rPr>
              <a:t>telah</a:t>
            </a:r>
            <a:r>
              <a:rPr lang="en-US" sz="2400" dirty="0" smtClean="0">
                <a:solidFill>
                  <a:srgbClr val="2415E5"/>
                </a:solidFill>
              </a:rPr>
              <a:t> </a:t>
            </a:r>
            <a:r>
              <a:rPr lang="en-US" sz="2400" dirty="0" err="1" smtClean="0">
                <a:solidFill>
                  <a:srgbClr val="2415E5"/>
                </a:solidFill>
              </a:rPr>
              <a:t>diverifikasi</a:t>
            </a:r>
            <a:r>
              <a:rPr lang="en-US" sz="2400" dirty="0" smtClean="0">
                <a:solidFill>
                  <a:srgbClr val="2415E5"/>
                </a:solidFill>
              </a:rPr>
              <a:t> </a:t>
            </a:r>
            <a:r>
              <a:rPr lang="en-US" sz="2400" dirty="0" err="1" smtClean="0">
                <a:solidFill>
                  <a:srgbClr val="2415E5"/>
                </a:solidFill>
              </a:rPr>
              <a:t>secara</a:t>
            </a:r>
            <a:r>
              <a:rPr lang="en-US" sz="2400" dirty="0" smtClean="0">
                <a:solidFill>
                  <a:srgbClr val="2415E5"/>
                </a:solidFill>
              </a:rPr>
              <a:t> </a:t>
            </a:r>
            <a:r>
              <a:rPr lang="en-US" sz="2400" dirty="0" err="1" smtClean="0">
                <a:solidFill>
                  <a:srgbClr val="2415E5"/>
                </a:solidFill>
              </a:rPr>
              <a:t>langsung</a:t>
            </a:r>
            <a:r>
              <a:rPr lang="en-US" sz="2400" dirty="0" smtClean="0">
                <a:solidFill>
                  <a:srgbClr val="2415E5"/>
                </a:solidFill>
              </a:rPr>
              <a:t> </a:t>
            </a:r>
            <a:r>
              <a:rPr lang="en-US" sz="2400" dirty="0" err="1" smtClean="0">
                <a:solidFill>
                  <a:srgbClr val="2415E5"/>
                </a:solidFill>
              </a:rPr>
              <a:t>maupun</a:t>
            </a:r>
            <a:r>
              <a:rPr lang="en-US" sz="2400" dirty="0" smtClean="0">
                <a:solidFill>
                  <a:srgbClr val="2415E5"/>
                </a:solidFill>
              </a:rPr>
              <a:t> </a:t>
            </a:r>
            <a:r>
              <a:rPr lang="en-US" sz="2400" dirty="0" err="1" smtClean="0">
                <a:solidFill>
                  <a:srgbClr val="2415E5"/>
                </a:solidFill>
              </a:rPr>
              <a:t>tidak</a:t>
            </a:r>
            <a:r>
              <a:rPr lang="en-US" sz="2400" dirty="0" smtClean="0">
                <a:solidFill>
                  <a:srgbClr val="2415E5"/>
                </a:solidFill>
              </a:rPr>
              <a:t> </a:t>
            </a:r>
            <a:r>
              <a:rPr lang="en-US" sz="2400" dirty="0" err="1" smtClean="0">
                <a:solidFill>
                  <a:srgbClr val="2415E5"/>
                </a:solidFill>
              </a:rPr>
              <a:t>langsung</a:t>
            </a:r>
            <a:r>
              <a:rPr lang="en-US" sz="2400" dirty="0" smtClean="0">
                <a:solidFill>
                  <a:srgbClr val="2415E5"/>
                </a:solidFill>
              </a:rPr>
              <a:t> </a:t>
            </a:r>
            <a:r>
              <a:rPr lang="en-US" sz="2400" dirty="0" err="1" smtClean="0">
                <a:solidFill>
                  <a:srgbClr val="2415E5"/>
                </a:solidFill>
              </a:rPr>
              <a:t>oleh</a:t>
            </a:r>
            <a:r>
              <a:rPr lang="en-US" sz="2400" dirty="0" smtClean="0">
                <a:solidFill>
                  <a:srgbClr val="2415E5"/>
                </a:solidFill>
              </a:rPr>
              <a:t> ANRI</a:t>
            </a:r>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p:txBody>
      </p:sp>
    </p:spTree>
    <p:extLst>
      <p:ext uri="{BB962C8B-B14F-4D97-AF65-F5344CB8AC3E}">
        <p14:creationId xmlns:p14="http://schemas.microsoft.com/office/powerpoint/2010/main" val="59965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55576" y="116632"/>
            <a:ext cx="6665913" cy="944562"/>
          </a:xfrm>
          <a:ln>
            <a:noFill/>
            <a:miter lim="800000"/>
            <a:headEnd/>
            <a:tailEnd/>
          </a:ln>
        </p:spPr>
        <p:txBody>
          <a:bodyPr/>
          <a:lstStyle/>
          <a:p>
            <a:pPr algn="ctr" eaLnBrk="1" hangingPunct="1"/>
            <a:r>
              <a:rPr lang="en-US" sz="4800" dirty="0" smtClean="0">
                <a:solidFill>
                  <a:srgbClr val="FF0000"/>
                </a:solidFill>
                <a:effectLst>
                  <a:outerShdw blurRad="38100" dist="38100" dir="2700000" algn="tl">
                    <a:srgbClr val="000000">
                      <a:alpha val="43137"/>
                    </a:srgbClr>
                  </a:outerShdw>
                </a:effectLst>
              </a:rPr>
              <a:t>ARSIP DINAMIS</a:t>
            </a:r>
          </a:p>
        </p:txBody>
      </p:sp>
      <p:sp>
        <p:nvSpPr>
          <p:cNvPr id="6" name="Rectangle 3" descr="Blue tissue paper"/>
          <p:cNvSpPr txBox="1">
            <a:spLocks noChangeArrowheads="1"/>
          </p:cNvSpPr>
          <p:nvPr/>
        </p:nvSpPr>
        <p:spPr bwMode="auto">
          <a:xfrm>
            <a:off x="179512" y="1268760"/>
            <a:ext cx="4040188" cy="4411662"/>
          </a:xfrm>
          <a:prstGeom prst="rect">
            <a:avLst/>
          </a:prstGeom>
          <a:ln>
            <a:headEnd/>
            <a:tailEnd/>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0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18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eaLnBrk="1" hangingPunct="1">
              <a:buFont typeface="Wingdings" pitchFamily="2" charset="2"/>
              <a:buNone/>
            </a:pPr>
            <a:endParaRPr lang="en-US" sz="2200" b="1" i="1" dirty="0" smtClean="0">
              <a:solidFill>
                <a:srgbClr val="1C1C1C"/>
              </a:solidFill>
            </a:endParaRPr>
          </a:p>
          <a:p>
            <a:pPr algn="ctr" eaLnBrk="1" hangingPunct="1">
              <a:buFont typeface="Wingdings" pitchFamily="2" charset="2"/>
              <a:buNone/>
            </a:pPr>
            <a:r>
              <a:rPr lang="en-US" sz="2200" b="1" i="1" dirty="0" smtClean="0">
                <a:solidFill>
                  <a:srgbClr val="1C1C1C"/>
                </a:solidFill>
              </a:rPr>
              <a:t>ARSIP AKTIF</a:t>
            </a:r>
            <a:endParaRPr lang="en-US" sz="2200" dirty="0" smtClean="0">
              <a:solidFill>
                <a:srgbClr val="1C1C1C"/>
              </a:solidFill>
            </a:endParaRPr>
          </a:p>
          <a:p>
            <a:pPr eaLnBrk="1" hangingPunct="1">
              <a:buFont typeface="Wingdings" pitchFamily="2" charset="2"/>
              <a:buNone/>
            </a:pPr>
            <a:r>
              <a:rPr lang="en-US" sz="2200" dirty="0" smtClean="0">
                <a:solidFill>
                  <a:srgbClr val="003300"/>
                </a:solidFill>
              </a:rPr>
              <a:t>  </a:t>
            </a:r>
          </a:p>
          <a:p>
            <a:pPr eaLnBrk="1" hangingPunct="1">
              <a:buFont typeface="Wingdings" pitchFamily="2" charset="2"/>
              <a:buNone/>
            </a:pPr>
            <a:r>
              <a:rPr lang="en-US" sz="2200" dirty="0" smtClean="0"/>
              <a:t>	</a:t>
            </a:r>
            <a:r>
              <a:rPr lang="en-US" sz="2200" dirty="0" err="1" smtClean="0">
                <a:solidFill>
                  <a:srgbClr val="034D03"/>
                </a:solidFill>
              </a:rPr>
              <a:t>Arsip</a:t>
            </a:r>
            <a:r>
              <a:rPr lang="en-US" sz="2200" dirty="0" smtClean="0">
                <a:solidFill>
                  <a:srgbClr val="034D03"/>
                </a:solidFill>
              </a:rPr>
              <a:t> yang </a:t>
            </a:r>
            <a:r>
              <a:rPr lang="en-US" sz="2200" dirty="0" err="1" smtClean="0">
                <a:solidFill>
                  <a:srgbClr val="034D03"/>
                </a:solidFill>
              </a:rPr>
              <a:t>frequensi</a:t>
            </a:r>
            <a:r>
              <a:rPr lang="en-US" sz="2200" dirty="0" smtClean="0">
                <a:solidFill>
                  <a:srgbClr val="034D03"/>
                </a:solidFill>
              </a:rPr>
              <a:t> </a:t>
            </a:r>
            <a:r>
              <a:rPr lang="en-US" sz="2200" b="1" dirty="0" err="1" smtClean="0">
                <a:solidFill>
                  <a:srgbClr val="FF0000"/>
                </a:solidFill>
              </a:rPr>
              <a:t>penggunaannya</a:t>
            </a:r>
            <a:r>
              <a:rPr lang="en-US" sz="2200" b="1" dirty="0" smtClean="0">
                <a:solidFill>
                  <a:srgbClr val="FF0000"/>
                </a:solidFill>
              </a:rPr>
              <a:t> </a:t>
            </a:r>
            <a:r>
              <a:rPr lang="en-US" sz="2200" b="1" dirty="0" err="1" smtClean="0">
                <a:solidFill>
                  <a:srgbClr val="FF0000"/>
                </a:solidFill>
              </a:rPr>
              <a:t>tinggi</a:t>
            </a:r>
            <a:r>
              <a:rPr lang="en-US" sz="2200" b="1" dirty="0" smtClean="0">
                <a:solidFill>
                  <a:srgbClr val="FF0000"/>
                </a:solidFill>
              </a:rPr>
              <a:t> </a:t>
            </a:r>
            <a:r>
              <a:rPr lang="en-US" sz="2200" b="1" dirty="0" err="1" smtClean="0">
                <a:solidFill>
                  <a:srgbClr val="FF0000"/>
                </a:solidFill>
              </a:rPr>
              <a:t>dan</a:t>
            </a:r>
            <a:r>
              <a:rPr lang="en-US" sz="2200" b="1" dirty="0" smtClean="0">
                <a:solidFill>
                  <a:srgbClr val="FF0000"/>
                </a:solidFill>
              </a:rPr>
              <a:t>/</a:t>
            </a:r>
            <a:r>
              <a:rPr lang="en-US" sz="2200" b="1" dirty="0" err="1" smtClean="0">
                <a:solidFill>
                  <a:srgbClr val="FF0000"/>
                </a:solidFill>
              </a:rPr>
              <a:t>atau</a:t>
            </a:r>
            <a:r>
              <a:rPr lang="en-US" sz="2200" b="1" dirty="0" smtClean="0">
                <a:solidFill>
                  <a:srgbClr val="FF0000"/>
                </a:solidFill>
              </a:rPr>
              <a:t> </a:t>
            </a:r>
            <a:r>
              <a:rPr lang="en-US" sz="2200" b="1" dirty="0" err="1" smtClean="0">
                <a:solidFill>
                  <a:srgbClr val="FF0000"/>
                </a:solidFill>
              </a:rPr>
              <a:t>terus</a:t>
            </a:r>
            <a:r>
              <a:rPr lang="en-US" sz="2200" b="1" dirty="0" smtClean="0">
                <a:solidFill>
                  <a:srgbClr val="FF0000"/>
                </a:solidFill>
              </a:rPr>
              <a:t> </a:t>
            </a:r>
            <a:r>
              <a:rPr lang="en-US" sz="2200" b="1" dirty="0" err="1" smtClean="0">
                <a:solidFill>
                  <a:srgbClr val="FF0000"/>
                </a:solidFill>
              </a:rPr>
              <a:t>menerus</a:t>
            </a:r>
            <a:r>
              <a:rPr lang="en-US" sz="2200" b="1" dirty="0" smtClean="0">
                <a:solidFill>
                  <a:srgbClr val="FF0000"/>
                </a:solidFill>
              </a:rPr>
              <a:t> </a:t>
            </a:r>
            <a:r>
              <a:rPr lang="en-US" sz="2200" dirty="0" err="1" smtClean="0">
                <a:solidFill>
                  <a:srgbClr val="034D03"/>
                </a:solidFill>
              </a:rPr>
              <a:t>digunakan</a:t>
            </a:r>
            <a:r>
              <a:rPr lang="en-US" sz="2200" dirty="0" smtClean="0">
                <a:solidFill>
                  <a:srgbClr val="034D03"/>
                </a:solidFill>
              </a:rPr>
              <a:t> </a:t>
            </a:r>
            <a:r>
              <a:rPr lang="en-US" sz="2200" dirty="0" err="1" smtClean="0">
                <a:solidFill>
                  <a:srgbClr val="034D03"/>
                </a:solidFill>
              </a:rPr>
              <a:t>secara</a:t>
            </a:r>
            <a:r>
              <a:rPr lang="en-US" sz="2200" dirty="0" smtClean="0">
                <a:solidFill>
                  <a:srgbClr val="034D03"/>
                </a:solidFill>
              </a:rPr>
              <a:t> </a:t>
            </a:r>
            <a:r>
              <a:rPr lang="en-US" sz="2200" dirty="0" err="1" smtClean="0">
                <a:solidFill>
                  <a:srgbClr val="034D03"/>
                </a:solidFill>
              </a:rPr>
              <a:t>langsung</a:t>
            </a:r>
            <a:r>
              <a:rPr lang="en-US" sz="2200" dirty="0" smtClean="0">
                <a:solidFill>
                  <a:srgbClr val="034D03"/>
                </a:solidFill>
              </a:rPr>
              <a:t> </a:t>
            </a:r>
            <a:r>
              <a:rPr lang="en-US" sz="2200" dirty="0" err="1" smtClean="0">
                <a:solidFill>
                  <a:srgbClr val="034D03"/>
                </a:solidFill>
              </a:rPr>
              <a:t>dalam</a:t>
            </a:r>
            <a:r>
              <a:rPr lang="en-US" sz="2200" dirty="0" smtClean="0">
                <a:solidFill>
                  <a:srgbClr val="034D03"/>
                </a:solidFill>
              </a:rPr>
              <a:t> </a:t>
            </a:r>
            <a:r>
              <a:rPr lang="en-US" sz="2200" dirty="0" err="1" smtClean="0">
                <a:solidFill>
                  <a:srgbClr val="034D03"/>
                </a:solidFill>
              </a:rPr>
              <a:t>kegiatan</a:t>
            </a:r>
            <a:r>
              <a:rPr lang="en-US" sz="2200" dirty="0" smtClean="0">
                <a:solidFill>
                  <a:srgbClr val="034D03"/>
                </a:solidFill>
              </a:rPr>
              <a:t> </a:t>
            </a:r>
            <a:r>
              <a:rPr lang="en-US" sz="2200" dirty="0" err="1" smtClean="0">
                <a:solidFill>
                  <a:srgbClr val="034D03"/>
                </a:solidFill>
              </a:rPr>
              <a:t>Organisasi</a:t>
            </a:r>
            <a:endParaRPr lang="en-US" sz="2200" dirty="0" smtClean="0">
              <a:solidFill>
                <a:srgbClr val="034D03"/>
              </a:solidFill>
            </a:endParaRPr>
          </a:p>
          <a:p>
            <a:pPr eaLnBrk="1" hangingPunct="1">
              <a:buFont typeface="Wingdings" pitchFamily="2" charset="2"/>
              <a:buNone/>
            </a:pPr>
            <a:r>
              <a:rPr lang="en-US" sz="2200" dirty="0" smtClean="0">
                <a:solidFill>
                  <a:srgbClr val="034D03"/>
                </a:solidFill>
              </a:rPr>
              <a:t>	-  </a:t>
            </a:r>
            <a:r>
              <a:rPr lang="en-US" sz="2200" dirty="0" err="1" smtClean="0">
                <a:solidFill>
                  <a:srgbClr val="034D03"/>
                </a:solidFill>
              </a:rPr>
              <a:t>ada</a:t>
            </a:r>
            <a:r>
              <a:rPr lang="en-US" sz="2200" dirty="0" smtClean="0">
                <a:solidFill>
                  <a:srgbClr val="034D03"/>
                </a:solidFill>
              </a:rPr>
              <a:t> di masing2 unit </a:t>
            </a:r>
          </a:p>
          <a:p>
            <a:pPr eaLnBrk="1" hangingPunct="1">
              <a:buFont typeface="Wingdings" pitchFamily="2" charset="2"/>
              <a:buNone/>
            </a:pPr>
            <a:r>
              <a:rPr lang="en-US" sz="2200" dirty="0" smtClean="0">
                <a:solidFill>
                  <a:srgbClr val="034D03"/>
                </a:solidFill>
              </a:rPr>
              <a:t>        </a:t>
            </a:r>
            <a:r>
              <a:rPr lang="en-US" sz="2200" dirty="0" err="1" smtClean="0">
                <a:solidFill>
                  <a:srgbClr val="034D03"/>
                </a:solidFill>
              </a:rPr>
              <a:t>kerja</a:t>
            </a:r>
            <a:endParaRPr lang="en-US" sz="2200" i="1" dirty="0" smtClean="0">
              <a:solidFill>
                <a:srgbClr val="034D03"/>
              </a:solidFill>
            </a:endParaRPr>
          </a:p>
          <a:p>
            <a:pPr eaLnBrk="1" hangingPunct="1">
              <a:buFont typeface="Wingdings" pitchFamily="2" charset="2"/>
              <a:buNone/>
            </a:pPr>
            <a:endParaRPr lang="en-US" sz="2200" i="1" dirty="0" smtClean="0">
              <a:solidFill>
                <a:schemeClr val="folHlink"/>
              </a:solidFill>
            </a:endParaRPr>
          </a:p>
          <a:p>
            <a:pPr eaLnBrk="1" hangingPunct="1">
              <a:buFont typeface="Wingdings" pitchFamily="2" charset="2"/>
              <a:buNone/>
            </a:pPr>
            <a:endParaRPr lang="en-US" sz="2200" i="1" dirty="0" smtClean="0">
              <a:solidFill>
                <a:schemeClr val="folHlink"/>
              </a:solidFill>
            </a:endParaRPr>
          </a:p>
        </p:txBody>
      </p:sp>
      <p:sp>
        <p:nvSpPr>
          <p:cNvPr id="7" name="Rectangle 4" descr="Blue tissue paper"/>
          <p:cNvSpPr txBox="1">
            <a:spLocks noChangeArrowheads="1"/>
          </p:cNvSpPr>
          <p:nvPr/>
        </p:nvSpPr>
        <p:spPr bwMode="auto">
          <a:xfrm>
            <a:off x="4355976" y="1268760"/>
            <a:ext cx="4040187" cy="4411662"/>
          </a:xfrm>
          <a:prstGeom prst="rect">
            <a:avLst/>
          </a:prstGeom>
          <a:ln/>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0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18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eaLnBrk="1" hangingPunct="1">
              <a:lnSpc>
                <a:spcPct val="90000"/>
              </a:lnSpc>
              <a:buFont typeface="Wingdings" pitchFamily="2" charset="2"/>
              <a:buNone/>
            </a:pPr>
            <a:r>
              <a:rPr lang="en-US" sz="2200" dirty="0" smtClean="0">
                <a:solidFill>
                  <a:srgbClr val="FFCC00"/>
                </a:solidFill>
              </a:rPr>
              <a:t>	</a:t>
            </a:r>
          </a:p>
          <a:p>
            <a:pPr algn="ctr" eaLnBrk="1" hangingPunct="1">
              <a:lnSpc>
                <a:spcPct val="90000"/>
              </a:lnSpc>
              <a:buFont typeface="Wingdings" pitchFamily="2" charset="2"/>
              <a:buNone/>
            </a:pPr>
            <a:r>
              <a:rPr lang="en-US" sz="2200" b="1" dirty="0" smtClean="0">
                <a:solidFill>
                  <a:srgbClr val="1C1C1C"/>
                </a:solidFill>
              </a:rPr>
              <a:t>ARSIP INAKTIF</a:t>
            </a:r>
            <a:endParaRPr lang="en-US" sz="2200" dirty="0" smtClean="0">
              <a:solidFill>
                <a:srgbClr val="1C1C1C"/>
              </a:solidFill>
            </a:endParaRPr>
          </a:p>
          <a:p>
            <a:pPr eaLnBrk="1" hangingPunct="1">
              <a:lnSpc>
                <a:spcPct val="90000"/>
              </a:lnSpc>
              <a:buFont typeface="Wingdings" pitchFamily="2" charset="2"/>
              <a:buNone/>
            </a:pPr>
            <a:r>
              <a:rPr lang="en-US" sz="2200" dirty="0" smtClean="0">
                <a:solidFill>
                  <a:srgbClr val="1C1C1C"/>
                </a:solidFill>
              </a:rPr>
              <a:t>	</a:t>
            </a:r>
          </a:p>
          <a:p>
            <a:pPr eaLnBrk="1" hangingPunct="1">
              <a:lnSpc>
                <a:spcPct val="90000"/>
              </a:lnSpc>
              <a:buFont typeface="Wingdings" pitchFamily="2" charset="2"/>
              <a:buNone/>
            </a:pPr>
            <a:r>
              <a:rPr lang="en-US" sz="2200" dirty="0" smtClean="0">
                <a:solidFill>
                  <a:srgbClr val="003300"/>
                </a:solidFill>
              </a:rPr>
              <a:t>	</a:t>
            </a:r>
            <a:r>
              <a:rPr lang="en-US" sz="2200" dirty="0" err="1" smtClean="0">
                <a:solidFill>
                  <a:srgbClr val="034D03"/>
                </a:solidFill>
              </a:rPr>
              <a:t>Arsip</a:t>
            </a:r>
            <a:r>
              <a:rPr lang="en-US" sz="2200" dirty="0" smtClean="0">
                <a:solidFill>
                  <a:srgbClr val="034D03"/>
                </a:solidFill>
              </a:rPr>
              <a:t> yang </a:t>
            </a:r>
            <a:r>
              <a:rPr lang="en-US" sz="2200" dirty="0" err="1" smtClean="0">
                <a:solidFill>
                  <a:srgbClr val="034D03"/>
                </a:solidFill>
              </a:rPr>
              <a:t>frequensi</a:t>
            </a:r>
            <a:r>
              <a:rPr lang="en-US" sz="2200" dirty="0" smtClean="0">
                <a:solidFill>
                  <a:srgbClr val="034D03"/>
                </a:solidFill>
              </a:rPr>
              <a:t> </a:t>
            </a:r>
            <a:r>
              <a:rPr lang="en-US" sz="2200" dirty="0" err="1" smtClean="0">
                <a:solidFill>
                  <a:srgbClr val="034D03"/>
                </a:solidFill>
              </a:rPr>
              <a:t>penggunaannya</a:t>
            </a:r>
            <a:r>
              <a:rPr lang="en-US" sz="2200" dirty="0" smtClean="0">
                <a:solidFill>
                  <a:srgbClr val="034D03"/>
                </a:solidFill>
              </a:rPr>
              <a:t> </a:t>
            </a:r>
            <a:r>
              <a:rPr lang="en-US" sz="2200" dirty="0" err="1" smtClean="0">
                <a:solidFill>
                  <a:srgbClr val="034D03"/>
                </a:solidFill>
              </a:rPr>
              <a:t>telah</a:t>
            </a:r>
            <a:r>
              <a:rPr lang="en-US" sz="2200" dirty="0" smtClean="0">
                <a:solidFill>
                  <a:srgbClr val="034D03"/>
                </a:solidFill>
              </a:rPr>
              <a:t> </a:t>
            </a:r>
            <a:r>
              <a:rPr lang="en-US" sz="2200" b="1" dirty="0" err="1" smtClean="0">
                <a:solidFill>
                  <a:srgbClr val="FF0000"/>
                </a:solidFill>
              </a:rPr>
              <a:t>menurun</a:t>
            </a:r>
            <a:endParaRPr lang="en-US" sz="2200" b="1" dirty="0" smtClean="0">
              <a:solidFill>
                <a:srgbClr val="FF0000"/>
              </a:solidFill>
            </a:endParaRPr>
          </a:p>
          <a:p>
            <a:pPr eaLnBrk="1" hangingPunct="1">
              <a:lnSpc>
                <a:spcPct val="90000"/>
              </a:lnSpc>
              <a:buFont typeface="Wingdings" pitchFamily="2" charset="2"/>
              <a:buNone/>
            </a:pPr>
            <a:r>
              <a:rPr lang="en-US" sz="2200" dirty="0" smtClean="0">
                <a:solidFill>
                  <a:srgbClr val="034D03"/>
                </a:solidFill>
              </a:rPr>
              <a:t>	- </a:t>
            </a:r>
            <a:r>
              <a:rPr lang="en-US" sz="2200" dirty="0" err="1" smtClean="0">
                <a:solidFill>
                  <a:srgbClr val="034D03"/>
                </a:solidFill>
              </a:rPr>
              <a:t>sebagian</a:t>
            </a:r>
            <a:r>
              <a:rPr lang="en-US" sz="2200" dirty="0" smtClean="0">
                <a:solidFill>
                  <a:srgbClr val="034D03"/>
                </a:solidFill>
              </a:rPr>
              <a:t> </a:t>
            </a:r>
            <a:r>
              <a:rPr lang="en-US" sz="2200" dirty="0" err="1" smtClean="0">
                <a:solidFill>
                  <a:srgbClr val="034D03"/>
                </a:solidFill>
              </a:rPr>
              <a:t>masih</a:t>
            </a:r>
            <a:r>
              <a:rPr lang="en-US" sz="2200" dirty="0" smtClean="0">
                <a:solidFill>
                  <a:srgbClr val="034D03"/>
                </a:solidFill>
              </a:rPr>
              <a:t> </a:t>
            </a:r>
            <a:r>
              <a:rPr lang="en-US" sz="2200" dirty="0" err="1" smtClean="0">
                <a:solidFill>
                  <a:srgbClr val="034D03"/>
                </a:solidFill>
              </a:rPr>
              <a:t>ada</a:t>
            </a:r>
            <a:r>
              <a:rPr lang="en-US" sz="2200" dirty="0" smtClean="0">
                <a:solidFill>
                  <a:srgbClr val="034D03"/>
                </a:solidFill>
              </a:rPr>
              <a:t> di </a:t>
            </a:r>
          </a:p>
          <a:p>
            <a:pPr eaLnBrk="1" hangingPunct="1">
              <a:lnSpc>
                <a:spcPct val="90000"/>
              </a:lnSpc>
              <a:buFont typeface="Wingdings" pitchFamily="2" charset="2"/>
              <a:buNone/>
            </a:pPr>
            <a:r>
              <a:rPr lang="en-US" sz="2200" dirty="0" smtClean="0">
                <a:solidFill>
                  <a:srgbClr val="034D03"/>
                </a:solidFill>
              </a:rPr>
              <a:t>       unit </a:t>
            </a:r>
            <a:r>
              <a:rPr lang="en-US" sz="2200" dirty="0" err="1" smtClean="0">
                <a:solidFill>
                  <a:srgbClr val="034D03"/>
                </a:solidFill>
              </a:rPr>
              <a:t>kerja</a:t>
            </a:r>
            <a:endParaRPr lang="en-US" sz="2200" dirty="0" smtClean="0">
              <a:solidFill>
                <a:srgbClr val="034D03"/>
              </a:solidFill>
            </a:endParaRPr>
          </a:p>
          <a:p>
            <a:pPr eaLnBrk="1" hangingPunct="1">
              <a:lnSpc>
                <a:spcPct val="90000"/>
              </a:lnSpc>
              <a:buFont typeface="Wingdings" pitchFamily="2" charset="2"/>
              <a:buNone/>
            </a:pPr>
            <a:r>
              <a:rPr lang="en-US" sz="2200" dirty="0" smtClean="0">
                <a:solidFill>
                  <a:srgbClr val="034D03"/>
                </a:solidFill>
              </a:rPr>
              <a:t>     - </a:t>
            </a:r>
            <a:r>
              <a:rPr lang="en-US" sz="2200" dirty="0" err="1" smtClean="0">
                <a:solidFill>
                  <a:srgbClr val="034D03"/>
                </a:solidFill>
              </a:rPr>
              <a:t>sebagian</a:t>
            </a:r>
            <a:r>
              <a:rPr lang="en-US" sz="2200" dirty="0" smtClean="0">
                <a:solidFill>
                  <a:srgbClr val="034D03"/>
                </a:solidFill>
              </a:rPr>
              <a:t> </a:t>
            </a:r>
            <a:r>
              <a:rPr lang="en-US" sz="2200" dirty="0" err="1" smtClean="0">
                <a:solidFill>
                  <a:srgbClr val="034D03"/>
                </a:solidFill>
              </a:rPr>
              <a:t>lagi</a:t>
            </a:r>
            <a:r>
              <a:rPr lang="en-US" sz="2200" dirty="0" smtClean="0">
                <a:solidFill>
                  <a:srgbClr val="034D03"/>
                </a:solidFill>
              </a:rPr>
              <a:t> </a:t>
            </a:r>
            <a:r>
              <a:rPr lang="en-US" sz="2200" dirty="0" err="1" smtClean="0">
                <a:solidFill>
                  <a:srgbClr val="034D03"/>
                </a:solidFill>
              </a:rPr>
              <a:t>ada</a:t>
            </a:r>
            <a:r>
              <a:rPr lang="en-US" sz="2200" dirty="0" smtClean="0">
                <a:solidFill>
                  <a:srgbClr val="034D03"/>
                </a:solidFill>
              </a:rPr>
              <a:t> di </a:t>
            </a:r>
          </a:p>
          <a:p>
            <a:pPr eaLnBrk="1" hangingPunct="1">
              <a:lnSpc>
                <a:spcPct val="90000"/>
              </a:lnSpc>
              <a:buFont typeface="Wingdings" pitchFamily="2" charset="2"/>
              <a:buNone/>
            </a:pPr>
            <a:r>
              <a:rPr lang="en-US" sz="2200" dirty="0" smtClean="0">
                <a:solidFill>
                  <a:srgbClr val="034D03"/>
                </a:solidFill>
              </a:rPr>
              <a:t>       PUSAT ARSIP </a:t>
            </a:r>
            <a:r>
              <a:rPr lang="en-US" sz="2200" dirty="0" smtClean="0"/>
              <a:t>	</a:t>
            </a:r>
          </a:p>
          <a:p>
            <a:pPr eaLnBrk="1" hangingPunct="1">
              <a:lnSpc>
                <a:spcPct val="90000"/>
              </a:lnSpc>
              <a:buFont typeface="Wingdings" pitchFamily="2" charset="2"/>
              <a:buNone/>
            </a:pPr>
            <a:endParaRPr lang="en-US" sz="2200" dirty="0" smtClean="0"/>
          </a:p>
          <a:p>
            <a:pPr eaLnBrk="1" hangingPunct="1">
              <a:lnSpc>
                <a:spcPct val="90000"/>
              </a:lnSpc>
              <a:buFont typeface="Wingdings" pitchFamily="2" charset="2"/>
              <a:buNone/>
            </a:pPr>
            <a:endParaRPr lang="en-US" sz="2200" dirty="0" smtClean="0"/>
          </a:p>
          <a:p>
            <a:pPr eaLnBrk="1" hangingPunct="1">
              <a:lnSpc>
                <a:spcPct val="90000"/>
              </a:lnSpc>
              <a:buFont typeface="Wingdings" pitchFamily="2" charset="2"/>
              <a:buNone/>
            </a:pPr>
            <a:endParaRPr lang="en-US" sz="2200" dirty="0" smtClean="0"/>
          </a:p>
        </p:txBody>
      </p:sp>
    </p:spTree>
    <p:extLst>
      <p:ext uri="{BB962C8B-B14F-4D97-AF65-F5344CB8AC3E}">
        <p14:creationId xmlns:p14="http://schemas.microsoft.com/office/powerpoint/2010/main" val="310468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563888" y="260648"/>
            <a:ext cx="4495800" cy="548640"/>
          </a:xfrm>
        </p:spPr>
        <p:txBody>
          <a:bodyPr/>
          <a:lstStyle/>
          <a:p>
            <a:r>
              <a:rPr lang="en-US" b="1" dirty="0" smtClean="0">
                <a:solidFill>
                  <a:srgbClr val="C00000"/>
                </a:solidFill>
                <a:effectLst>
                  <a:outerShdw blurRad="38100" dist="38100" dir="2700000" algn="tl">
                    <a:srgbClr val="000000">
                      <a:alpha val="43137"/>
                    </a:srgbClr>
                  </a:outerShdw>
                </a:effectLst>
              </a:rPr>
              <a:t>ARSIP VITAL</a:t>
            </a:r>
          </a:p>
        </p:txBody>
      </p:sp>
      <p:sp>
        <p:nvSpPr>
          <p:cNvPr id="21508" name="Content Placeholder 3"/>
          <p:cNvSpPr>
            <a:spLocks noGrp="1"/>
          </p:cNvSpPr>
          <p:nvPr>
            <p:ph sz="half" idx="1"/>
          </p:nvPr>
        </p:nvSpPr>
        <p:spPr>
          <a:xfrm>
            <a:off x="2930837" y="980728"/>
            <a:ext cx="5328592" cy="3223657"/>
          </a:xfrm>
        </p:spPr>
        <p:txBody>
          <a:bodyPr>
            <a:normAutofit/>
          </a:bodyPr>
          <a:lstStyle/>
          <a:p>
            <a:r>
              <a:rPr lang="en-US" sz="2400" dirty="0">
                <a:effectLst>
                  <a:outerShdw blurRad="38100" dist="38100" dir="2700000" algn="tl">
                    <a:srgbClr val="000000">
                      <a:alpha val="43137"/>
                    </a:srgbClr>
                  </a:outerShdw>
                </a:effectLst>
              </a:rPr>
              <a:t>ADALAH ARSIP, YANG KEBERADAANNYA MERUPAKAN </a:t>
            </a:r>
            <a:r>
              <a:rPr lang="en-US" sz="2400" dirty="0">
                <a:solidFill>
                  <a:srgbClr val="FF0000"/>
                </a:solidFill>
                <a:effectLst>
                  <a:outerShdw blurRad="38100" dist="38100" dir="2700000" algn="tl">
                    <a:srgbClr val="000000">
                      <a:alpha val="43137"/>
                    </a:srgbClr>
                  </a:outerShdw>
                </a:effectLst>
              </a:rPr>
              <a:t>PERSYARATAN DASAR BAGI KELANGSUNGAN OPERASIONAL PENCIPTA ARSIP, TIDAK DAPAT DIPERBARUI , DAN TIDAK TERGANTIKAN APABILA RUSAK ATAU </a:t>
            </a:r>
            <a:r>
              <a:rPr lang="en-US" sz="2400" dirty="0" smtClean="0">
                <a:solidFill>
                  <a:srgbClr val="FF0000"/>
                </a:solidFill>
                <a:effectLst>
                  <a:outerShdw blurRad="38100" dist="38100" dir="2700000" algn="tl">
                    <a:srgbClr val="000000">
                      <a:alpha val="43137"/>
                    </a:srgbClr>
                  </a:outerShdw>
                </a:effectLst>
              </a:rPr>
              <a:t>HILANG</a:t>
            </a:r>
            <a:r>
              <a:rPr lang="en-US" sz="2600" dirty="0" smtClean="0">
                <a:effectLst>
                  <a:outerShdw blurRad="38100" dist="38100" dir="2700000" algn="tl">
                    <a:srgbClr val="000000">
                      <a:alpha val="43137"/>
                    </a:srgbClr>
                  </a:outerShdw>
                </a:effectLst>
              </a:rPr>
              <a:t>. </a:t>
            </a:r>
          </a:p>
          <a:p>
            <a:pPr marL="0" indent="0">
              <a:buNone/>
            </a:pPr>
            <a:endParaRPr lang="en-AU"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66" y="260648"/>
            <a:ext cx="2493571" cy="346512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4060370"/>
            <a:ext cx="3809999" cy="244928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37266" y="4823348"/>
            <a:ext cx="2991059" cy="923330"/>
          </a:xfrm>
          <a:prstGeom prst="rect">
            <a:avLst/>
          </a:prstGeom>
        </p:spPr>
        <p:txBody>
          <a:bodyPr wrap="square">
            <a:spAutoFit/>
          </a:bodyPr>
          <a:lstStyle/>
          <a:p>
            <a:r>
              <a:rPr lang="en-US" dirty="0" err="1" smtClean="0">
                <a:effectLst>
                  <a:outerShdw blurRad="38100" dist="38100" dir="2700000" algn="tl">
                    <a:srgbClr val="000000">
                      <a:alpha val="43137"/>
                    </a:srgbClr>
                  </a:outerShdw>
                </a:effectLst>
              </a:rPr>
              <a:t>Contoh</a:t>
            </a:r>
            <a:r>
              <a:rPr lang="en-US"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a:t>
            </a:r>
          </a:p>
          <a:p>
            <a:pPr marL="457200" indent="-457200">
              <a:buFont typeface="Arial" pitchFamily="34" charset="0"/>
              <a:buChar char="•"/>
            </a:pPr>
            <a:r>
              <a:rPr lang="en-US" dirty="0" err="1">
                <a:effectLst>
                  <a:outerShdw blurRad="38100" dist="38100" dir="2700000" algn="tl">
                    <a:srgbClr val="000000">
                      <a:alpha val="43137"/>
                    </a:srgbClr>
                  </a:outerShdw>
                </a:effectLst>
              </a:rPr>
              <a:t>Supersemar</a:t>
            </a:r>
            <a:endParaRPr lang="en-US" dirty="0">
              <a:effectLst>
                <a:outerShdw blurRad="38100" dist="38100" dir="2700000" algn="tl">
                  <a:srgbClr val="000000">
                    <a:alpha val="43137"/>
                  </a:srgbClr>
                </a:outerShdw>
              </a:effectLst>
            </a:endParaRPr>
          </a:p>
          <a:p>
            <a:pPr marL="457200" indent="-457200">
              <a:buFont typeface="Arial" pitchFamily="34" charset="0"/>
              <a:buChar char="•"/>
            </a:pPr>
            <a:r>
              <a:rPr lang="en-US" dirty="0" err="1">
                <a:effectLst>
                  <a:outerShdw blurRad="38100" dist="38100" dir="2700000" algn="tl">
                    <a:srgbClr val="000000">
                      <a:alpha val="43137"/>
                    </a:srgbClr>
                  </a:outerShdw>
                </a:effectLst>
              </a:rPr>
              <a:t>Naskah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Proklamasi</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6340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622" y="116632"/>
            <a:ext cx="6462025" cy="523220"/>
          </a:xfrm>
          <a:prstGeom prst="rect">
            <a:avLst/>
          </a:prstGeom>
        </p:spPr>
        <p:txBody>
          <a:bodyPr wrap="none">
            <a:spAutoFit/>
          </a:bodyPr>
          <a:lstStyle/>
          <a:p>
            <a:r>
              <a:rPr lang="en-US" sz="2800" b="1" dirty="0" err="1" smtClean="0">
                <a:solidFill>
                  <a:srgbClr val="FF0000"/>
                </a:solidFill>
                <a:effectLst>
                  <a:outerShdw blurRad="38100" dist="38100" dir="2700000" algn="tl">
                    <a:srgbClr val="000000">
                      <a:alpha val="43137"/>
                    </a:srgbClr>
                  </a:outerShdw>
                </a:effectLst>
              </a:rPr>
              <a:t>Jenis</a:t>
            </a:r>
            <a:r>
              <a:rPr lang="en-US" sz="2800" b="1" dirty="0" smtClean="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arsip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berdasarkan</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masalahnya</a:t>
            </a:r>
            <a:endParaRPr lang="en-US" sz="2800" dirty="0">
              <a:solidFill>
                <a:srgbClr val="FF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23" y="980728"/>
            <a:ext cx="1214437" cy="86409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763687" y="1007239"/>
            <a:ext cx="6219724" cy="707886"/>
          </a:xfrm>
          <a:prstGeom prst="rect">
            <a:avLst/>
          </a:prstGeom>
        </p:spPr>
        <p:txBody>
          <a:bodyPr wrap="square">
            <a:spAutoFit/>
          </a:bodyPr>
          <a:lstStyle/>
          <a:p>
            <a:r>
              <a:rPr lang="en-US" sz="2000" b="1" i="1" dirty="0">
                <a:solidFill>
                  <a:srgbClr val="002060"/>
                </a:solidFill>
              </a:rPr>
              <a:t>Financial record, </a:t>
            </a:r>
            <a:r>
              <a:rPr lang="en-US" sz="2000" dirty="0" err="1"/>
              <a:t>arsip</a:t>
            </a:r>
            <a:r>
              <a:rPr lang="en-US" sz="2000" dirty="0"/>
              <a:t> </a:t>
            </a:r>
            <a:r>
              <a:rPr lang="en-US" sz="2000" dirty="0" err="1"/>
              <a:t>berkaitan</a:t>
            </a:r>
            <a:r>
              <a:rPr lang="en-US" sz="2000" dirty="0"/>
              <a:t> </a:t>
            </a:r>
            <a:r>
              <a:rPr lang="en-US" sz="2000" dirty="0" err="1"/>
              <a:t>dengan</a:t>
            </a:r>
            <a:r>
              <a:rPr lang="en-US" sz="2000" dirty="0"/>
              <a:t> </a:t>
            </a:r>
            <a:r>
              <a:rPr lang="en-US" sz="2000" dirty="0" err="1"/>
              <a:t>masalah</a:t>
            </a:r>
            <a:r>
              <a:rPr lang="en-US" sz="2000" dirty="0"/>
              <a:t> </a:t>
            </a:r>
            <a:r>
              <a:rPr lang="en-US" sz="2000" dirty="0" err="1"/>
              <a:t>keuangan</a:t>
            </a:r>
            <a:r>
              <a:rPr lang="en-US" sz="2000" dirty="0"/>
              <a:t>, </a:t>
            </a:r>
            <a:r>
              <a:rPr lang="en-US" sz="2000" i="1" dirty="0" err="1"/>
              <a:t>contohnya</a:t>
            </a:r>
            <a:r>
              <a:rPr lang="en-US" sz="2000" i="1" dirty="0"/>
              <a:t>, </a:t>
            </a:r>
            <a:r>
              <a:rPr lang="en-US" sz="2000" i="1" dirty="0" err="1"/>
              <a:t>kuitansi</a:t>
            </a:r>
            <a:r>
              <a:rPr lang="en-US" sz="2000" i="1" dirty="0"/>
              <a:t>, </a:t>
            </a:r>
            <a:r>
              <a:rPr lang="en-US" sz="2000" i="1" dirty="0" err="1"/>
              <a:t>giro</a:t>
            </a:r>
            <a:r>
              <a:rPr lang="en-US" sz="2000" i="1" dirty="0"/>
              <a:t>, </a:t>
            </a:r>
            <a:r>
              <a:rPr lang="en-US" sz="2000" i="1" dirty="0" err="1"/>
              <a:t>cek</a:t>
            </a:r>
            <a:r>
              <a:rPr lang="en-US" sz="2000" i="1"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24" y="1994595"/>
            <a:ext cx="1214437" cy="93821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763687" y="1946707"/>
            <a:ext cx="6810089" cy="1015663"/>
          </a:xfrm>
          <a:prstGeom prst="rect">
            <a:avLst/>
          </a:prstGeom>
        </p:spPr>
        <p:txBody>
          <a:bodyPr wrap="square">
            <a:spAutoFit/>
          </a:bodyPr>
          <a:lstStyle/>
          <a:p>
            <a:r>
              <a:rPr lang="en-US" sz="2000" b="1" i="1" dirty="0" smtClean="0">
                <a:solidFill>
                  <a:srgbClr val="002060"/>
                </a:solidFill>
              </a:rPr>
              <a:t>Inventory </a:t>
            </a:r>
            <a:r>
              <a:rPr lang="en-US" sz="2000" b="1" i="1" dirty="0">
                <a:solidFill>
                  <a:srgbClr val="002060"/>
                </a:solidFill>
              </a:rPr>
              <a:t>record,</a:t>
            </a:r>
            <a:r>
              <a:rPr lang="en-US" sz="2000" dirty="0"/>
              <a:t> </a:t>
            </a:r>
            <a:r>
              <a:rPr lang="en-US" sz="2000" dirty="0" err="1"/>
              <a:t>arsip</a:t>
            </a:r>
            <a:r>
              <a:rPr lang="en-US" sz="2000" dirty="0"/>
              <a:t> yang </a:t>
            </a:r>
            <a:r>
              <a:rPr lang="en-US" sz="2000" dirty="0" err="1"/>
              <a:t>berhubungan</a:t>
            </a:r>
            <a:r>
              <a:rPr lang="en-US" sz="2000" dirty="0"/>
              <a:t> </a:t>
            </a:r>
            <a:r>
              <a:rPr lang="en-US" sz="2000" dirty="0" err="1"/>
              <a:t>dengan</a:t>
            </a:r>
            <a:r>
              <a:rPr lang="en-US" sz="2000" dirty="0"/>
              <a:t> </a:t>
            </a:r>
            <a:r>
              <a:rPr lang="en-US" sz="2000" dirty="0" err="1"/>
              <a:t>masalah</a:t>
            </a:r>
            <a:r>
              <a:rPr lang="en-US" sz="2000" dirty="0"/>
              <a:t> </a:t>
            </a:r>
            <a:r>
              <a:rPr lang="en-US" sz="2000" dirty="0" err="1"/>
              <a:t>barang</a:t>
            </a:r>
            <a:r>
              <a:rPr lang="en-US" sz="2000" dirty="0"/>
              <a:t> </a:t>
            </a:r>
            <a:r>
              <a:rPr lang="en-US" sz="2000" dirty="0" err="1"/>
              <a:t>inventaris</a:t>
            </a:r>
            <a:r>
              <a:rPr lang="en-US" sz="2000" dirty="0"/>
              <a:t>. </a:t>
            </a:r>
            <a:r>
              <a:rPr lang="en-US" sz="2000" i="1" dirty="0" err="1"/>
              <a:t>Contoh</a:t>
            </a:r>
            <a:r>
              <a:rPr lang="en-US" sz="2000" i="1" dirty="0"/>
              <a:t> </a:t>
            </a:r>
            <a:r>
              <a:rPr lang="en-US" sz="2000" i="1" dirty="0" err="1"/>
              <a:t>catatan</a:t>
            </a:r>
            <a:r>
              <a:rPr lang="en-US" sz="2000" i="1" dirty="0"/>
              <a:t> </a:t>
            </a:r>
            <a:r>
              <a:rPr lang="en-US" sz="2000" i="1" dirty="0" err="1"/>
              <a:t>tentang</a:t>
            </a:r>
            <a:r>
              <a:rPr lang="en-US" sz="2000" i="1" dirty="0"/>
              <a:t> </a:t>
            </a:r>
            <a:r>
              <a:rPr lang="en-US" sz="2000" i="1" dirty="0" err="1"/>
              <a:t>jumlah</a:t>
            </a:r>
            <a:r>
              <a:rPr lang="en-US" sz="2000" i="1" dirty="0"/>
              <a:t> </a:t>
            </a:r>
            <a:r>
              <a:rPr lang="en-US" sz="2000" i="1" dirty="0" err="1"/>
              <a:t>barang</a:t>
            </a:r>
            <a:r>
              <a:rPr lang="en-US" sz="2000" i="1" dirty="0"/>
              <a:t>, </a:t>
            </a:r>
            <a:r>
              <a:rPr lang="en-US" sz="2000" i="1" dirty="0" err="1"/>
              <a:t>merek</a:t>
            </a:r>
            <a:r>
              <a:rPr lang="en-US" sz="2000" i="1" dirty="0"/>
              <a:t>, </a:t>
            </a:r>
            <a:r>
              <a:rPr lang="en-US" sz="2000" i="1" dirty="0" err="1"/>
              <a:t>ukuran</a:t>
            </a:r>
            <a:r>
              <a:rPr lang="en-US" sz="2000" i="1" dirty="0"/>
              <a:t>, </a:t>
            </a:r>
            <a:r>
              <a:rPr lang="en-US" sz="2000" i="1" dirty="0" err="1"/>
              <a:t>harga</a:t>
            </a:r>
            <a:r>
              <a:rPr lang="en-US" sz="2000" i="1"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24" y="3126131"/>
            <a:ext cx="1214437" cy="101566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763686" y="3126131"/>
            <a:ext cx="6810089" cy="1015663"/>
          </a:xfrm>
          <a:prstGeom prst="rect">
            <a:avLst/>
          </a:prstGeom>
        </p:spPr>
        <p:txBody>
          <a:bodyPr wrap="square">
            <a:spAutoFit/>
          </a:bodyPr>
          <a:lstStyle/>
          <a:p>
            <a:r>
              <a:rPr lang="en-US" sz="2000" b="1" i="1" dirty="0">
                <a:solidFill>
                  <a:srgbClr val="002060"/>
                </a:solidFill>
              </a:rPr>
              <a:t>Personal record, </a:t>
            </a:r>
            <a:r>
              <a:rPr lang="en-US" sz="2000" dirty="0"/>
              <a:t> </a:t>
            </a:r>
            <a:r>
              <a:rPr lang="en-US" sz="2000" dirty="0" err="1"/>
              <a:t>arsip</a:t>
            </a:r>
            <a:r>
              <a:rPr lang="en-US" sz="2000" dirty="0"/>
              <a:t> yang </a:t>
            </a:r>
            <a:r>
              <a:rPr lang="en-US" sz="2000" dirty="0" err="1"/>
              <a:t>berhubungan</a:t>
            </a:r>
            <a:r>
              <a:rPr lang="en-US" sz="2000" dirty="0"/>
              <a:t> </a:t>
            </a:r>
            <a:r>
              <a:rPr lang="en-US" sz="2000" dirty="0" err="1"/>
              <a:t>dengan</a:t>
            </a:r>
            <a:r>
              <a:rPr lang="en-US" sz="2000" dirty="0"/>
              <a:t> </a:t>
            </a:r>
            <a:r>
              <a:rPr lang="en-US" sz="2000" dirty="0" err="1"/>
              <a:t>masalah</a:t>
            </a:r>
            <a:r>
              <a:rPr lang="en-US" sz="2000" dirty="0"/>
              <a:t> </a:t>
            </a:r>
            <a:r>
              <a:rPr lang="en-US" sz="2000" dirty="0" err="1"/>
              <a:t>kepegawaian</a:t>
            </a:r>
            <a:r>
              <a:rPr lang="en-US" sz="2000" dirty="0"/>
              <a:t>. </a:t>
            </a:r>
            <a:r>
              <a:rPr lang="en-US" sz="2000" i="1" dirty="0" err="1"/>
              <a:t>Contoh</a:t>
            </a:r>
            <a:r>
              <a:rPr lang="en-US" sz="2000" i="1" dirty="0"/>
              <a:t>: </a:t>
            </a:r>
            <a:r>
              <a:rPr lang="en-US" sz="2000" i="1" dirty="0" err="1"/>
              <a:t>surat</a:t>
            </a:r>
            <a:r>
              <a:rPr lang="en-US" sz="2000" i="1" dirty="0"/>
              <a:t> </a:t>
            </a:r>
            <a:r>
              <a:rPr lang="en-US" sz="2000" i="1" dirty="0" err="1"/>
              <a:t>lamaran</a:t>
            </a:r>
            <a:r>
              <a:rPr lang="en-US" sz="2000" i="1" dirty="0"/>
              <a:t> </a:t>
            </a:r>
            <a:r>
              <a:rPr lang="en-US" sz="2000" i="1" dirty="0" err="1"/>
              <a:t>kerja</a:t>
            </a:r>
            <a:r>
              <a:rPr lang="en-US" sz="2000" i="1" dirty="0"/>
              <a:t>, curriculum vitae, </a:t>
            </a:r>
            <a:r>
              <a:rPr lang="en-US" sz="2000" i="1" dirty="0" err="1"/>
              <a:t>absensi</a:t>
            </a:r>
            <a:r>
              <a:rPr lang="en-US" sz="2000" i="1" dirty="0"/>
              <a:t>, </a:t>
            </a:r>
            <a:r>
              <a:rPr lang="en-US" sz="2000" i="1" dirty="0" err="1"/>
              <a:t>dll</a:t>
            </a:r>
            <a:r>
              <a:rPr lang="en-US" sz="2000" i="1" dirty="0"/>
              <a: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22" y="4341857"/>
            <a:ext cx="1228587" cy="887343"/>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791375" y="4269849"/>
            <a:ext cx="6782400" cy="1015663"/>
          </a:xfrm>
          <a:prstGeom prst="rect">
            <a:avLst/>
          </a:prstGeom>
        </p:spPr>
        <p:txBody>
          <a:bodyPr wrap="square">
            <a:spAutoFit/>
          </a:bodyPr>
          <a:lstStyle/>
          <a:p>
            <a:r>
              <a:rPr lang="en-US" sz="2000" b="1" i="1" dirty="0">
                <a:solidFill>
                  <a:srgbClr val="002060"/>
                </a:solidFill>
              </a:rPr>
              <a:t>Sales record, </a:t>
            </a:r>
            <a:r>
              <a:rPr lang="en-US" sz="2000" dirty="0" err="1"/>
              <a:t>arsip</a:t>
            </a:r>
            <a:r>
              <a:rPr lang="en-US" sz="2000" dirty="0"/>
              <a:t> yang </a:t>
            </a:r>
            <a:r>
              <a:rPr lang="en-US" sz="2000" dirty="0" err="1"/>
              <a:t>berhubungan</a:t>
            </a:r>
            <a:r>
              <a:rPr lang="en-US" sz="2000" dirty="0"/>
              <a:t> </a:t>
            </a:r>
            <a:r>
              <a:rPr lang="en-US" sz="2000" dirty="0" err="1"/>
              <a:t>dengan</a:t>
            </a:r>
            <a:r>
              <a:rPr lang="en-US" sz="2000" dirty="0"/>
              <a:t> </a:t>
            </a:r>
            <a:r>
              <a:rPr lang="en-US" sz="2000" dirty="0" err="1"/>
              <a:t>masalah</a:t>
            </a:r>
            <a:r>
              <a:rPr lang="en-US" sz="2000" dirty="0"/>
              <a:t> </a:t>
            </a:r>
            <a:r>
              <a:rPr lang="en-US" sz="2000" dirty="0" err="1"/>
              <a:t>penjualan</a:t>
            </a:r>
            <a:r>
              <a:rPr lang="en-US" sz="2000" dirty="0"/>
              <a:t>. </a:t>
            </a:r>
            <a:r>
              <a:rPr lang="en-US" sz="2000" i="1" dirty="0" err="1"/>
              <a:t>Contoh</a:t>
            </a:r>
            <a:r>
              <a:rPr lang="en-US" sz="2000" i="1" dirty="0"/>
              <a:t>: </a:t>
            </a:r>
            <a:r>
              <a:rPr lang="en-US" sz="2000" i="1" dirty="0" err="1"/>
              <a:t>daftar</a:t>
            </a:r>
            <a:r>
              <a:rPr lang="en-US" sz="2000" i="1" dirty="0"/>
              <a:t> </a:t>
            </a:r>
            <a:r>
              <a:rPr lang="en-US" sz="2000" i="1" dirty="0" err="1"/>
              <a:t>agen</a:t>
            </a:r>
            <a:r>
              <a:rPr lang="en-US" sz="2000" i="1" dirty="0"/>
              <a:t> distributor, </a:t>
            </a:r>
            <a:r>
              <a:rPr lang="en-US" sz="2000" i="1" dirty="0" err="1"/>
              <a:t>daftar</a:t>
            </a:r>
            <a:r>
              <a:rPr lang="en-US" sz="2000" i="1" dirty="0"/>
              <a:t> </a:t>
            </a:r>
            <a:r>
              <a:rPr lang="en-US" sz="2000" i="1" dirty="0" err="1"/>
              <a:t>penjualan</a:t>
            </a:r>
            <a:r>
              <a:rPr lang="en-US" sz="2000" i="1" dirty="0"/>
              <a:t> </a:t>
            </a:r>
            <a:r>
              <a:rPr lang="en-US" sz="2000" i="1" dirty="0" err="1"/>
              <a:t>barang</a:t>
            </a:r>
            <a:r>
              <a:rPr lang="en-US" sz="2000" i="1" dirty="0"/>
              <a:t>.</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624" y="5480645"/>
            <a:ext cx="1228585" cy="828675"/>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1795538" y="5480645"/>
            <a:ext cx="6778238" cy="1015663"/>
          </a:xfrm>
          <a:prstGeom prst="rect">
            <a:avLst/>
          </a:prstGeom>
        </p:spPr>
        <p:txBody>
          <a:bodyPr wrap="square">
            <a:spAutoFit/>
          </a:bodyPr>
          <a:lstStyle/>
          <a:p>
            <a:r>
              <a:rPr lang="en-US" sz="2000" b="1" i="1" dirty="0">
                <a:solidFill>
                  <a:srgbClr val="002060"/>
                </a:solidFill>
              </a:rPr>
              <a:t>Production record, </a:t>
            </a:r>
            <a:r>
              <a:rPr lang="en-US" sz="2000" dirty="0"/>
              <a:t> </a:t>
            </a:r>
            <a:r>
              <a:rPr lang="en-US" sz="2000" dirty="0" err="1"/>
              <a:t>arsip</a:t>
            </a:r>
            <a:r>
              <a:rPr lang="en-US" sz="2000" dirty="0"/>
              <a:t> yang </a:t>
            </a:r>
            <a:r>
              <a:rPr lang="en-US" sz="2000" dirty="0" err="1"/>
              <a:t>berhubungan</a:t>
            </a:r>
            <a:r>
              <a:rPr lang="en-US" sz="2000" dirty="0"/>
              <a:t> </a:t>
            </a:r>
            <a:r>
              <a:rPr lang="en-US" sz="2000" dirty="0" err="1"/>
              <a:t>dengan</a:t>
            </a:r>
            <a:r>
              <a:rPr lang="en-US" sz="2000" dirty="0"/>
              <a:t> </a:t>
            </a:r>
            <a:r>
              <a:rPr lang="en-US" sz="2000" dirty="0" err="1"/>
              <a:t>masalah</a:t>
            </a:r>
            <a:r>
              <a:rPr lang="en-US" sz="2000" dirty="0"/>
              <a:t> </a:t>
            </a:r>
            <a:r>
              <a:rPr lang="en-US" sz="2000" dirty="0" err="1"/>
              <a:t>produksi</a:t>
            </a:r>
            <a:r>
              <a:rPr lang="en-US" sz="2000" dirty="0"/>
              <a:t>. </a:t>
            </a:r>
            <a:r>
              <a:rPr lang="en-US" sz="2000" i="1" dirty="0" err="1"/>
              <a:t>Contoh</a:t>
            </a:r>
            <a:r>
              <a:rPr lang="en-US" sz="2000" i="1" dirty="0"/>
              <a:t>: </a:t>
            </a:r>
            <a:r>
              <a:rPr lang="en-US" sz="2000" i="1" dirty="0" err="1"/>
              <a:t>arsip</a:t>
            </a:r>
            <a:r>
              <a:rPr lang="en-US" sz="2000" i="1" dirty="0"/>
              <a:t> </a:t>
            </a:r>
            <a:r>
              <a:rPr lang="en-US" sz="2000" i="1" dirty="0" err="1"/>
              <a:t>tentang</a:t>
            </a:r>
            <a:r>
              <a:rPr lang="en-US" sz="2000" i="1" dirty="0"/>
              <a:t> </a:t>
            </a:r>
            <a:r>
              <a:rPr lang="en-US" sz="2000" i="1" dirty="0" err="1"/>
              <a:t>jenis</a:t>
            </a:r>
            <a:r>
              <a:rPr lang="en-US" sz="2000" i="1" dirty="0"/>
              <a:t> </a:t>
            </a:r>
            <a:r>
              <a:rPr lang="en-US" sz="2000" i="1" dirty="0" err="1"/>
              <a:t>bahan</a:t>
            </a:r>
            <a:r>
              <a:rPr lang="en-US" sz="2000" i="1" dirty="0"/>
              <a:t> </a:t>
            </a:r>
            <a:r>
              <a:rPr lang="en-US" sz="2000" i="1" dirty="0" err="1"/>
              <a:t>baku</a:t>
            </a:r>
            <a:r>
              <a:rPr lang="en-US" sz="2000" i="1" dirty="0"/>
              <a:t>, </a:t>
            </a:r>
            <a:r>
              <a:rPr lang="en-US" sz="2000" i="1" dirty="0" err="1"/>
              <a:t>jenis</a:t>
            </a:r>
            <a:r>
              <a:rPr lang="en-US" sz="2000" i="1" dirty="0"/>
              <a:t> </a:t>
            </a:r>
            <a:r>
              <a:rPr lang="en-US" sz="2000" i="1" dirty="0" err="1"/>
              <a:t>alat</a:t>
            </a:r>
            <a:r>
              <a:rPr lang="en-US" sz="2000" i="1" dirty="0"/>
              <a:t> yang </a:t>
            </a:r>
            <a:r>
              <a:rPr lang="en-US" sz="2000" i="1" dirty="0" err="1"/>
              <a:t>digunakan</a:t>
            </a:r>
            <a:r>
              <a:rPr lang="en-US" sz="2000" i="1" dirty="0"/>
              <a:t>. </a:t>
            </a:r>
            <a:r>
              <a:rPr lang="en-US" sz="2000" i="1" dirty="0" err="1"/>
              <a:t>dll</a:t>
            </a:r>
            <a:r>
              <a:rPr lang="en-US" sz="2000" i="1" dirty="0"/>
              <a:t>.</a:t>
            </a:r>
            <a:endParaRPr lang="en-US" sz="2000" i="1" dirty="0"/>
          </a:p>
        </p:txBody>
      </p:sp>
    </p:spTree>
    <p:extLst>
      <p:ext uri="{BB962C8B-B14F-4D97-AF65-F5344CB8AC3E}">
        <p14:creationId xmlns:p14="http://schemas.microsoft.com/office/powerpoint/2010/main" val="1948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1533962"/>
            <a:ext cx="5472608" cy="1938992"/>
          </a:xfrm>
          <a:prstGeom prst="rect">
            <a:avLst/>
          </a:prstGeom>
        </p:spPr>
        <p:txBody>
          <a:bodyPr wrap="square">
            <a:spAutoFit/>
          </a:bodyPr>
          <a:lstStyle/>
          <a:p>
            <a:r>
              <a:rPr lang="en-US" sz="2400" b="1" dirty="0" err="1" smtClean="0">
                <a:solidFill>
                  <a:srgbClr val="7030A0"/>
                </a:solidFill>
              </a:rPr>
              <a:t>Lembaga</a:t>
            </a:r>
            <a:r>
              <a:rPr lang="en-US" sz="2400" b="1" dirty="0" smtClean="0">
                <a:solidFill>
                  <a:srgbClr val="7030A0"/>
                </a:solidFill>
              </a:rPr>
              <a:t> </a:t>
            </a:r>
            <a:r>
              <a:rPr lang="en-US" sz="2400" b="1" dirty="0" err="1">
                <a:solidFill>
                  <a:srgbClr val="7030A0"/>
                </a:solidFill>
              </a:rPr>
              <a:t>Pemerintahan</a:t>
            </a:r>
            <a:r>
              <a:rPr lang="en-US" sz="2400" b="1" dirty="0"/>
              <a:t>, </a:t>
            </a:r>
            <a:r>
              <a:rPr lang="en-US" sz="2400" dirty="0" err="1"/>
              <a:t>meliputi</a:t>
            </a:r>
            <a:r>
              <a:rPr lang="en-US" sz="2400" dirty="0"/>
              <a:t> </a:t>
            </a:r>
            <a:r>
              <a:rPr lang="en-US" sz="2400" dirty="0" err="1"/>
              <a:t>Arsip</a:t>
            </a:r>
            <a:r>
              <a:rPr lang="en-US" sz="2400" dirty="0"/>
              <a:t> </a:t>
            </a:r>
            <a:r>
              <a:rPr lang="en-US" sz="2400" dirty="0" err="1"/>
              <a:t>Nasional</a:t>
            </a:r>
            <a:r>
              <a:rPr lang="en-US" sz="2400" dirty="0"/>
              <a:t> di Indonesia (</a:t>
            </a:r>
            <a:r>
              <a:rPr lang="en-US" sz="2400" dirty="0" err="1"/>
              <a:t>Arsip</a:t>
            </a:r>
            <a:r>
              <a:rPr lang="en-US" sz="2400" dirty="0"/>
              <a:t> </a:t>
            </a:r>
            <a:r>
              <a:rPr lang="en-US" sz="2400" dirty="0" err="1"/>
              <a:t>Nasional</a:t>
            </a:r>
            <a:r>
              <a:rPr lang="en-US" sz="2400" dirty="0"/>
              <a:t> </a:t>
            </a:r>
            <a:r>
              <a:rPr lang="en-US" sz="2400" dirty="0" err="1"/>
              <a:t>Republik</a:t>
            </a:r>
            <a:r>
              <a:rPr lang="en-US" sz="2400" dirty="0"/>
              <a:t> Indonesia). </a:t>
            </a:r>
            <a:r>
              <a:rPr lang="en-US" sz="2400" dirty="0" err="1"/>
              <a:t>Arsip</a:t>
            </a:r>
            <a:r>
              <a:rPr lang="en-US" sz="2400" dirty="0"/>
              <a:t> </a:t>
            </a:r>
            <a:r>
              <a:rPr lang="en-US" sz="2400" dirty="0" err="1"/>
              <a:t>Nasional</a:t>
            </a:r>
            <a:r>
              <a:rPr lang="en-US" sz="2400" dirty="0"/>
              <a:t> di </a:t>
            </a:r>
            <a:r>
              <a:rPr lang="en-US" sz="2400" dirty="0" err="1"/>
              <a:t>setiap</a:t>
            </a:r>
            <a:r>
              <a:rPr lang="en-US" sz="2400" dirty="0"/>
              <a:t> </a:t>
            </a:r>
            <a:r>
              <a:rPr lang="en-US" sz="2400" dirty="0" err="1"/>
              <a:t>ibu</a:t>
            </a:r>
            <a:r>
              <a:rPr lang="en-US" sz="2400" dirty="0"/>
              <a:t> </a:t>
            </a:r>
            <a:r>
              <a:rPr lang="en-US" sz="2400" dirty="0" err="1"/>
              <a:t>kota</a:t>
            </a:r>
            <a:r>
              <a:rPr lang="en-US" sz="2400" dirty="0"/>
              <a:t> Daerah Tingkat I (</a:t>
            </a:r>
            <a:r>
              <a:rPr lang="en-US" sz="2400" dirty="0" err="1"/>
              <a:t>Arsip</a:t>
            </a:r>
            <a:r>
              <a:rPr lang="en-US" sz="2400" dirty="0"/>
              <a:t> </a:t>
            </a:r>
            <a:r>
              <a:rPr lang="en-US" sz="2400" dirty="0" err="1"/>
              <a:t>Nasional</a:t>
            </a:r>
            <a:r>
              <a:rPr lang="en-US" sz="2400" dirty="0"/>
              <a:t> Daerah</a:t>
            </a:r>
            <a:r>
              <a:rPr lang="en-US" sz="2400" dirty="0" smtClean="0"/>
              <a:t>). </a:t>
            </a:r>
            <a:endParaRPr lang="en-US" sz="2400" dirty="0" smtClean="0"/>
          </a:p>
        </p:txBody>
      </p:sp>
      <p:sp>
        <p:nvSpPr>
          <p:cNvPr id="6" name="Rectangle 5"/>
          <p:cNvSpPr/>
          <p:nvPr/>
        </p:nvSpPr>
        <p:spPr>
          <a:xfrm>
            <a:off x="467544" y="462025"/>
            <a:ext cx="7106433" cy="584775"/>
          </a:xfrm>
          <a:prstGeom prst="rect">
            <a:avLst/>
          </a:prstGeom>
        </p:spPr>
        <p:txBody>
          <a:bodyPr wrap="none">
            <a:spAutoFit/>
          </a:bodyPr>
          <a:lstStyle/>
          <a:p>
            <a:r>
              <a:rPr lang="en-US" sz="3200" b="1" dirty="0" err="1">
                <a:solidFill>
                  <a:srgbClr val="FF0000"/>
                </a:solidFill>
                <a:effectLst>
                  <a:outerShdw blurRad="38100" dist="38100" dir="2700000" algn="tl">
                    <a:srgbClr val="000000">
                      <a:alpha val="43137"/>
                    </a:srgbClr>
                  </a:outerShdw>
                </a:effectLst>
              </a:rPr>
              <a:t>Jenis</a:t>
            </a:r>
            <a:r>
              <a:rPr lang="en-US" sz="3200" b="1" dirty="0">
                <a:solidFill>
                  <a:srgbClr val="FF0000"/>
                </a:solidFill>
                <a:effectLst>
                  <a:outerShdw blurRad="38100" dist="38100" dir="2700000" algn="tl">
                    <a:srgbClr val="000000">
                      <a:alpha val="43137"/>
                    </a:srgbClr>
                  </a:outerShdw>
                </a:effectLst>
              </a:rPr>
              <a:t> </a:t>
            </a:r>
            <a:r>
              <a:rPr lang="en-US" sz="3200" b="1" dirty="0" err="1">
                <a:solidFill>
                  <a:srgbClr val="FF0000"/>
                </a:solidFill>
                <a:effectLst>
                  <a:outerShdw blurRad="38100" dist="38100" dir="2700000" algn="tl">
                    <a:srgbClr val="000000">
                      <a:alpha val="43137"/>
                    </a:srgbClr>
                  </a:outerShdw>
                </a:effectLst>
              </a:rPr>
              <a:t>arsip</a:t>
            </a:r>
            <a:r>
              <a:rPr lang="en-US" sz="3200" b="1" dirty="0">
                <a:solidFill>
                  <a:srgbClr val="FF0000"/>
                </a:solidFill>
                <a:effectLst>
                  <a:outerShdw blurRad="38100" dist="38100" dir="2700000" algn="tl">
                    <a:srgbClr val="000000">
                      <a:alpha val="43137"/>
                    </a:srgbClr>
                  </a:outerShdw>
                </a:effectLst>
              </a:rPr>
              <a:t> </a:t>
            </a:r>
            <a:r>
              <a:rPr lang="en-US" sz="3200" b="1" dirty="0" err="1">
                <a:solidFill>
                  <a:srgbClr val="FF0000"/>
                </a:solidFill>
                <a:effectLst>
                  <a:outerShdw blurRad="38100" dist="38100" dir="2700000" algn="tl">
                    <a:srgbClr val="000000">
                      <a:alpha val="43137"/>
                    </a:srgbClr>
                  </a:outerShdw>
                </a:effectLst>
              </a:rPr>
              <a:t>berdasarkan</a:t>
            </a:r>
            <a:r>
              <a:rPr lang="en-US" sz="3200" b="1" dirty="0">
                <a:solidFill>
                  <a:srgbClr val="FF0000"/>
                </a:solidFill>
                <a:effectLst>
                  <a:outerShdw blurRad="38100" dist="38100" dir="2700000" algn="tl">
                    <a:srgbClr val="000000">
                      <a:alpha val="43137"/>
                    </a:srgbClr>
                  </a:outerShdw>
                </a:effectLst>
              </a:rPr>
              <a:t> </a:t>
            </a:r>
            <a:r>
              <a:rPr lang="en-US" sz="3200" b="1" dirty="0" err="1">
                <a:solidFill>
                  <a:srgbClr val="FF0000"/>
                </a:solidFill>
                <a:effectLst>
                  <a:outerShdw blurRad="38100" dist="38100" dir="2700000" algn="tl">
                    <a:srgbClr val="000000">
                      <a:alpha val="43137"/>
                    </a:srgbClr>
                  </a:outerShdw>
                </a:effectLst>
              </a:rPr>
              <a:t>pemiliknya</a:t>
            </a:r>
            <a:endParaRPr lang="en-US" sz="3200" dirty="0">
              <a:solidFill>
                <a:srgbClr val="FF0000"/>
              </a:solidFill>
              <a:effectLst>
                <a:outerShdw blurRad="38100" dist="38100" dir="2700000" algn="tl">
                  <a:srgbClr val="000000">
                    <a:alpha val="43137"/>
                  </a:srgbClr>
                </a:outerShdw>
              </a:effectLst>
            </a:endParaRPr>
          </a:p>
        </p:txBody>
      </p:sp>
      <p:sp>
        <p:nvSpPr>
          <p:cNvPr id="2" name="Rectangle 1"/>
          <p:cNvSpPr/>
          <p:nvPr/>
        </p:nvSpPr>
        <p:spPr>
          <a:xfrm>
            <a:off x="3915541" y="4295130"/>
            <a:ext cx="4650822" cy="1569660"/>
          </a:xfrm>
          <a:prstGeom prst="rect">
            <a:avLst/>
          </a:prstGeom>
        </p:spPr>
        <p:txBody>
          <a:bodyPr wrap="square">
            <a:spAutoFit/>
          </a:bodyPr>
          <a:lstStyle/>
          <a:p>
            <a:r>
              <a:rPr lang="en-US" sz="2400" b="1" dirty="0" err="1" smtClean="0">
                <a:solidFill>
                  <a:srgbClr val="7030A0"/>
                </a:solidFill>
              </a:rPr>
              <a:t>Instansi</a:t>
            </a:r>
            <a:r>
              <a:rPr lang="en-US" sz="2400" b="1" dirty="0" smtClean="0">
                <a:solidFill>
                  <a:srgbClr val="7030A0"/>
                </a:solidFill>
              </a:rPr>
              <a:t> </a:t>
            </a:r>
            <a:r>
              <a:rPr lang="en-US" sz="2400" b="1" dirty="0" err="1" smtClean="0">
                <a:solidFill>
                  <a:srgbClr val="7030A0"/>
                </a:solidFill>
              </a:rPr>
              <a:t>Pemerintah</a:t>
            </a:r>
            <a:r>
              <a:rPr lang="en-US" sz="2400" b="1" dirty="0" smtClean="0">
                <a:solidFill>
                  <a:srgbClr val="7030A0"/>
                </a:solidFill>
              </a:rPr>
              <a:t>/</a:t>
            </a:r>
            <a:r>
              <a:rPr lang="en-US" sz="2400" b="1" dirty="0" err="1" smtClean="0">
                <a:solidFill>
                  <a:srgbClr val="7030A0"/>
                </a:solidFill>
              </a:rPr>
              <a:t>swasta</a:t>
            </a:r>
            <a:r>
              <a:rPr lang="en-US" sz="2400" b="1" dirty="0"/>
              <a:t>. </a:t>
            </a:r>
            <a:r>
              <a:rPr lang="en-US" sz="2400" dirty="0" err="1"/>
              <a:t>meliputi</a:t>
            </a:r>
            <a:r>
              <a:rPr lang="en-US" sz="2400" dirty="0"/>
              <a:t> </a:t>
            </a:r>
            <a:r>
              <a:rPr lang="en-US" sz="2400" b="1" dirty="0" err="1"/>
              <a:t>arsip</a:t>
            </a:r>
            <a:r>
              <a:rPr lang="en-US" sz="2400" b="1" dirty="0"/>
              <a:t> primer </a:t>
            </a:r>
            <a:r>
              <a:rPr lang="en-US" sz="2400" b="1" dirty="0" err="1"/>
              <a:t>dan</a:t>
            </a:r>
            <a:r>
              <a:rPr lang="en-US" sz="2400" b="1" dirty="0"/>
              <a:t> </a:t>
            </a:r>
            <a:r>
              <a:rPr lang="en-US" sz="2400" b="1" dirty="0" err="1"/>
              <a:t>sekunder</a:t>
            </a:r>
            <a:r>
              <a:rPr lang="en-US" sz="2400" dirty="0"/>
              <a:t> </a:t>
            </a:r>
            <a:r>
              <a:rPr lang="en-US" sz="2400" dirty="0" err="1"/>
              <a:t>dan</a:t>
            </a:r>
            <a:r>
              <a:rPr lang="en-US" sz="2400" dirty="0"/>
              <a:t> </a:t>
            </a:r>
            <a:r>
              <a:rPr lang="en-US" sz="2400" b="1" dirty="0" err="1"/>
              <a:t>arsip</a:t>
            </a:r>
            <a:r>
              <a:rPr lang="en-US" sz="2400" b="1" dirty="0"/>
              <a:t> </a:t>
            </a:r>
            <a:r>
              <a:rPr lang="en-US" sz="2400" b="1" dirty="0" err="1"/>
              <a:t>sentral</a:t>
            </a:r>
            <a:r>
              <a:rPr lang="en-US" sz="2400" b="1" dirty="0"/>
              <a:t> </a:t>
            </a:r>
            <a:r>
              <a:rPr lang="en-US" sz="2400" b="1" dirty="0" err="1"/>
              <a:t>dan</a:t>
            </a:r>
            <a:r>
              <a:rPr lang="en-US" sz="2400" b="1" dirty="0"/>
              <a:t> </a:t>
            </a:r>
            <a:r>
              <a:rPr lang="en-US" sz="2400" b="1" dirty="0" err="1"/>
              <a:t>arsip</a:t>
            </a:r>
            <a:r>
              <a:rPr lang="en-US" sz="2400" b="1" dirty="0"/>
              <a:t> unit.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0581" y="1499441"/>
            <a:ext cx="2509064" cy="1944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71848"/>
            <a:ext cx="3024336" cy="2016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68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4367158"/>
            <a:ext cx="4867675" cy="1569660"/>
          </a:xfrm>
          <a:prstGeom prst="rect">
            <a:avLst/>
          </a:prstGeom>
        </p:spPr>
        <p:txBody>
          <a:bodyPr wrap="square">
            <a:spAutoFit/>
          </a:bodyPr>
          <a:lstStyle/>
          <a:p>
            <a:pPr algn="r"/>
            <a:r>
              <a:rPr lang="en-US" sz="3200" dirty="0" err="1" smtClean="0">
                <a:solidFill>
                  <a:srgbClr val="7030A0"/>
                </a:solidFill>
              </a:rPr>
              <a:t>arsip</a:t>
            </a:r>
            <a:r>
              <a:rPr lang="en-US" sz="3200" dirty="0" smtClean="0">
                <a:solidFill>
                  <a:srgbClr val="7030A0"/>
                </a:solidFill>
              </a:rPr>
              <a:t> </a:t>
            </a:r>
            <a:r>
              <a:rPr lang="en-US" sz="3200" dirty="0" err="1">
                <a:solidFill>
                  <a:srgbClr val="7030A0"/>
                </a:solidFill>
              </a:rPr>
              <a:t>tidak</a:t>
            </a:r>
            <a:r>
              <a:rPr lang="en-US" sz="3200" dirty="0">
                <a:solidFill>
                  <a:srgbClr val="7030A0"/>
                </a:solidFill>
              </a:rPr>
              <a:t> </a:t>
            </a:r>
            <a:r>
              <a:rPr lang="en-US" sz="3200" dirty="0" err="1">
                <a:solidFill>
                  <a:srgbClr val="7030A0"/>
                </a:solidFill>
              </a:rPr>
              <a:t>berbentuk</a:t>
            </a:r>
            <a:r>
              <a:rPr lang="en-US" sz="3200" dirty="0">
                <a:solidFill>
                  <a:srgbClr val="7030A0"/>
                </a:solidFill>
              </a:rPr>
              <a:t> </a:t>
            </a:r>
            <a:r>
              <a:rPr lang="en-US" sz="3200" dirty="0" err="1">
                <a:solidFill>
                  <a:srgbClr val="7030A0"/>
                </a:solidFill>
              </a:rPr>
              <a:t>lembaran</a:t>
            </a:r>
            <a:r>
              <a:rPr lang="en-US" sz="3200" dirty="0"/>
              <a:t>. </a:t>
            </a:r>
            <a:r>
              <a:rPr lang="en-US" sz="3200" dirty="0" err="1"/>
              <a:t>contoh</a:t>
            </a:r>
            <a:r>
              <a:rPr lang="en-US" sz="3200" dirty="0"/>
              <a:t>: </a:t>
            </a:r>
            <a:r>
              <a:rPr lang="en-US" sz="3200" dirty="0" err="1"/>
              <a:t>disket</a:t>
            </a:r>
            <a:r>
              <a:rPr lang="en-US" sz="3200" dirty="0"/>
              <a:t>, flash disk, cd, </a:t>
            </a:r>
            <a:r>
              <a:rPr lang="en-US" sz="3200" dirty="0" err="1"/>
              <a:t>dvd</a:t>
            </a:r>
            <a:r>
              <a:rPr lang="en-US" sz="3200" dirty="0"/>
              <a:t>, </a:t>
            </a:r>
            <a:r>
              <a:rPr lang="en-US" sz="3200" dirty="0" err="1"/>
              <a:t>dll</a:t>
            </a:r>
            <a:r>
              <a:rPr lang="en-US" sz="3200" dirty="0"/>
              <a:t> </a:t>
            </a:r>
          </a:p>
        </p:txBody>
      </p:sp>
      <p:sp>
        <p:nvSpPr>
          <p:cNvPr id="6" name="Rectangle 5"/>
          <p:cNvSpPr/>
          <p:nvPr/>
        </p:nvSpPr>
        <p:spPr>
          <a:xfrm>
            <a:off x="223922" y="364717"/>
            <a:ext cx="7021474" cy="523220"/>
          </a:xfrm>
          <a:prstGeom prst="rect">
            <a:avLst/>
          </a:prstGeom>
        </p:spPr>
        <p:txBody>
          <a:bodyPr wrap="none">
            <a:spAutoFit/>
          </a:bodyPr>
          <a:lstStyle/>
          <a:p>
            <a:r>
              <a:rPr lang="en-US" sz="2800" b="1" i="1" dirty="0" err="1" smtClean="0">
                <a:solidFill>
                  <a:srgbClr val="FF0000"/>
                </a:solidFill>
                <a:effectLst>
                  <a:outerShdw blurRad="38100" dist="38100" dir="2700000" algn="tl">
                    <a:srgbClr val="000000">
                      <a:alpha val="43137"/>
                    </a:srgbClr>
                  </a:outerShdw>
                </a:effectLst>
              </a:rPr>
              <a:t>Jenis</a:t>
            </a:r>
            <a:r>
              <a:rPr lang="en-US" sz="2800" b="1" i="1" dirty="0" smtClean="0">
                <a:solidFill>
                  <a:srgbClr val="FF0000"/>
                </a:solidFill>
                <a:effectLst>
                  <a:outerShdw blurRad="38100" dist="38100" dir="2700000" algn="tl">
                    <a:srgbClr val="000000">
                      <a:alpha val="43137"/>
                    </a:srgbClr>
                  </a:outerShdw>
                </a:effectLst>
              </a:rPr>
              <a:t> </a:t>
            </a:r>
            <a:r>
              <a:rPr lang="en-US" sz="2800" b="1" i="1" dirty="0" err="1">
                <a:solidFill>
                  <a:srgbClr val="FF0000"/>
                </a:solidFill>
                <a:effectLst>
                  <a:outerShdw blurRad="38100" dist="38100" dir="2700000" algn="tl">
                    <a:srgbClr val="000000">
                      <a:alpha val="43137"/>
                    </a:srgbClr>
                  </a:outerShdw>
                </a:effectLst>
              </a:rPr>
              <a:t>arsip</a:t>
            </a:r>
            <a:r>
              <a:rPr lang="en-US" sz="2800" b="1" i="1" dirty="0">
                <a:solidFill>
                  <a:srgbClr val="FF0000"/>
                </a:solidFill>
                <a:effectLst>
                  <a:outerShdw blurRad="38100" dist="38100" dir="2700000" algn="tl">
                    <a:srgbClr val="000000">
                      <a:alpha val="43137"/>
                    </a:srgbClr>
                  </a:outerShdw>
                </a:effectLst>
              </a:rPr>
              <a:t> </a:t>
            </a:r>
            <a:r>
              <a:rPr lang="en-US" sz="2800" b="1" i="1" dirty="0" err="1">
                <a:solidFill>
                  <a:srgbClr val="FF0000"/>
                </a:solidFill>
                <a:effectLst>
                  <a:outerShdw blurRad="38100" dist="38100" dir="2700000" algn="tl">
                    <a:srgbClr val="000000">
                      <a:alpha val="43137"/>
                    </a:srgbClr>
                  </a:outerShdw>
                </a:effectLst>
              </a:rPr>
              <a:t>berdasarkan</a:t>
            </a:r>
            <a:r>
              <a:rPr lang="en-US" sz="2800" b="1" i="1" dirty="0">
                <a:solidFill>
                  <a:srgbClr val="FF0000"/>
                </a:solidFill>
                <a:effectLst>
                  <a:outerShdw blurRad="38100" dist="38100" dir="2700000" algn="tl">
                    <a:srgbClr val="000000">
                      <a:alpha val="43137"/>
                    </a:srgbClr>
                  </a:outerShdw>
                </a:effectLst>
              </a:rPr>
              <a:t> </a:t>
            </a:r>
            <a:r>
              <a:rPr lang="en-US" sz="2800" b="1" i="1" dirty="0" err="1">
                <a:solidFill>
                  <a:srgbClr val="FF0000"/>
                </a:solidFill>
                <a:effectLst>
                  <a:outerShdw blurRad="38100" dist="38100" dir="2700000" algn="tl">
                    <a:srgbClr val="000000">
                      <a:alpha val="43137"/>
                    </a:srgbClr>
                  </a:outerShdw>
                </a:effectLst>
              </a:rPr>
              <a:t>bentuk</a:t>
            </a:r>
            <a:r>
              <a:rPr lang="en-US" sz="2800" b="1" i="1" dirty="0">
                <a:solidFill>
                  <a:srgbClr val="FF0000"/>
                </a:solidFill>
                <a:effectLst>
                  <a:outerShdw blurRad="38100" dist="38100" dir="2700000" algn="tl">
                    <a:srgbClr val="000000">
                      <a:alpha val="43137"/>
                    </a:srgbClr>
                  </a:outerShdw>
                </a:effectLst>
              </a:rPr>
              <a:t> </a:t>
            </a:r>
            <a:r>
              <a:rPr lang="en-US" sz="2800" b="1" i="1" dirty="0" err="1">
                <a:solidFill>
                  <a:srgbClr val="FF0000"/>
                </a:solidFill>
                <a:effectLst>
                  <a:outerShdw blurRad="38100" dist="38100" dir="2700000" algn="tl">
                    <a:srgbClr val="000000">
                      <a:alpha val="43137"/>
                    </a:srgbClr>
                  </a:outerShdw>
                </a:effectLst>
              </a:rPr>
              <a:t>fisiknya</a:t>
            </a:r>
            <a:endParaRPr lang="en-US" sz="2800" dirty="0">
              <a:solidFill>
                <a:srgbClr val="FF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4293096"/>
            <a:ext cx="2232248" cy="171778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159894" y="1844824"/>
            <a:ext cx="5128468" cy="1569660"/>
          </a:xfrm>
          <a:prstGeom prst="rect">
            <a:avLst/>
          </a:prstGeom>
        </p:spPr>
        <p:txBody>
          <a:bodyPr wrap="square">
            <a:spAutoFit/>
          </a:bodyPr>
          <a:lstStyle/>
          <a:p>
            <a:pPr lvl="0"/>
            <a:r>
              <a:rPr lang="en-US" sz="3200" dirty="0" err="1">
                <a:solidFill>
                  <a:srgbClr val="7030A0"/>
                </a:solidFill>
              </a:rPr>
              <a:t>arsip</a:t>
            </a:r>
            <a:r>
              <a:rPr lang="en-US" sz="3200" dirty="0">
                <a:solidFill>
                  <a:srgbClr val="7030A0"/>
                </a:solidFill>
              </a:rPr>
              <a:t> </a:t>
            </a:r>
            <a:r>
              <a:rPr lang="en-US" sz="3200" dirty="0" err="1">
                <a:solidFill>
                  <a:srgbClr val="7030A0"/>
                </a:solidFill>
              </a:rPr>
              <a:t>berbentuk</a:t>
            </a:r>
            <a:r>
              <a:rPr lang="en-US" sz="3200" dirty="0">
                <a:solidFill>
                  <a:srgbClr val="7030A0"/>
                </a:solidFill>
              </a:rPr>
              <a:t> </a:t>
            </a:r>
            <a:r>
              <a:rPr lang="en-US" sz="3200" dirty="0" err="1">
                <a:solidFill>
                  <a:srgbClr val="7030A0"/>
                </a:solidFill>
              </a:rPr>
              <a:t>lembaran</a:t>
            </a:r>
            <a:r>
              <a:rPr lang="en-US" sz="3200" dirty="0">
                <a:solidFill>
                  <a:prstClr val="black"/>
                </a:solidFill>
              </a:rPr>
              <a:t>. </a:t>
            </a:r>
            <a:r>
              <a:rPr lang="en-US" sz="3200" dirty="0" err="1">
                <a:solidFill>
                  <a:prstClr val="black"/>
                </a:solidFill>
              </a:rPr>
              <a:t>contoh</a:t>
            </a:r>
            <a:r>
              <a:rPr lang="en-US" sz="3200" dirty="0">
                <a:solidFill>
                  <a:prstClr val="black"/>
                </a:solidFill>
              </a:rPr>
              <a:t>: </a:t>
            </a:r>
            <a:r>
              <a:rPr lang="en-US" sz="3200" dirty="0" err="1">
                <a:solidFill>
                  <a:prstClr val="black"/>
                </a:solidFill>
              </a:rPr>
              <a:t>surat</a:t>
            </a:r>
            <a:r>
              <a:rPr lang="en-US" sz="3200" dirty="0">
                <a:solidFill>
                  <a:prstClr val="black"/>
                </a:solidFill>
              </a:rPr>
              <a:t>, </a:t>
            </a:r>
            <a:r>
              <a:rPr lang="en-US" sz="3200" dirty="0" err="1">
                <a:solidFill>
                  <a:prstClr val="black"/>
                </a:solidFill>
              </a:rPr>
              <a:t>kuitansi</a:t>
            </a:r>
            <a:r>
              <a:rPr lang="en-US" sz="3200" dirty="0">
                <a:solidFill>
                  <a:prstClr val="black"/>
                </a:solidFill>
              </a:rPr>
              <a:t>, </a:t>
            </a:r>
            <a:r>
              <a:rPr lang="en-US" sz="3200" dirty="0" err="1">
                <a:solidFill>
                  <a:prstClr val="black"/>
                </a:solidFill>
              </a:rPr>
              <a:t>faktur</a:t>
            </a:r>
            <a:r>
              <a:rPr lang="en-US" sz="3200" dirty="0">
                <a:solidFill>
                  <a:prstClr val="black"/>
                </a:solidFill>
              </a:rPr>
              <a:t>, </a:t>
            </a:r>
            <a:r>
              <a:rPr lang="en-US" sz="3200" dirty="0" err="1">
                <a:solidFill>
                  <a:prstClr val="black"/>
                </a:solidFill>
              </a:rPr>
              <a:t>dll</a:t>
            </a:r>
            <a:endParaRPr lang="en-US" sz="3200" dirty="0">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497990"/>
            <a:ext cx="1800200" cy="2263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76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70262" y="1916832"/>
            <a:ext cx="8229600" cy="480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90000"/>
              </a:lnSpc>
              <a:buFont typeface="Wingdings" pitchFamily="2" charset="2"/>
              <a:buNone/>
            </a:pPr>
            <a:r>
              <a:rPr lang="id-ID" sz="2800" dirty="0" smtClean="0"/>
              <a:t>	1.	</a:t>
            </a:r>
            <a:r>
              <a:rPr lang="id-ID" sz="2800" dirty="0" smtClean="0"/>
              <a:t>Arsip aktif dan inaktif masih </a:t>
            </a:r>
            <a:r>
              <a:rPr lang="id-ID" sz="2800" b="1" dirty="0" smtClean="0">
                <a:solidFill>
                  <a:srgbClr val="FF0000"/>
                </a:solidFill>
                <a:effectLst>
                  <a:outerShdw blurRad="38100" dist="38100" dir="2700000" algn="tl">
                    <a:srgbClr val="000000">
                      <a:alpha val="43137"/>
                    </a:srgbClr>
                  </a:outerShdw>
                </a:effectLst>
              </a:rPr>
              <a:t>bercampur</a:t>
            </a:r>
            <a:r>
              <a:rPr lang="id-ID" sz="2800" dirty="0" smtClean="0"/>
              <a:t> di   </a:t>
            </a:r>
          </a:p>
          <a:p>
            <a:pPr eaLnBrk="1" hangingPunct="1">
              <a:lnSpc>
                <a:spcPct val="90000"/>
              </a:lnSpc>
              <a:buFont typeface="Wingdings" pitchFamily="2" charset="2"/>
              <a:buNone/>
            </a:pPr>
            <a:r>
              <a:rPr lang="id-ID" sz="2800" dirty="0" smtClean="0"/>
              <a:t>     	ruang kerja,</a:t>
            </a:r>
          </a:p>
          <a:p>
            <a:pPr eaLnBrk="1" hangingPunct="1">
              <a:lnSpc>
                <a:spcPct val="90000"/>
              </a:lnSpc>
              <a:buFont typeface="Wingdings" pitchFamily="2" charset="2"/>
              <a:buNone/>
            </a:pPr>
            <a:r>
              <a:rPr lang="id-ID" sz="2800" dirty="0" smtClean="0"/>
              <a:t>	2.	pemberkasan </a:t>
            </a:r>
            <a:r>
              <a:rPr lang="id-ID" sz="2800" b="1" dirty="0" smtClean="0">
                <a:solidFill>
                  <a:srgbClr val="FF0000"/>
                </a:solidFill>
                <a:effectLst>
                  <a:outerShdw blurRad="38100" dist="38100" dir="2700000" algn="tl">
                    <a:srgbClr val="000000">
                      <a:alpha val="43137"/>
                    </a:srgbClr>
                  </a:outerShdw>
                </a:effectLst>
              </a:rPr>
              <a:t>tidak </a:t>
            </a:r>
            <a:r>
              <a:rPr lang="id-ID" sz="2800" dirty="0" smtClean="0"/>
              <a:t>menggunakan </a:t>
            </a:r>
            <a:r>
              <a:rPr lang="id-ID" sz="2800" b="1" dirty="0" smtClean="0">
                <a:solidFill>
                  <a:srgbClr val="FF0000"/>
                </a:solidFill>
                <a:effectLst>
                  <a:outerShdw blurRad="38100" dist="38100" dir="2700000" algn="tl">
                    <a:srgbClr val="000000">
                      <a:alpha val="43137"/>
                    </a:srgbClr>
                  </a:outerShdw>
                </a:effectLst>
              </a:rPr>
              <a:t>klasifikasi</a:t>
            </a:r>
            <a:r>
              <a:rPr lang="id-ID" sz="2800" dirty="0" smtClean="0"/>
              <a:t>, </a:t>
            </a:r>
          </a:p>
          <a:p>
            <a:pPr algn="just" eaLnBrk="1" hangingPunct="1">
              <a:lnSpc>
                <a:spcPct val="90000"/>
              </a:lnSpc>
              <a:buFont typeface="Wingdings" pitchFamily="2" charset="2"/>
              <a:buNone/>
            </a:pPr>
            <a:r>
              <a:rPr lang="id-ID" sz="2800" dirty="0" smtClean="0"/>
              <a:t>     </a:t>
            </a:r>
            <a:r>
              <a:rPr lang="id-ID" sz="2800" dirty="0" smtClean="0"/>
              <a:t>	tetapi masih didasarkan pada </a:t>
            </a:r>
            <a:r>
              <a:rPr lang="id-ID" sz="2800" b="1" dirty="0" smtClean="0">
                <a:solidFill>
                  <a:srgbClr val="FF0000"/>
                </a:solidFill>
                <a:effectLst>
                  <a:outerShdw blurRad="38100" dist="38100" dir="2700000" algn="tl">
                    <a:srgbClr val="000000">
                      <a:alpha val="43137"/>
                    </a:srgbClr>
                  </a:outerShdw>
                </a:effectLst>
              </a:rPr>
              <a:t>nomor urut  </a:t>
            </a:r>
          </a:p>
          <a:p>
            <a:pPr algn="just" eaLnBrk="1" hangingPunct="1">
              <a:lnSpc>
                <a:spcPct val="90000"/>
              </a:lnSpc>
              <a:buFont typeface="Wingdings" pitchFamily="2" charset="2"/>
              <a:buNone/>
            </a:pPr>
            <a:r>
              <a:rPr lang="id-ID" sz="2800" b="1" dirty="0" smtClean="0">
                <a:solidFill>
                  <a:srgbClr val="FF0000"/>
                </a:solidFill>
                <a:effectLst>
                  <a:outerShdw blurRad="38100" dist="38100" dir="2700000" algn="tl">
                    <a:srgbClr val="000000">
                      <a:alpha val="43137"/>
                    </a:srgbClr>
                  </a:outerShdw>
                </a:effectLst>
              </a:rPr>
              <a:t>     	agenda</a:t>
            </a:r>
            <a:r>
              <a:rPr lang="id-ID" sz="2800" dirty="0" smtClean="0"/>
              <a:t>,</a:t>
            </a:r>
          </a:p>
          <a:p>
            <a:pPr algn="just" eaLnBrk="1" hangingPunct="1">
              <a:lnSpc>
                <a:spcPct val="90000"/>
              </a:lnSpc>
              <a:buFont typeface="Wingdings" pitchFamily="2" charset="2"/>
              <a:buNone/>
            </a:pPr>
            <a:r>
              <a:rPr lang="id-ID" sz="2800" dirty="0" smtClean="0"/>
              <a:t>	3.	pemberkasan dilakukan atas inisiatif dan </a:t>
            </a:r>
            <a:r>
              <a:rPr lang="id-ID" sz="2800" b="1" dirty="0" smtClean="0">
                <a:solidFill>
                  <a:srgbClr val="FF0000"/>
                </a:solidFill>
                <a:effectLst>
                  <a:outerShdw blurRad="38100" dist="38100" dir="2700000" algn="tl">
                    <a:srgbClr val="000000">
                      <a:alpha val="43137"/>
                    </a:srgbClr>
                  </a:outerShdw>
                </a:effectLst>
              </a:rPr>
              <a:t>kreasi </a:t>
            </a:r>
          </a:p>
          <a:p>
            <a:pPr algn="just" eaLnBrk="1" hangingPunct="1">
              <a:lnSpc>
                <a:spcPct val="90000"/>
              </a:lnSpc>
              <a:buFont typeface="Wingdings" pitchFamily="2" charset="2"/>
              <a:buNone/>
            </a:pPr>
            <a:r>
              <a:rPr lang="id-ID" sz="2800" b="1" dirty="0" smtClean="0">
                <a:solidFill>
                  <a:srgbClr val="FF0000"/>
                </a:solidFill>
                <a:effectLst>
                  <a:outerShdw blurRad="38100" dist="38100" dir="2700000" algn="tl">
                    <a:srgbClr val="000000">
                      <a:alpha val="43137"/>
                    </a:srgbClr>
                  </a:outerShdw>
                </a:effectLst>
              </a:rPr>
              <a:t>     	sendiri</a:t>
            </a:r>
            <a:r>
              <a:rPr lang="id-ID" sz="2800" dirty="0" smtClean="0"/>
              <a:t>, dengan menuliskan </a:t>
            </a:r>
            <a:r>
              <a:rPr lang="id-ID" sz="2800" b="1" dirty="0" smtClean="0">
                <a:solidFill>
                  <a:srgbClr val="FF0000"/>
                </a:solidFill>
                <a:effectLst>
                  <a:outerShdw blurRad="38100" dist="38100" dir="2700000" algn="tl">
                    <a:srgbClr val="000000">
                      <a:alpha val="43137"/>
                    </a:srgbClr>
                  </a:outerShdw>
                </a:effectLst>
              </a:rPr>
              <a:t>indeks berkas tanpa </a:t>
            </a:r>
          </a:p>
          <a:p>
            <a:pPr algn="just" eaLnBrk="1" hangingPunct="1">
              <a:lnSpc>
                <a:spcPct val="90000"/>
              </a:lnSpc>
              <a:buFont typeface="Wingdings" pitchFamily="2" charset="2"/>
              <a:buNone/>
            </a:pPr>
            <a:r>
              <a:rPr lang="id-ID" sz="2800" b="1" dirty="0" smtClean="0">
                <a:solidFill>
                  <a:srgbClr val="FF0000"/>
                </a:solidFill>
                <a:effectLst>
                  <a:outerShdw blurRad="38100" dist="38100" dir="2700000" algn="tl">
                    <a:srgbClr val="000000">
                      <a:alpha val="43137"/>
                    </a:srgbClr>
                  </a:outerShdw>
                </a:effectLst>
              </a:rPr>
              <a:t>	  	kode klasifikasi </a:t>
            </a:r>
          </a:p>
          <a:p>
            <a:pPr algn="just" eaLnBrk="1" hangingPunct="1">
              <a:lnSpc>
                <a:spcPct val="90000"/>
              </a:lnSpc>
              <a:buFont typeface="Wingdings" pitchFamily="2" charset="2"/>
              <a:buNone/>
            </a:pPr>
            <a:r>
              <a:rPr lang="id-ID" sz="2800" dirty="0" smtClean="0"/>
              <a:t>	4.	</a:t>
            </a:r>
            <a:r>
              <a:rPr lang="id-ID" sz="2800" b="1" dirty="0" smtClean="0">
                <a:solidFill>
                  <a:srgbClr val="FF0000"/>
                </a:solidFill>
              </a:rPr>
              <a:t>penumpukan arsip</a:t>
            </a:r>
          </a:p>
          <a:p>
            <a:pPr eaLnBrk="1" hangingPunct="1">
              <a:lnSpc>
                <a:spcPct val="90000"/>
              </a:lnSpc>
              <a:buFont typeface="Wingdings" pitchFamily="2" charset="2"/>
              <a:buNone/>
            </a:pPr>
            <a:endParaRPr lang="en-GB" dirty="0" smtClean="0"/>
          </a:p>
        </p:txBody>
      </p:sp>
      <p:sp>
        <p:nvSpPr>
          <p:cNvPr id="2" name="Rectangle 1"/>
          <p:cNvSpPr/>
          <p:nvPr/>
        </p:nvSpPr>
        <p:spPr>
          <a:xfrm>
            <a:off x="1754202" y="755527"/>
            <a:ext cx="6845660" cy="590931"/>
          </a:xfrm>
          <a:prstGeom prst="rect">
            <a:avLst/>
          </a:prstGeom>
        </p:spPr>
        <p:txBody>
          <a:bodyPr wrap="square">
            <a:spAutoFit/>
          </a:bodyPr>
          <a:lstStyle/>
          <a:p>
            <a:pPr eaLnBrk="1" hangingPunct="1">
              <a:lnSpc>
                <a:spcPct val="90000"/>
              </a:lnSpc>
              <a:buFont typeface="Wingdings" pitchFamily="2" charset="2"/>
              <a:buNone/>
            </a:pPr>
            <a:r>
              <a:rPr lang="id-ID" sz="3600" b="1" dirty="0" smtClean="0">
                <a:solidFill>
                  <a:srgbClr val="FF0000"/>
                </a:solidFill>
                <a:effectLst>
                  <a:outerShdw blurRad="38100" dist="38100" dir="2700000" algn="tl">
                    <a:srgbClr val="000000">
                      <a:alpha val="43137"/>
                    </a:srgbClr>
                  </a:outerShdw>
                </a:effectLst>
              </a:rPr>
              <a:t>Masalah </a:t>
            </a:r>
            <a:r>
              <a:rPr lang="id-ID" sz="3600" b="1" dirty="0">
                <a:solidFill>
                  <a:srgbClr val="FF0000"/>
                </a:solidFill>
                <a:effectLst>
                  <a:outerShdw blurRad="38100" dist="38100" dir="2700000" algn="tl">
                    <a:srgbClr val="000000">
                      <a:alpha val="43137"/>
                    </a:srgbClr>
                  </a:outerShdw>
                </a:effectLst>
              </a:rPr>
              <a:t>arsip </a:t>
            </a:r>
            <a:r>
              <a:rPr lang="id-ID" sz="3600" b="1" dirty="0" smtClean="0">
                <a:solidFill>
                  <a:srgbClr val="FF0000"/>
                </a:solidFill>
                <a:effectLst>
                  <a:outerShdw blurRad="38100" dist="38100" dir="2700000" algn="tl">
                    <a:srgbClr val="000000">
                      <a:alpha val="43137"/>
                    </a:srgbClr>
                  </a:outerShdw>
                </a:effectLst>
              </a:rPr>
              <a:t>di </a:t>
            </a:r>
            <a:r>
              <a:rPr lang="id-ID" sz="3600" b="1" dirty="0">
                <a:solidFill>
                  <a:srgbClr val="FF0000"/>
                </a:solidFill>
                <a:effectLst>
                  <a:outerShdw blurRad="38100" dist="38100" dir="2700000" algn="tl">
                    <a:srgbClr val="000000">
                      <a:alpha val="43137"/>
                    </a:srgbClr>
                  </a:outerShdw>
                </a:effectLst>
              </a:rPr>
              <a:t>unit kerja....</a:t>
            </a:r>
            <a:r>
              <a:rPr lang="en-US" sz="3600" b="1" dirty="0">
                <a:solidFill>
                  <a:srgbClr val="FF0000"/>
                </a:solidFill>
                <a:effectLst>
                  <a:outerShdw blurRad="38100" dist="38100" dir="2700000" algn="tl">
                    <a:srgbClr val="000000">
                      <a:alpha val="43137"/>
                    </a:srgbClr>
                  </a:outerShdw>
                </a:effectLst>
              </a:rPr>
              <a:t> ?</a:t>
            </a:r>
            <a:endParaRPr lang="id-ID" sz="3600" b="1" dirty="0">
              <a:solidFill>
                <a:srgbClr val="FF0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69" y="489838"/>
            <a:ext cx="1270472" cy="1270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577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14847"/>
            <a:ext cx="2143125" cy="214312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229" y="1352972"/>
            <a:ext cx="2400300" cy="1905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653" y="1214859"/>
            <a:ext cx="2352675" cy="19431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235202" y="476672"/>
            <a:ext cx="4426725" cy="523220"/>
          </a:xfrm>
          <a:prstGeom prst="rect">
            <a:avLst/>
          </a:prstGeom>
          <a:effectLst>
            <a:outerShdw blurRad="50800" dist="38100" dir="5400000" algn="t" rotWithShape="0">
              <a:prstClr val="black">
                <a:alpha val="40000"/>
              </a:prstClr>
            </a:outerShdw>
          </a:effectLst>
        </p:spPr>
        <p:txBody>
          <a:bodyPr wrap="none">
            <a:spAutoFit/>
          </a:bodyPr>
          <a:lstStyle/>
          <a:p>
            <a:r>
              <a:rPr lang="en-US" sz="2800" dirty="0">
                <a:solidFill>
                  <a:schemeClr val="accent2"/>
                </a:solidFill>
                <a:effectLst>
                  <a:outerShdw blurRad="38100" dist="38100" dir="2700000" algn="tl">
                    <a:srgbClr val="FFFFFF"/>
                  </a:outerShdw>
                </a:effectLst>
                <a:latin typeface="Cooper Std Black" pitchFamily="18" charset="0"/>
              </a:rPr>
              <a:t>TAHAP HIDUP ARSIP</a:t>
            </a:r>
            <a:endParaRPr lang="en-US" sz="2800" dirty="0">
              <a:latin typeface="Cooper Std Black" pitchFamily="18" charset="0"/>
            </a:endParaRPr>
          </a:p>
        </p:txBody>
      </p:sp>
      <p:sp>
        <p:nvSpPr>
          <p:cNvPr id="9" name="Right Arrow 8"/>
          <p:cNvSpPr/>
          <p:nvPr/>
        </p:nvSpPr>
        <p:spPr>
          <a:xfrm>
            <a:off x="2373672" y="1924472"/>
            <a:ext cx="1209675" cy="914400"/>
          </a:xfrm>
          <a:prstGeom prst="rightArrow">
            <a:avLst/>
          </a:prstGeom>
          <a:effectLst>
            <a:outerShdw blurRad="50800" dist="38100" dir="10800000" algn="r" rotWithShape="0">
              <a:prstClr val="black">
                <a:alpha val="40000"/>
              </a:prstClr>
            </a:outerShdw>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467679" y="1924472"/>
            <a:ext cx="1209675" cy="914400"/>
          </a:xfrm>
          <a:prstGeom prst="rightArrow">
            <a:avLst/>
          </a:prstGeom>
          <a:effectLst>
            <a:outerShdw blurRad="50800" dist="38100" dir="10800000" algn="r" rotWithShape="0">
              <a:prstClr val="black">
                <a:alpha val="40000"/>
              </a:prstClr>
            </a:outerShdw>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9413" y="3226199"/>
            <a:ext cx="1918539" cy="369332"/>
          </a:xfrm>
          <a:prstGeom prst="rect">
            <a:avLst/>
          </a:prstGeom>
          <a:effectLst>
            <a:outerShdw blurRad="50800" dist="38100" dir="5400000" algn="t" rotWithShape="0">
              <a:prstClr val="black">
                <a:alpha val="40000"/>
              </a:prstClr>
            </a:outerShdw>
          </a:effectLst>
        </p:spPr>
        <p:txBody>
          <a:bodyPr wrap="none">
            <a:spAutoFit/>
          </a:bodyPr>
          <a:lstStyle/>
          <a:p>
            <a:r>
              <a:rPr lang="en-US" dirty="0" smtClean="0">
                <a:solidFill>
                  <a:schemeClr val="accent2"/>
                </a:solidFill>
                <a:effectLst>
                  <a:outerShdw blurRad="38100" dist="38100" dir="2700000" algn="tl">
                    <a:srgbClr val="FFFFFF"/>
                  </a:outerShdw>
                </a:effectLst>
                <a:latin typeface="Cooper Std Black" pitchFamily="18" charset="0"/>
              </a:rPr>
              <a:t>PENCIPTAAN</a:t>
            </a:r>
            <a:endParaRPr lang="en-US" dirty="0">
              <a:latin typeface="Cooper Std Black" pitchFamily="18" charset="0"/>
            </a:endParaRPr>
          </a:p>
        </p:txBody>
      </p:sp>
      <p:sp>
        <p:nvSpPr>
          <p:cNvPr id="12" name="Rectangle 11"/>
          <p:cNvSpPr/>
          <p:nvPr/>
        </p:nvSpPr>
        <p:spPr>
          <a:xfrm>
            <a:off x="3317429" y="3231540"/>
            <a:ext cx="2109873" cy="369332"/>
          </a:xfrm>
          <a:prstGeom prst="rect">
            <a:avLst/>
          </a:prstGeom>
          <a:effectLst>
            <a:outerShdw blurRad="50800" dist="38100" dir="5400000" algn="t" rotWithShape="0">
              <a:prstClr val="black">
                <a:alpha val="40000"/>
              </a:prstClr>
            </a:outerShdw>
          </a:effectLst>
        </p:spPr>
        <p:txBody>
          <a:bodyPr wrap="none">
            <a:spAutoFit/>
          </a:bodyPr>
          <a:lstStyle/>
          <a:p>
            <a:r>
              <a:rPr lang="en-US" dirty="0" smtClean="0">
                <a:solidFill>
                  <a:schemeClr val="accent2"/>
                </a:solidFill>
                <a:effectLst>
                  <a:outerShdw blurRad="38100" dist="38100" dir="2700000" algn="tl">
                    <a:srgbClr val="FFFFFF"/>
                  </a:outerShdw>
                </a:effectLst>
                <a:latin typeface="Cooper Std Black" pitchFamily="18" charset="0"/>
              </a:rPr>
              <a:t>PENGGUNAAN</a:t>
            </a:r>
            <a:endParaRPr lang="en-US" dirty="0">
              <a:latin typeface="Cooper Std Black" pitchFamily="18" charset="0"/>
            </a:endParaRPr>
          </a:p>
        </p:txBody>
      </p:sp>
      <p:sp>
        <p:nvSpPr>
          <p:cNvPr id="13" name="Rectangle 12"/>
          <p:cNvSpPr/>
          <p:nvPr/>
        </p:nvSpPr>
        <p:spPr>
          <a:xfrm>
            <a:off x="6670229" y="3247168"/>
            <a:ext cx="1649234" cy="369332"/>
          </a:xfrm>
          <a:prstGeom prst="rect">
            <a:avLst/>
          </a:prstGeom>
          <a:effectLst>
            <a:outerShdw blurRad="50800" dist="38100" dir="5400000" algn="t" rotWithShape="0">
              <a:prstClr val="black">
                <a:alpha val="40000"/>
              </a:prstClr>
            </a:outerShdw>
          </a:effectLst>
        </p:spPr>
        <p:txBody>
          <a:bodyPr wrap="none">
            <a:spAutoFit/>
          </a:bodyPr>
          <a:lstStyle/>
          <a:p>
            <a:r>
              <a:rPr lang="en-US" dirty="0" smtClean="0">
                <a:solidFill>
                  <a:schemeClr val="accent2"/>
                </a:solidFill>
                <a:effectLst>
                  <a:outerShdw blurRad="38100" dist="38100" dir="2700000" algn="tl">
                    <a:srgbClr val="FFFFFF"/>
                  </a:outerShdw>
                </a:effectLst>
                <a:latin typeface="Cooper Std Black" pitchFamily="18" charset="0"/>
              </a:rPr>
              <a:t>ISTIRAHAT</a:t>
            </a:r>
            <a:endParaRPr lang="en-US" dirty="0">
              <a:latin typeface="Cooper Std Black" pitchFamily="18" charset="0"/>
            </a:endParaRPr>
          </a:p>
        </p:txBody>
      </p:sp>
      <p:sp>
        <p:nvSpPr>
          <p:cNvPr id="14" name="Rectangle 13"/>
          <p:cNvSpPr/>
          <p:nvPr/>
        </p:nvSpPr>
        <p:spPr>
          <a:xfrm>
            <a:off x="161882" y="3905672"/>
            <a:ext cx="2174259" cy="1938992"/>
          </a:xfrm>
          <a:prstGeom prst="rect">
            <a:avLst/>
          </a:prstGeom>
        </p:spPr>
        <p:txBody>
          <a:bodyPr wrap="square">
            <a:spAutoFit/>
          </a:bodyPr>
          <a:lstStyle/>
          <a:p>
            <a:pPr marL="285750" indent="-285750" defTabSz="635000" eaLnBrk="1" fontAlgn="auto" hangingPunct="1">
              <a:spcAft>
                <a:spcPts val="0"/>
              </a:spcAft>
              <a:buClr>
                <a:schemeClr val="tx1">
                  <a:shade val="95000"/>
                </a:schemeClr>
              </a:buClr>
              <a:buFont typeface="Arial" pitchFamily="34" charset="0"/>
              <a:buChar char="•"/>
              <a:defRPr/>
            </a:pPr>
            <a:r>
              <a:rPr lang="en-US" sz="2000" dirty="0" err="1" smtClean="0">
                <a:solidFill>
                  <a:schemeClr val="tx1">
                    <a:lumMod val="95000"/>
                    <a:lumOff val="5000"/>
                  </a:schemeClr>
                </a:solidFill>
                <a:latin typeface="+mj-lt"/>
                <a:sym typeface="Wingdings 2" pitchFamily="18" charset="2"/>
              </a:rPr>
              <a:t>Fisik</a:t>
            </a:r>
            <a:r>
              <a:rPr lang="en-US" sz="2000" dirty="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formulir</a:t>
            </a:r>
            <a:r>
              <a:rPr lang="en-US" sz="2000" dirty="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surat</a:t>
            </a:r>
            <a:r>
              <a:rPr lang="en-US" sz="2000" dirty="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laporan</a:t>
            </a:r>
            <a:r>
              <a:rPr lang="en-US" sz="2000" dirty="0">
                <a:solidFill>
                  <a:schemeClr val="tx1">
                    <a:lumMod val="95000"/>
                    <a:lumOff val="5000"/>
                  </a:schemeClr>
                </a:solidFill>
                <a:latin typeface="+mj-lt"/>
                <a:sym typeface="Wingdings 2" pitchFamily="18" charset="2"/>
              </a:rPr>
              <a:t>, film, </a:t>
            </a:r>
            <a:r>
              <a:rPr lang="en-US" sz="2000" dirty="0" err="1">
                <a:solidFill>
                  <a:schemeClr val="tx1">
                    <a:lumMod val="95000"/>
                    <a:lumOff val="5000"/>
                  </a:schemeClr>
                </a:solidFill>
                <a:latin typeface="+mj-lt"/>
                <a:sym typeface="Wingdings 2" pitchFamily="18" charset="2"/>
              </a:rPr>
              <a:t>rekaman</a:t>
            </a:r>
            <a:r>
              <a:rPr lang="en-US" sz="2000" dirty="0">
                <a:solidFill>
                  <a:schemeClr val="tx1">
                    <a:lumMod val="95000"/>
                    <a:lumOff val="5000"/>
                  </a:schemeClr>
                </a:solidFill>
                <a:latin typeface="+mj-lt"/>
                <a:sym typeface="Wingdings 2" pitchFamily="18" charset="2"/>
              </a:rPr>
              <a:t>, </a:t>
            </a:r>
          </a:p>
          <a:p>
            <a:pPr marL="285750" indent="-285750" defTabSz="635000" eaLnBrk="1" fontAlgn="auto" hangingPunct="1">
              <a:spcAft>
                <a:spcPts val="0"/>
              </a:spcAft>
              <a:buClr>
                <a:schemeClr val="tx1">
                  <a:shade val="95000"/>
                </a:schemeClr>
              </a:buClr>
              <a:buFont typeface="Arial" pitchFamily="34" charset="0"/>
              <a:buChar char="•"/>
              <a:defRPr/>
            </a:pPr>
            <a:r>
              <a:rPr lang="en-US" sz="2000" dirty="0" err="1" smtClean="0">
                <a:solidFill>
                  <a:schemeClr val="tx1">
                    <a:lumMod val="95000"/>
                    <a:lumOff val="5000"/>
                  </a:schemeClr>
                </a:solidFill>
                <a:latin typeface="+mj-lt"/>
                <a:sym typeface="Wingdings 2" pitchFamily="18" charset="2"/>
              </a:rPr>
              <a:t>Informasi</a:t>
            </a:r>
            <a:r>
              <a:rPr lang="en-US" sz="2000" dirty="0" smtClean="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kegiatan</a:t>
            </a:r>
            <a:r>
              <a:rPr lang="en-US" sz="2000" dirty="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pokok</a:t>
            </a:r>
            <a:r>
              <a:rPr lang="en-US" sz="2000" dirty="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dan</a:t>
            </a:r>
            <a:r>
              <a:rPr lang="en-US" sz="2000" dirty="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penunjang</a:t>
            </a:r>
            <a:endParaRPr lang="en-US" sz="2000" dirty="0">
              <a:solidFill>
                <a:schemeClr val="tx1">
                  <a:lumMod val="95000"/>
                  <a:lumOff val="5000"/>
                </a:schemeClr>
              </a:solidFill>
              <a:latin typeface="+mj-lt"/>
              <a:sym typeface="Wingdings 2" pitchFamily="18" charset="2"/>
            </a:endParaRPr>
          </a:p>
        </p:txBody>
      </p:sp>
      <p:sp>
        <p:nvSpPr>
          <p:cNvPr id="15" name="Rectangle 14"/>
          <p:cNvSpPr/>
          <p:nvPr/>
        </p:nvSpPr>
        <p:spPr>
          <a:xfrm>
            <a:off x="3134176" y="3905672"/>
            <a:ext cx="2628775" cy="2246769"/>
          </a:xfrm>
          <a:prstGeom prst="rect">
            <a:avLst/>
          </a:prstGeom>
        </p:spPr>
        <p:txBody>
          <a:bodyPr wrap="square">
            <a:spAutoFit/>
          </a:bodyPr>
          <a:lstStyle/>
          <a:p>
            <a:pPr marL="342900" indent="-342900" defTabSz="635000" eaLnBrk="1" fontAlgn="auto" hangingPunct="1">
              <a:spcAft>
                <a:spcPts val="0"/>
              </a:spcAft>
              <a:buClr>
                <a:schemeClr val="tx1">
                  <a:shade val="95000"/>
                </a:schemeClr>
              </a:buClr>
              <a:buFont typeface="Arial" pitchFamily="34" charset="0"/>
              <a:buChar char="•"/>
              <a:defRPr/>
            </a:pPr>
            <a:r>
              <a:rPr lang="en-US" sz="2000" dirty="0" err="1" smtClean="0">
                <a:solidFill>
                  <a:schemeClr val="tx1">
                    <a:lumMod val="95000"/>
                    <a:lumOff val="5000"/>
                  </a:schemeClr>
                </a:solidFill>
                <a:latin typeface="+mj-lt"/>
                <a:sym typeface="Wingdings 2" pitchFamily="18" charset="2"/>
              </a:rPr>
              <a:t>Pengurusan</a:t>
            </a:r>
            <a:r>
              <a:rPr lang="en-US" sz="2000" dirty="0" smtClean="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surat</a:t>
            </a:r>
            <a:endParaRPr lang="en-US" sz="2000" dirty="0">
              <a:solidFill>
                <a:schemeClr val="tx1">
                  <a:lumMod val="95000"/>
                  <a:lumOff val="5000"/>
                </a:schemeClr>
              </a:solidFill>
              <a:latin typeface="+mj-lt"/>
              <a:sym typeface="Wingdings 2" pitchFamily="18" charset="2"/>
            </a:endParaRPr>
          </a:p>
          <a:p>
            <a:pPr marL="342900" indent="-342900" defTabSz="635000" eaLnBrk="1" fontAlgn="auto" hangingPunct="1">
              <a:spcAft>
                <a:spcPts val="0"/>
              </a:spcAft>
              <a:buClr>
                <a:schemeClr val="tx1">
                  <a:shade val="95000"/>
                </a:schemeClr>
              </a:buClr>
              <a:buFont typeface="Arial" pitchFamily="34" charset="0"/>
              <a:buChar char="•"/>
              <a:defRPr/>
            </a:pPr>
            <a:r>
              <a:rPr lang="en-US" sz="2000" dirty="0" err="1" smtClean="0">
                <a:solidFill>
                  <a:schemeClr val="tx1">
                    <a:lumMod val="95000"/>
                    <a:lumOff val="5000"/>
                  </a:schemeClr>
                </a:solidFill>
                <a:latin typeface="+mj-lt"/>
                <a:sym typeface="Wingdings 2" pitchFamily="18" charset="2"/>
              </a:rPr>
              <a:t>Penataan</a:t>
            </a:r>
            <a:r>
              <a:rPr lang="en-US" sz="2000" dirty="0" smtClean="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berkas</a:t>
            </a:r>
            <a:r>
              <a:rPr lang="en-US" sz="2000" dirty="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dan</a:t>
            </a:r>
            <a:r>
              <a:rPr lang="en-US" sz="2000" dirty="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penemuan</a:t>
            </a:r>
            <a:r>
              <a:rPr lang="en-US" sz="2000" dirty="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kembali</a:t>
            </a:r>
            <a:endParaRPr lang="en-US" sz="2000" dirty="0">
              <a:solidFill>
                <a:schemeClr val="tx1">
                  <a:lumMod val="95000"/>
                  <a:lumOff val="5000"/>
                </a:schemeClr>
              </a:solidFill>
              <a:latin typeface="+mj-lt"/>
              <a:sym typeface="Wingdings 2" pitchFamily="18" charset="2"/>
            </a:endParaRPr>
          </a:p>
          <a:p>
            <a:pPr marL="342900" indent="-342900" defTabSz="635000" eaLnBrk="1" fontAlgn="auto" hangingPunct="1">
              <a:spcAft>
                <a:spcPts val="0"/>
              </a:spcAft>
              <a:buClr>
                <a:schemeClr val="tx1">
                  <a:shade val="95000"/>
                </a:schemeClr>
              </a:buClr>
              <a:buFont typeface="Arial" pitchFamily="34" charset="0"/>
              <a:buChar char="•"/>
              <a:defRPr/>
            </a:pPr>
            <a:r>
              <a:rPr lang="en-US" sz="2000" dirty="0" err="1" smtClean="0">
                <a:solidFill>
                  <a:schemeClr val="tx1">
                    <a:lumMod val="95000"/>
                    <a:lumOff val="5000"/>
                  </a:schemeClr>
                </a:solidFill>
                <a:latin typeface="+mj-lt"/>
                <a:sym typeface="Wingdings 2" pitchFamily="18" charset="2"/>
              </a:rPr>
              <a:t>Pola</a:t>
            </a:r>
            <a:r>
              <a:rPr lang="en-US" sz="2000" dirty="0" smtClean="0">
                <a:solidFill>
                  <a:schemeClr val="tx1">
                    <a:lumMod val="95000"/>
                    <a:lumOff val="5000"/>
                  </a:schemeClr>
                </a:solidFill>
                <a:latin typeface="+mj-lt"/>
                <a:sym typeface="Wingdings 2" pitchFamily="18" charset="2"/>
              </a:rPr>
              <a:t> </a:t>
            </a:r>
            <a:r>
              <a:rPr lang="en-US" sz="2000" dirty="0" err="1" smtClean="0">
                <a:solidFill>
                  <a:schemeClr val="tx1">
                    <a:lumMod val="95000"/>
                    <a:lumOff val="5000"/>
                  </a:schemeClr>
                </a:solidFill>
                <a:latin typeface="+mj-lt"/>
                <a:sym typeface="Wingdings 2" pitchFamily="18" charset="2"/>
              </a:rPr>
              <a:t>klasifikasi</a:t>
            </a:r>
            <a:r>
              <a:rPr lang="en-US" sz="2000" dirty="0" smtClean="0">
                <a:solidFill>
                  <a:schemeClr val="tx1">
                    <a:lumMod val="95000"/>
                    <a:lumOff val="5000"/>
                  </a:schemeClr>
                </a:solidFill>
                <a:latin typeface="+mj-lt"/>
                <a:sym typeface="Wingdings 2" pitchFamily="18" charset="2"/>
              </a:rPr>
              <a:t>, indexing </a:t>
            </a:r>
            <a:r>
              <a:rPr lang="en-US" sz="2000" dirty="0" err="1">
                <a:solidFill>
                  <a:schemeClr val="tx1">
                    <a:lumMod val="95000"/>
                    <a:lumOff val="5000"/>
                  </a:schemeClr>
                </a:solidFill>
                <a:latin typeface="+mj-lt"/>
                <a:sym typeface="Wingdings 2" pitchFamily="18" charset="2"/>
              </a:rPr>
              <a:t>dan</a:t>
            </a:r>
            <a:r>
              <a:rPr lang="en-US" sz="2000" dirty="0">
                <a:solidFill>
                  <a:schemeClr val="tx1">
                    <a:lumMod val="95000"/>
                    <a:lumOff val="5000"/>
                  </a:schemeClr>
                </a:solidFill>
                <a:latin typeface="+mj-lt"/>
                <a:sym typeface="Wingdings 2" pitchFamily="18" charset="2"/>
              </a:rPr>
              <a:t> </a:t>
            </a:r>
            <a:r>
              <a:rPr lang="en-US" sz="2000" dirty="0" err="1">
                <a:solidFill>
                  <a:schemeClr val="tx1">
                    <a:lumMod val="95000"/>
                    <a:lumOff val="5000"/>
                  </a:schemeClr>
                </a:solidFill>
                <a:latin typeface="+mj-lt"/>
                <a:sym typeface="Wingdings 2" pitchFamily="18" charset="2"/>
              </a:rPr>
              <a:t>pemeliharaan</a:t>
            </a:r>
            <a:endParaRPr lang="en-US" sz="2000" dirty="0">
              <a:solidFill>
                <a:schemeClr val="tx1">
                  <a:lumMod val="95000"/>
                  <a:lumOff val="5000"/>
                </a:schemeClr>
              </a:solidFill>
              <a:latin typeface="+mj-lt"/>
              <a:sym typeface="Wingdings 2" pitchFamily="18" charset="2"/>
            </a:endParaRPr>
          </a:p>
        </p:txBody>
      </p:sp>
      <p:sp>
        <p:nvSpPr>
          <p:cNvPr id="16" name="Rectangle 15"/>
          <p:cNvSpPr/>
          <p:nvPr/>
        </p:nvSpPr>
        <p:spPr>
          <a:xfrm>
            <a:off x="6517829" y="4058072"/>
            <a:ext cx="2171700" cy="1323439"/>
          </a:xfrm>
          <a:prstGeom prst="rect">
            <a:avLst/>
          </a:prstGeom>
        </p:spPr>
        <p:txBody>
          <a:bodyPr wrap="square">
            <a:spAutoFit/>
          </a:bodyPr>
          <a:lstStyle/>
          <a:p>
            <a:pPr marL="342900" indent="-342900" defTabSz="635000" eaLnBrk="1" fontAlgn="auto" hangingPunct="1">
              <a:spcAft>
                <a:spcPts val="0"/>
              </a:spcAft>
              <a:buClr>
                <a:schemeClr val="tx1">
                  <a:shade val="95000"/>
                </a:schemeClr>
              </a:buClr>
              <a:buFont typeface="Arial" pitchFamily="34" charset="0"/>
              <a:buChar char="•"/>
              <a:defRPr/>
            </a:pPr>
            <a:r>
              <a:rPr lang="en-US" sz="2000" dirty="0" err="1" smtClean="0">
                <a:solidFill>
                  <a:schemeClr val="tx1">
                    <a:lumMod val="95000"/>
                    <a:lumOff val="5000"/>
                  </a:schemeClr>
                </a:solidFill>
                <a:latin typeface="+mj-lt"/>
              </a:rPr>
              <a:t>Penilaian</a:t>
            </a:r>
            <a:endParaRPr lang="en-US" sz="2000" dirty="0">
              <a:solidFill>
                <a:schemeClr val="tx1">
                  <a:lumMod val="95000"/>
                  <a:lumOff val="5000"/>
                </a:schemeClr>
              </a:solidFill>
              <a:latin typeface="+mj-lt"/>
            </a:endParaRPr>
          </a:p>
          <a:p>
            <a:pPr marL="342900" indent="-342900" defTabSz="635000" eaLnBrk="1" fontAlgn="auto" hangingPunct="1">
              <a:spcAft>
                <a:spcPts val="0"/>
              </a:spcAft>
              <a:buClr>
                <a:schemeClr val="tx1">
                  <a:shade val="95000"/>
                </a:schemeClr>
              </a:buClr>
              <a:buFont typeface="Arial" pitchFamily="34" charset="0"/>
              <a:buChar char="•"/>
              <a:defRPr/>
            </a:pPr>
            <a:r>
              <a:rPr lang="en-US" sz="2000" dirty="0" err="1" smtClean="0">
                <a:solidFill>
                  <a:schemeClr val="tx1">
                    <a:lumMod val="95000"/>
                    <a:lumOff val="5000"/>
                  </a:schemeClr>
                </a:solidFill>
                <a:latin typeface="+mj-lt"/>
              </a:rPr>
              <a:t>Pemindahan</a:t>
            </a:r>
            <a:endParaRPr lang="en-US" sz="2000" dirty="0">
              <a:solidFill>
                <a:schemeClr val="tx1">
                  <a:lumMod val="95000"/>
                  <a:lumOff val="5000"/>
                </a:schemeClr>
              </a:solidFill>
              <a:latin typeface="+mj-lt"/>
            </a:endParaRPr>
          </a:p>
          <a:p>
            <a:pPr marL="342900" indent="-342900" defTabSz="635000" eaLnBrk="1" fontAlgn="auto" hangingPunct="1">
              <a:spcAft>
                <a:spcPts val="0"/>
              </a:spcAft>
              <a:buClr>
                <a:schemeClr val="tx1">
                  <a:shade val="95000"/>
                </a:schemeClr>
              </a:buClr>
              <a:buFont typeface="Arial" pitchFamily="34" charset="0"/>
              <a:buChar char="•"/>
              <a:defRPr/>
            </a:pPr>
            <a:r>
              <a:rPr lang="en-US" sz="2000" dirty="0" err="1" smtClean="0">
                <a:solidFill>
                  <a:schemeClr val="tx1">
                    <a:lumMod val="95000"/>
                    <a:lumOff val="5000"/>
                  </a:schemeClr>
                </a:solidFill>
                <a:latin typeface="+mj-lt"/>
              </a:rPr>
              <a:t>Pemusnahan</a:t>
            </a:r>
            <a:r>
              <a:rPr lang="en-US" sz="2000" dirty="0">
                <a:solidFill>
                  <a:schemeClr val="tx1">
                    <a:lumMod val="95000"/>
                    <a:lumOff val="5000"/>
                  </a:schemeClr>
                </a:solidFill>
                <a:latin typeface="+mj-lt"/>
              </a:rPr>
              <a:t>, </a:t>
            </a:r>
            <a:r>
              <a:rPr lang="en-US" sz="2000" dirty="0" err="1">
                <a:solidFill>
                  <a:schemeClr val="tx1">
                    <a:lumMod val="95000"/>
                    <a:lumOff val="5000"/>
                  </a:schemeClr>
                </a:solidFill>
                <a:latin typeface="+mj-lt"/>
              </a:rPr>
              <a:t>dan</a:t>
            </a:r>
            <a:r>
              <a:rPr lang="en-US" sz="2000" dirty="0">
                <a:solidFill>
                  <a:schemeClr val="tx1">
                    <a:lumMod val="95000"/>
                    <a:lumOff val="5000"/>
                  </a:schemeClr>
                </a:solidFill>
                <a:latin typeface="+mj-lt"/>
              </a:rPr>
              <a:t> </a:t>
            </a:r>
            <a:r>
              <a:rPr lang="en-US" sz="2000" dirty="0" err="1">
                <a:solidFill>
                  <a:schemeClr val="tx1">
                    <a:lumMod val="95000"/>
                    <a:lumOff val="5000"/>
                  </a:schemeClr>
                </a:solidFill>
                <a:latin typeface="+mj-lt"/>
              </a:rPr>
              <a:t>penyerah</a:t>
            </a:r>
            <a:endParaRPr lang="en-US" sz="2000" dirty="0">
              <a:solidFill>
                <a:schemeClr val="tx1">
                  <a:lumMod val="95000"/>
                  <a:lumOff val="5000"/>
                </a:schemeClr>
              </a:solidFill>
              <a:latin typeface="+mj-lt"/>
            </a:endParaRPr>
          </a:p>
        </p:txBody>
      </p:sp>
      <p:sp>
        <p:nvSpPr>
          <p:cNvPr id="2" name="Oval 1"/>
          <p:cNvSpPr/>
          <p:nvPr/>
        </p:nvSpPr>
        <p:spPr>
          <a:xfrm>
            <a:off x="2577991" y="1214859"/>
            <a:ext cx="3588748" cy="5310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22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122238"/>
            <a:ext cx="7543800" cy="411162"/>
          </a:xfrm>
        </p:spPr>
        <p:txBody>
          <a:bodyPr/>
          <a:lstStyle/>
          <a:p>
            <a:pPr eaLnBrk="1" hangingPunct="1"/>
            <a:r>
              <a:rPr lang="en-US" sz="3200" dirty="0" err="1" smtClean="0">
                <a:latin typeface="+mn-lt"/>
              </a:rPr>
              <a:t>Kondisi</a:t>
            </a:r>
            <a:r>
              <a:rPr lang="en-US" sz="3200" dirty="0" smtClean="0">
                <a:latin typeface="+mn-lt"/>
              </a:rPr>
              <a:t> </a:t>
            </a:r>
            <a:r>
              <a:rPr lang="en-US" sz="3200" dirty="0" err="1" smtClean="0">
                <a:latin typeface="+mn-lt"/>
              </a:rPr>
              <a:t>Penyimpanan</a:t>
            </a:r>
            <a:r>
              <a:rPr lang="en-US" sz="3200" dirty="0" smtClean="0">
                <a:latin typeface="+mn-lt"/>
              </a:rPr>
              <a:t> </a:t>
            </a:r>
            <a:r>
              <a:rPr lang="en-US" sz="3200" dirty="0" err="1" smtClean="0">
                <a:latin typeface="+mn-lt"/>
              </a:rPr>
              <a:t>Arsip</a:t>
            </a:r>
            <a:r>
              <a:rPr lang="en-US" sz="3200" dirty="0" smtClean="0">
                <a:latin typeface="+mn-lt"/>
              </a:rPr>
              <a:t> </a:t>
            </a:r>
            <a:r>
              <a:rPr lang="en-US" sz="3200" dirty="0" err="1" smtClean="0">
                <a:latin typeface="+mn-lt"/>
              </a:rPr>
              <a:t>di</a:t>
            </a:r>
            <a:r>
              <a:rPr lang="en-US" sz="3200" dirty="0" smtClean="0">
                <a:latin typeface="+mn-lt"/>
              </a:rPr>
              <a:t> Unit </a:t>
            </a:r>
            <a:r>
              <a:rPr lang="en-US" sz="3200" dirty="0" err="1" smtClean="0">
                <a:latin typeface="+mn-lt"/>
              </a:rPr>
              <a:t>Kerja</a:t>
            </a:r>
            <a:endParaRPr lang="en-US" sz="3200" dirty="0" smtClean="0">
              <a:latin typeface="+mn-lt"/>
            </a:endParaRPr>
          </a:p>
        </p:txBody>
      </p:sp>
      <p:pic>
        <p:nvPicPr>
          <p:cNvPr id="4100" name="Picture 3"/>
          <p:cNvPicPr>
            <a:picLocks noChangeAspect="1" noChangeArrowheads="1"/>
          </p:cNvPicPr>
          <p:nvPr/>
        </p:nvPicPr>
        <p:blipFill>
          <a:blip r:embed="rId2" cstate="print"/>
          <a:srcRect/>
          <a:stretch>
            <a:fillRect/>
          </a:stretch>
        </p:blipFill>
        <p:spPr bwMode="auto">
          <a:xfrm>
            <a:off x="357158" y="762000"/>
            <a:ext cx="8001056" cy="5381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1"/>
                </a:solidFill>
                <a:effectLst>
                  <a:outerShdw blurRad="38100" dist="38100" dir="2700000" algn="tl">
                    <a:srgbClr val="000000">
                      <a:alpha val="43137"/>
                    </a:srgbClr>
                  </a:outerShdw>
                </a:effectLst>
              </a:rPr>
              <a:t>MENGINDEKS</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661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7"/>
            <a:ext cx="7848600" cy="2160240"/>
          </a:xfrm>
        </p:spPr>
        <p:txBody>
          <a:bodyPr/>
          <a:lstStyle/>
          <a:p>
            <a:pPr marL="0" indent="0">
              <a:buNone/>
            </a:pPr>
            <a:r>
              <a:rPr lang="en-US" b="1" dirty="0" err="1" smtClean="0">
                <a:solidFill>
                  <a:srgbClr val="FF0000"/>
                </a:solidFill>
                <a:effectLst>
                  <a:outerShdw blurRad="38100" dist="38100" dir="2700000" algn="tl">
                    <a:srgbClr val="000000">
                      <a:alpha val="43137"/>
                    </a:srgbClr>
                  </a:outerShdw>
                </a:effectLst>
              </a:rPr>
              <a:t>Mengindeks</a:t>
            </a:r>
            <a:r>
              <a:rPr lang="en-US" b="1" dirty="0" smtClean="0">
                <a:solidFill>
                  <a:srgbClr val="FF0000"/>
                </a:solidFill>
                <a:effectLst>
                  <a:outerShdw blurRad="38100" dist="38100" dir="2700000" algn="tl">
                    <a:srgbClr val="000000">
                      <a:alpha val="43137"/>
                    </a:srgbClr>
                  </a:outerShdw>
                </a:effectLst>
              </a:rPr>
              <a:t> </a:t>
            </a:r>
            <a:r>
              <a:rPr lang="en-US" dirty="0" smtClean="0"/>
              <a:t> : </a:t>
            </a:r>
            <a:r>
              <a:rPr lang="en-US" sz="2800" dirty="0" err="1" smtClean="0"/>
              <a:t>Merupakan</a:t>
            </a:r>
            <a:r>
              <a:rPr lang="en-US" sz="2800" dirty="0" smtClean="0"/>
              <a:t> </a:t>
            </a:r>
            <a:r>
              <a:rPr lang="en-US" sz="2800" dirty="0" err="1" smtClean="0"/>
              <a:t>kegiatan</a:t>
            </a:r>
            <a:r>
              <a:rPr lang="en-US" sz="2800" dirty="0" smtClean="0"/>
              <a:t> </a:t>
            </a:r>
            <a:r>
              <a:rPr lang="en-US" sz="2800" dirty="0" err="1" smtClean="0"/>
              <a:t>menentukan</a:t>
            </a:r>
            <a:r>
              <a:rPr lang="en-US" sz="2800" dirty="0" smtClean="0"/>
              <a:t> </a:t>
            </a:r>
            <a:r>
              <a:rPr lang="en-US" sz="2800" dirty="0" err="1" smtClean="0"/>
              <a:t>nama</a:t>
            </a:r>
            <a:r>
              <a:rPr lang="en-US" sz="2800" dirty="0" smtClean="0"/>
              <a:t> </a:t>
            </a:r>
            <a:r>
              <a:rPr lang="en-US" sz="2800" dirty="0" err="1" smtClean="0"/>
              <a:t>panggil</a:t>
            </a:r>
            <a:r>
              <a:rPr lang="en-US" sz="2800" dirty="0" smtClean="0"/>
              <a:t> </a:t>
            </a:r>
            <a:r>
              <a:rPr lang="en-US" sz="2800" dirty="0" err="1" smtClean="0"/>
              <a:t>sebuah</a:t>
            </a:r>
            <a:r>
              <a:rPr lang="en-US" sz="2800" dirty="0" smtClean="0"/>
              <a:t> </a:t>
            </a:r>
            <a:r>
              <a:rPr lang="en-US" sz="2800" dirty="0" err="1" smtClean="0"/>
              <a:t>dokumen</a:t>
            </a:r>
            <a:r>
              <a:rPr lang="en-US" sz="2800" dirty="0" smtClean="0"/>
              <a:t> </a:t>
            </a:r>
            <a:r>
              <a:rPr lang="en-US" sz="2800" dirty="0" err="1" smtClean="0"/>
              <a:t>atau</a:t>
            </a:r>
            <a:r>
              <a:rPr lang="en-US" sz="2800" dirty="0" smtClean="0"/>
              <a:t> </a:t>
            </a:r>
            <a:r>
              <a:rPr lang="en-US" sz="2800" dirty="0" err="1" smtClean="0"/>
              <a:t>arsip</a:t>
            </a:r>
            <a:r>
              <a:rPr lang="en-US" sz="2800" dirty="0" smtClean="0"/>
              <a:t>.</a:t>
            </a:r>
          </a:p>
          <a:p>
            <a:pPr marL="0" indent="0" algn="ctr">
              <a:buNone/>
            </a:pPr>
            <a:r>
              <a:rPr lang="en-US" sz="2800" i="1" dirty="0" smtClean="0">
                <a:solidFill>
                  <a:srgbClr val="FF0000"/>
                </a:solidFill>
              </a:rPr>
              <a:t>“Proses </a:t>
            </a:r>
            <a:r>
              <a:rPr lang="en-US" sz="2800" i="1" dirty="0" err="1" smtClean="0">
                <a:solidFill>
                  <a:srgbClr val="FF0000"/>
                </a:solidFill>
              </a:rPr>
              <a:t>pengindeksan</a:t>
            </a:r>
            <a:r>
              <a:rPr lang="en-US" sz="2800" i="1" dirty="0" smtClean="0">
                <a:solidFill>
                  <a:srgbClr val="FF0000"/>
                </a:solidFill>
              </a:rPr>
              <a:t> </a:t>
            </a:r>
            <a:r>
              <a:rPr lang="en-US" sz="2800" i="1" dirty="0" err="1" smtClean="0">
                <a:solidFill>
                  <a:srgbClr val="FF0000"/>
                </a:solidFill>
              </a:rPr>
              <a:t>dasarnya</a:t>
            </a:r>
            <a:r>
              <a:rPr lang="en-US" sz="2800" i="1" dirty="0" smtClean="0">
                <a:solidFill>
                  <a:srgbClr val="FF0000"/>
                </a:solidFill>
              </a:rPr>
              <a:t> </a:t>
            </a:r>
            <a:r>
              <a:rPr lang="en-US" sz="2800" i="1" dirty="0" err="1" smtClean="0">
                <a:solidFill>
                  <a:srgbClr val="FF0000"/>
                </a:solidFill>
              </a:rPr>
              <a:t>adalah</a:t>
            </a:r>
            <a:r>
              <a:rPr lang="en-US" sz="2800" i="1" dirty="0" smtClean="0">
                <a:solidFill>
                  <a:srgbClr val="FF0000"/>
                </a:solidFill>
              </a:rPr>
              <a:t> </a:t>
            </a:r>
            <a:r>
              <a:rPr lang="en-US" sz="2800" i="1" dirty="0" err="1" smtClean="0">
                <a:solidFill>
                  <a:srgbClr val="FF0000"/>
                </a:solidFill>
              </a:rPr>
              <a:t>menentukan</a:t>
            </a:r>
            <a:r>
              <a:rPr lang="en-US" sz="2800" i="1" dirty="0" smtClean="0">
                <a:solidFill>
                  <a:srgbClr val="FF0000"/>
                </a:solidFill>
              </a:rPr>
              <a:t> kata </a:t>
            </a:r>
            <a:r>
              <a:rPr lang="en-US" sz="2800" i="1" dirty="0" err="1" smtClean="0">
                <a:solidFill>
                  <a:srgbClr val="FF0000"/>
                </a:solidFill>
              </a:rPr>
              <a:t>kunci</a:t>
            </a:r>
            <a:r>
              <a:rPr lang="en-US" sz="2800" i="1" dirty="0" smtClean="0">
                <a:solidFill>
                  <a:srgbClr val="FF0000"/>
                </a:solidFill>
              </a:rPr>
              <a:t> </a:t>
            </a:r>
            <a:r>
              <a:rPr lang="en-US" sz="2800" i="1" dirty="0" err="1" smtClean="0">
                <a:solidFill>
                  <a:srgbClr val="FF0000"/>
                </a:solidFill>
              </a:rPr>
              <a:t>setiap</a:t>
            </a:r>
            <a:r>
              <a:rPr lang="en-US" sz="2800" i="1" dirty="0" smtClean="0">
                <a:solidFill>
                  <a:srgbClr val="FF0000"/>
                </a:solidFill>
              </a:rPr>
              <a:t> </a:t>
            </a:r>
            <a:r>
              <a:rPr lang="en-US" sz="2800" i="1" dirty="0" err="1" smtClean="0">
                <a:solidFill>
                  <a:srgbClr val="FF0000"/>
                </a:solidFill>
              </a:rPr>
              <a:t>dokumen</a:t>
            </a:r>
            <a:r>
              <a:rPr lang="en-US" sz="2800" i="1" dirty="0" smtClean="0">
                <a:solidFill>
                  <a:srgbClr val="FF0000"/>
                </a:solidFill>
              </a:rPr>
              <a:t> </a:t>
            </a:r>
            <a:r>
              <a:rPr lang="en-US" sz="2800" i="1" dirty="0" err="1" smtClean="0">
                <a:solidFill>
                  <a:srgbClr val="FF0000"/>
                </a:solidFill>
              </a:rPr>
              <a:t>yg</a:t>
            </a:r>
            <a:r>
              <a:rPr lang="en-US" sz="2800" i="1" dirty="0" smtClean="0">
                <a:solidFill>
                  <a:srgbClr val="FF0000"/>
                </a:solidFill>
              </a:rPr>
              <a:t> </a:t>
            </a:r>
            <a:r>
              <a:rPr lang="en-US" sz="2800" i="1" dirty="0" err="1" smtClean="0">
                <a:solidFill>
                  <a:srgbClr val="FF0000"/>
                </a:solidFill>
              </a:rPr>
              <a:t>akan</a:t>
            </a:r>
            <a:r>
              <a:rPr lang="en-US" sz="2800" i="1" dirty="0" smtClean="0">
                <a:solidFill>
                  <a:srgbClr val="FF0000"/>
                </a:solidFill>
              </a:rPr>
              <a:t> </a:t>
            </a:r>
            <a:r>
              <a:rPr lang="en-US" sz="2800" i="1" dirty="0" err="1" smtClean="0">
                <a:solidFill>
                  <a:srgbClr val="FF0000"/>
                </a:solidFill>
              </a:rPr>
              <a:t>disimpan</a:t>
            </a:r>
            <a:r>
              <a:rPr lang="en-US" sz="2800" i="1" dirty="0" smtClean="0">
                <a:solidFill>
                  <a:srgbClr val="FF0000"/>
                </a:solidFill>
              </a:rPr>
              <a:t>”.</a:t>
            </a:r>
          </a:p>
          <a:p>
            <a:pPr marL="0" indent="0">
              <a:buNone/>
            </a:pPr>
            <a:endParaRPr lang="en-US" dirty="0" smtClean="0"/>
          </a:p>
          <a:p>
            <a:pPr marL="0" indent="0">
              <a:buNone/>
            </a:pPr>
            <a:endParaRPr lang="en-US" dirty="0"/>
          </a:p>
        </p:txBody>
      </p:sp>
      <p:sp>
        <p:nvSpPr>
          <p:cNvPr id="4" name="Content Placeholder 2"/>
          <p:cNvSpPr txBox="1">
            <a:spLocks/>
          </p:cNvSpPr>
          <p:nvPr/>
        </p:nvSpPr>
        <p:spPr bwMode="auto">
          <a:xfrm>
            <a:off x="539552" y="3140968"/>
            <a:ext cx="7848600"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ＭＳ Ｐゴシック" charset="0"/>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a:lstStyle>
          <a:p>
            <a:pPr marL="0" indent="0">
              <a:buFont typeface="Arial" charset="0"/>
              <a:buNone/>
            </a:pPr>
            <a:r>
              <a:rPr lang="en-US" b="1" dirty="0" smtClean="0">
                <a:solidFill>
                  <a:schemeClr val="tx1"/>
                </a:solidFill>
                <a:effectLst>
                  <a:outerShdw blurRad="38100" dist="38100" dir="2700000" algn="tl">
                    <a:srgbClr val="000000">
                      <a:alpha val="43137"/>
                    </a:srgbClr>
                  </a:outerShdw>
                </a:effectLst>
              </a:rPr>
              <a:t>Indeks </a:t>
            </a:r>
            <a:r>
              <a:rPr lang="en-US" b="1" dirty="0" err="1" smtClean="0">
                <a:solidFill>
                  <a:schemeClr val="tx1"/>
                </a:solidFill>
                <a:effectLst>
                  <a:outerShdw blurRad="38100" dist="38100" dir="2700000" algn="tl">
                    <a:srgbClr val="000000">
                      <a:alpha val="43137"/>
                    </a:srgbClr>
                  </a:outerShdw>
                </a:effectLst>
              </a:rPr>
              <a:t>berdasarkan</a:t>
            </a:r>
            <a:r>
              <a:rPr lang="en-US" b="1" dirty="0" smtClean="0">
                <a:solidFill>
                  <a:schemeClr val="tx1"/>
                </a:solidFill>
                <a:effectLst>
                  <a:outerShdw blurRad="38100" dist="38100" dir="2700000" algn="tl">
                    <a:srgbClr val="000000">
                      <a:alpha val="43137"/>
                    </a:srgbClr>
                  </a:outerShdw>
                </a:effectLst>
              </a:rPr>
              <a:t> :</a:t>
            </a:r>
          </a:p>
          <a:p>
            <a:pPr marL="514350" indent="-514350">
              <a:buFont typeface="Arial" charset="0"/>
              <a:buAutoNum type="arabicPeriod"/>
            </a:pPr>
            <a:r>
              <a:rPr lang="en-US" b="1" dirty="0" err="1" smtClean="0">
                <a:solidFill>
                  <a:schemeClr val="tx1"/>
                </a:solidFill>
                <a:effectLst>
                  <a:outerShdw blurRad="38100" dist="38100" dir="2700000" algn="tl">
                    <a:srgbClr val="000000">
                      <a:alpha val="43137"/>
                    </a:srgbClr>
                  </a:outerShdw>
                </a:effectLst>
              </a:rPr>
              <a:t>Nama</a:t>
            </a:r>
            <a:r>
              <a:rPr lang="en-US" b="1" dirty="0" smtClean="0">
                <a:solidFill>
                  <a:schemeClr val="tx1"/>
                </a:solidFill>
                <a:effectLst>
                  <a:outerShdw blurRad="38100" dist="38100" dir="2700000" algn="tl">
                    <a:srgbClr val="000000">
                      <a:alpha val="43137"/>
                    </a:srgbClr>
                  </a:outerShdw>
                </a:effectLst>
              </a:rPr>
              <a:t> </a:t>
            </a:r>
          </a:p>
          <a:p>
            <a:pPr marL="514350" indent="-514350">
              <a:buFont typeface="Arial" charset="0"/>
              <a:buAutoNum type="arabicPeriod"/>
            </a:pPr>
            <a:r>
              <a:rPr lang="en-US" b="1" dirty="0" err="1" smtClean="0">
                <a:solidFill>
                  <a:schemeClr val="tx1"/>
                </a:solidFill>
                <a:effectLst>
                  <a:outerShdw blurRad="38100" dist="38100" dir="2700000" algn="tl">
                    <a:srgbClr val="000000">
                      <a:alpha val="43137"/>
                    </a:srgbClr>
                  </a:outerShdw>
                </a:effectLst>
              </a:rPr>
              <a:t>Subjek</a:t>
            </a:r>
            <a:endParaRPr lang="en-US" b="1" dirty="0" smtClean="0">
              <a:solidFill>
                <a:schemeClr val="tx1"/>
              </a:solidFill>
              <a:effectLst>
                <a:outerShdw blurRad="38100" dist="38100" dir="2700000" algn="tl">
                  <a:srgbClr val="000000">
                    <a:alpha val="43137"/>
                  </a:srgbClr>
                </a:outerShdw>
              </a:effectLst>
            </a:endParaRPr>
          </a:p>
          <a:p>
            <a:pPr marL="514350" indent="-514350">
              <a:buFont typeface="Arial" charset="0"/>
              <a:buAutoNum type="arabicPeriod"/>
            </a:pPr>
            <a:r>
              <a:rPr lang="en-US" b="1" dirty="0" err="1" smtClean="0">
                <a:solidFill>
                  <a:schemeClr val="tx1"/>
                </a:solidFill>
                <a:effectLst>
                  <a:outerShdw blurRad="38100" dist="38100" dir="2700000" algn="tl">
                    <a:srgbClr val="000000">
                      <a:alpha val="43137"/>
                    </a:srgbClr>
                  </a:outerShdw>
                </a:effectLst>
              </a:rPr>
              <a:t>Tanggal</a:t>
            </a:r>
            <a:r>
              <a:rPr lang="en-US"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Kronologis</a:t>
            </a:r>
            <a:endParaRPr lang="en-US" dirty="0" smtClean="0">
              <a:solidFill>
                <a:schemeClr val="tx1"/>
              </a:solidFill>
            </a:endParaRPr>
          </a:p>
          <a:p>
            <a:pPr marL="0" indent="0">
              <a:buFont typeface="Arial" charset="0"/>
              <a:buNone/>
            </a:pPr>
            <a:endParaRPr lang="en-US" dirty="0">
              <a:solidFill>
                <a:schemeClr val="tx1"/>
              </a:solidFill>
            </a:endParaRPr>
          </a:p>
        </p:txBody>
      </p:sp>
    </p:spTree>
    <p:extLst>
      <p:ext uri="{BB962C8B-B14F-4D97-AF65-F5344CB8AC3E}">
        <p14:creationId xmlns:p14="http://schemas.microsoft.com/office/powerpoint/2010/main" val="147491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id-ID" b="1" dirty="0" smtClean="0">
                <a:solidFill>
                  <a:srgbClr val="6600CC"/>
                </a:solidFill>
                <a:latin typeface="+mn-lt"/>
              </a:rPr>
              <a:t>INDEKS NAMA ORANG</a:t>
            </a:r>
            <a:endParaRPr lang="en-GB" b="1" dirty="0" smtClean="0">
              <a:solidFill>
                <a:srgbClr val="6600CC"/>
              </a:solidFill>
              <a:latin typeface="+mn-lt"/>
            </a:endParaRPr>
          </a:p>
        </p:txBody>
      </p:sp>
      <p:sp>
        <p:nvSpPr>
          <p:cNvPr id="16387" name="Rectangle 3"/>
          <p:cNvSpPr>
            <a:spLocks noGrp="1" noChangeArrowheads="1"/>
          </p:cNvSpPr>
          <p:nvPr>
            <p:ph idx="1"/>
          </p:nvPr>
        </p:nvSpPr>
        <p:spPr/>
        <p:txBody>
          <a:bodyPr/>
          <a:lstStyle/>
          <a:p>
            <a:pPr eaLnBrk="1" hangingPunct="1">
              <a:lnSpc>
                <a:spcPct val="90000"/>
              </a:lnSpc>
              <a:buFont typeface="Wingdings" pitchFamily="2" charset="2"/>
              <a:buNone/>
            </a:pPr>
            <a:r>
              <a:rPr lang="id-ID" sz="2100" dirty="0" smtClean="0"/>
              <a:t>a.	Nama keluarga sebagai kata tangkap</a:t>
            </a:r>
          </a:p>
          <a:p>
            <a:pPr eaLnBrk="1" hangingPunct="1">
              <a:lnSpc>
                <a:spcPct val="90000"/>
              </a:lnSpc>
              <a:buFont typeface="Wingdings" pitchFamily="2" charset="2"/>
              <a:buNone/>
            </a:pPr>
            <a:r>
              <a:rPr lang="id-ID" sz="2100" dirty="0" smtClean="0"/>
              <a:t>    </a:t>
            </a:r>
            <a:r>
              <a:rPr lang="id-ID" sz="2100" dirty="0" smtClean="0">
                <a:solidFill>
                  <a:srgbClr val="FF0000"/>
                </a:solidFill>
              </a:rPr>
              <a:t>Contoh</a:t>
            </a:r>
            <a:r>
              <a:rPr lang="id-ID" sz="2100" dirty="0" smtClean="0"/>
              <a:t> : </a:t>
            </a:r>
          </a:p>
          <a:p>
            <a:pPr eaLnBrk="1" hangingPunct="1">
              <a:lnSpc>
                <a:spcPct val="90000"/>
              </a:lnSpc>
              <a:buFont typeface="Wingdings" pitchFamily="2" charset="2"/>
              <a:buNone/>
            </a:pPr>
            <a:r>
              <a:rPr lang="id-ID" sz="2100" dirty="0" smtClean="0"/>
              <a:t>			</a:t>
            </a:r>
            <a:r>
              <a:rPr lang="id-ID" sz="2100" dirty="0" smtClean="0">
                <a:solidFill>
                  <a:srgbClr val="00CC66"/>
                </a:solidFill>
              </a:rPr>
              <a:t>R.Soroto Sosroatmodjo</a:t>
            </a:r>
          </a:p>
          <a:p>
            <a:pPr eaLnBrk="1" hangingPunct="1">
              <a:lnSpc>
                <a:spcPct val="90000"/>
              </a:lnSpc>
              <a:buFont typeface="Wingdings" pitchFamily="2" charset="2"/>
              <a:buNone/>
            </a:pPr>
            <a:r>
              <a:rPr lang="id-ID" sz="2100" dirty="0" smtClean="0"/>
              <a:t>                  	</a:t>
            </a:r>
            <a:r>
              <a:rPr lang="id-ID" sz="2100" dirty="0" smtClean="0">
                <a:solidFill>
                  <a:srgbClr val="3333CC"/>
                </a:solidFill>
              </a:rPr>
              <a:t>Sosroatmodjo, R. Suroto</a:t>
            </a:r>
          </a:p>
          <a:p>
            <a:pPr algn="just" eaLnBrk="1" hangingPunct="1">
              <a:lnSpc>
                <a:spcPct val="90000"/>
              </a:lnSpc>
              <a:buFont typeface="Wingdings" pitchFamily="2" charset="2"/>
              <a:buNone/>
            </a:pPr>
            <a:r>
              <a:rPr lang="id-ID" sz="2100" dirty="0" smtClean="0"/>
              <a:t>b.	Apabila terdapat gelar akademis, pangkat atau jabatan dari nama orang, tidak perlu dimasukkan dalam indeks. Tetapi untuk memperjelas dapat disertakan dalam indeks dan ditempatkan dalam kurung dibelakang indeks.</a:t>
            </a:r>
          </a:p>
          <a:p>
            <a:pPr eaLnBrk="1" hangingPunct="1">
              <a:lnSpc>
                <a:spcPct val="90000"/>
              </a:lnSpc>
              <a:buFont typeface="Wingdings" pitchFamily="2" charset="2"/>
              <a:buNone/>
            </a:pPr>
            <a:r>
              <a:rPr lang="id-ID" sz="2100" dirty="0" smtClean="0"/>
              <a:t>	</a:t>
            </a:r>
            <a:r>
              <a:rPr lang="id-ID" sz="2100" dirty="0" smtClean="0">
                <a:solidFill>
                  <a:srgbClr val="FF0000"/>
                </a:solidFill>
              </a:rPr>
              <a:t>contoh</a:t>
            </a:r>
            <a:r>
              <a:rPr lang="id-ID" sz="2100" dirty="0" smtClean="0"/>
              <a:t> :</a:t>
            </a:r>
          </a:p>
          <a:p>
            <a:pPr eaLnBrk="1" hangingPunct="1">
              <a:lnSpc>
                <a:spcPct val="90000"/>
              </a:lnSpc>
              <a:buFont typeface="Wingdings" pitchFamily="2" charset="2"/>
              <a:buNone/>
            </a:pPr>
            <a:r>
              <a:rPr lang="id-ID" sz="2100" dirty="0" smtClean="0"/>
              <a:t>		</a:t>
            </a:r>
            <a:r>
              <a:rPr lang="id-ID" sz="2100" dirty="0" smtClean="0">
                <a:solidFill>
                  <a:srgbClr val="00CC66"/>
                </a:solidFill>
              </a:rPr>
              <a:t>Presiden Soeharto</a:t>
            </a:r>
            <a:r>
              <a:rPr lang="id-ID" sz="2100" dirty="0" smtClean="0"/>
              <a:t> diindeks </a:t>
            </a:r>
            <a:r>
              <a:rPr lang="id-ID" sz="2100" dirty="0" smtClean="0">
                <a:solidFill>
                  <a:srgbClr val="3333CC"/>
                </a:solidFill>
              </a:rPr>
              <a:t>Soeharto, (Pres)</a:t>
            </a:r>
          </a:p>
          <a:p>
            <a:pPr eaLnBrk="1" hangingPunct="1">
              <a:lnSpc>
                <a:spcPct val="90000"/>
              </a:lnSpc>
              <a:buFont typeface="Wingdings" pitchFamily="2" charset="2"/>
              <a:buNone/>
            </a:pPr>
            <a:r>
              <a:rPr lang="id-ID" sz="2100" dirty="0" smtClean="0"/>
              <a:t>		</a:t>
            </a:r>
            <a:r>
              <a:rPr lang="id-ID" sz="2100" dirty="0" smtClean="0">
                <a:solidFill>
                  <a:srgbClr val="00CC66"/>
                </a:solidFill>
              </a:rPr>
              <a:t>Drs. R.S Dipobaroto</a:t>
            </a:r>
            <a:r>
              <a:rPr lang="id-ID" sz="2100" dirty="0" smtClean="0"/>
              <a:t> diindeks </a:t>
            </a:r>
            <a:r>
              <a:rPr lang="id-ID" sz="2100" dirty="0" smtClean="0">
                <a:solidFill>
                  <a:srgbClr val="3333CC"/>
                </a:solidFill>
              </a:rPr>
              <a:t>Dipobaroto, R.S., (Drs)</a:t>
            </a:r>
            <a:endParaRPr lang="en-GB" sz="2100" dirty="0" smtClean="0">
              <a:solidFill>
                <a:srgbClr val="3333CC"/>
              </a:solidFill>
            </a:endParaRPr>
          </a:p>
        </p:txBody>
      </p:sp>
    </p:spTree>
    <p:extLst>
      <p:ext uri="{BB962C8B-B14F-4D97-AF65-F5344CB8AC3E}">
        <p14:creationId xmlns:p14="http://schemas.microsoft.com/office/powerpoint/2010/main" val="33711571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792163"/>
          </a:xfrm>
        </p:spPr>
        <p:txBody>
          <a:bodyPr/>
          <a:lstStyle/>
          <a:p>
            <a:pPr algn="ctr" eaLnBrk="1" hangingPunct="1"/>
            <a:r>
              <a:rPr lang="id-ID" sz="4000" b="1" dirty="0" smtClean="0">
                <a:solidFill>
                  <a:srgbClr val="C00000"/>
                </a:solidFill>
                <a:effectLst>
                  <a:outerShdw blurRad="38100" dist="38100" dir="2700000" algn="tl">
                    <a:srgbClr val="000000">
                      <a:alpha val="43137"/>
                    </a:srgbClr>
                  </a:outerShdw>
                </a:effectLst>
              </a:rPr>
              <a:t>INDEKS NAMA ORGANISASI</a:t>
            </a:r>
            <a:r>
              <a:rPr lang="id-ID" sz="5400" b="1" dirty="0" smtClean="0">
                <a:solidFill>
                  <a:srgbClr val="C00000"/>
                </a:solidFill>
                <a:effectLst>
                  <a:outerShdw blurRad="38100" dist="38100" dir="2700000" algn="tl">
                    <a:srgbClr val="000000">
                      <a:alpha val="43137"/>
                    </a:srgbClr>
                  </a:outerShdw>
                </a:effectLst>
              </a:rPr>
              <a:t> </a:t>
            </a:r>
            <a:endParaRPr lang="en-US" sz="5400" b="1" dirty="0" smtClean="0">
              <a:solidFill>
                <a:srgbClr val="C00000"/>
              </a:solidFill>
              <a:effectLst>
                <a:outerShdw blurRad="38100" dist="38100" dir="2700000" algn="tl">
                  <a:srgbClr val="000000">
                    <a:alpha val="43137"/>
                  </a:srgbClr>
                </a:outerShdw>
              </a:effectLst>
            </a:endParaRPr>
          </a:p>
        </p:txBody>
      </p:sp>
      <p:sp>
        <p:nvSpPr>
          <p:cNvPr id="17411" name="Rectangle 3"/>
          <p:cNvSpPr>
            <a:spLocks noGrp="1" noChangeArrowheads="1"/>
          </p:cNvSpPr>
          <p:nvPr>
            <p:ph idx="1"/>
          </p:nvPr>
        </p:nvSpPr>
        <p:spPr>
          <a:xfrm>
            <a:off x="457200" y="1295400"/>
            <a:ext cx="8229600" cy="4835525"/>
          </a:xfrm>
        </p:spPr>
        <p:txBody>
          <a:bodyPr/>
          <a:lstStyle/>
          <a:p>
            <a:pPr marL="495300" indent="-495300" eaLnBrk="1" hangingPunct="1">
              <a:lnSpc>
                <a:spcPct val="80000"/>
              </a:lnSpc>
              <a:buFont typeface="Wingdings" pitchFamily="2" charset="2"/>
              <a:buNone/>
            </a:pPr>
            <a:r>
              <a:rPr lang="id-ID" sz="2600" dirty="0" smtClean="0"/>
              <a:t>a.	Jika menggunakan nama orang, nama itu sebagai kata tangkap diikuti badan atau organisasinya diikuti kedudukan hukun di dalam kurung bila ada.</a:t>
            </a:r>
          </a:p>
          <a:p>
            <a:pPr marL="495300" indent="-495300" eaLnBrk="1" hangingPunct="1">
              <a:lnSpc>
                <a:spcPct val="80000"/>
              </a:lnSpc>
              <a:buFont typeface="Wingdings" pitchFamily="2" charset="2"/>
              <a:buNone/>
            </a:pPr>
            <a:r>
              <a:rPr lang="id-ID" sz="2600" dirty="0" smtClean="0"/>
              <a:t>	</a:t>
            </a:r>
            <a:r>
              <a:rPr lang="id-ID" sz="2600" dirty="0" smtClean="0">
                <a:solidFill>
                  <a:srgbClr val="2415E5"/>
                </a:solidFill>
              </a:rPr>
              <a:t>contoh</a:t>
            </a:r>
            <a:r>
              <a:rPr lang="id-ID" sz="2600" dirty="0" smtClean="0"/>
              <a:t> :</a:t>
            </a:r>
          </a:p>
          <a:p>
            <a:pPr marL="495300" indent="-495300" eaLnBrk="1" hangingPunct="1">
              <a:lnSpc>
                <a:spcPct val="80000"/>
              </a:lnSpc>
              <a:buFont typeface="Wingdings" pitchFamily="2" charset="2"/>
              <a:buNone/>
            </a:pPr>
            <a:r>
              <a:rPr lang="id-ID" sz="2600" dirty="0" smtClean="0"/>
              <a:t>	</a:t>
            </a:r>
            <a:r>
              <a:rPr lang="id-ID" sz="2600" dirty="0" smtClean="0">
                <a:solidFill>
                  <a:srgbClr val="FF0000"/>
                </a:solidFill>
              </a:rPr>
              <a:t>- RS Fatmawati</a:t>
            </a:r>
            <a:r>
              <a:rPr lang="id-ID" sz="2600" dirty="0" smtClean="0"/>
              <a:t> -- -- </a:t>
            </a:r>
            <a:r>
              <a:rPr lang="id-ID" sz="2600" dirty="0" smtClean="0">
                <a:solidFill>
                  <a:schemeClr val="tx1"/>
                </a:solidFill>
              </a:rPr>
              <a:t>Fatmawati, RS</a:t>
            </a:r>
          </a:p>
          <a:p>
            <a:pPr marL="495300" indent="-495300" eaLnBrk="1" hangingPunct="1">
              <a:lnSpc>
                <a:spcPct val="80000"/>
              </a:lnSpc>
              <a:buFont typeface="Wingdings" pitchFamily="2" charset="2"/>
              <a:buNone/>
            </a:pPr>
            <a:r>
              <a:rPr lang="id-ID" sz="2600" dirty="0" smtClean="0"/>
              <a:t>	- </a:t>
            </a:r>
            <a:r>
              <a:rPr lang="id-ID" sz="2600" dirty="0" smtClean="0">
                <a:solidFill>
                  <a:srgbClr val="FF0000"/>
                </a:solidFill>
              </a:rPr>
              <a:t>P.T. Bank Central Asia</a:t>
            </a:r>
            <a:r>
              <a:rPr lang="id-ID" sz="2600" dirty="0" smtClean="0"/>
              <a:t> --- </a:t>
            </a:r>
            <a:r>
              <a:rPr lang="id-ID" sz="2600" dirty="0" smtClean="0">
                <a:solidFill>
                  <a:schemeClr val="tx1"/>
                </a:solidFill>
              </a:rPr>
              <a:t>Central Asia, Bank (PT)</a:t>
            </a:r>
          </a:p>
          <a:p>
            <a:pPr marL="495300" indent="-495300" eaLnBrk="1" hangingPunct="1">
              <a:lnSpc>
                <a:spcPct val="80000"/>
              </a:lnSpc>
              <a:buFont typeface="Wingdings" pitchFamily="2" charset="2"/>
              <a:buNone/>
            </a:pPr>
            <a:r>
              <a:rPr lang="id-ID" sz="2600" dirty="0" smtClean="0"/>
              <a:t>	-	</a:t>
            </a:r>
            <a:r>
              <a:rPr lang="id-ID" sz="2600" dirty="0" smtClean="0">
                <a:solidFill>
                  <a:srgbClr val="FF0000"/>
                </a:solidFill>
              </a:rPr>
              <a:t>Rumah Sakit Dr. Cipto Mangunkusumo ---</a:t>
            </a:r>
            <a:r>
              <a:rPr lang="id-ID" sz="2600" dirty="0" smtClean="0"/>
              <a:t> 	</a:t>
            </a:r>
            <a:r>
              <a:rPr lang="id-ID" sz="2600" dirty="0" smtClean="0">
                <a:solidFill>
                  <a:schemeClr val="tx1"/>
                </a:solidFill>
              </a:rPr>
              <a:t>Mangunkusumo, Cipto (Dr), Rumah Sakit</a:t>
            </a:r>
          </a:p>
          <a:p>
            <a:pPr marL="495300" indent="-495300" eaLnBrk="1" hangingPunct="1">
              <a:lnSpc>
                <a:spcPct val="80000"/>
              </a:lnSpc>
              <a:buFont typeface="Wingdings" pitchFamily="2" charset="2"/>
              <a:buAutoNum type="alphaLcPeriod" startAt="2"/>
            </a:pPr>
            <a:r>
              <a:rPr lang="id-ID" sz="2600" dirty="0" smtClean="0"/>
              <a:t>Jika nama badan menggunakan nama asing yang sudah umum, nama badan di tempatkan di bagian depan diikuti nama organisasinya.</a:t>
            </a:r>
          </a:p>
          <a:p>
            <a:pPr marL="495300" indent="-495300" eaLnBrk="1" hangingPunct="1">
              <a:lnSpc>
                <a:spcPct val="80000"/>
              </a:lnSpc>
              <a:buFont typeface="Wingdings" pitchFamily="2" charset="2"/>
              <a:buNone/>
            </a:pPr>
            <a:r>
              <a:rPr lang="id-ID" sz="2600" dirty="0" smtClean="0"/>
              <a:t>	</a:t>
            </a:r>
            <a:r>
              <a:rPr lang="id-ID" sz="2600" dirty="0" smtClean="0">
                <a:solidFill>
                  <a:srgbClr val="2415E5"/>
                </a:solidFill>
              </a:rPr>
              <a:t>contoh</a:t>
            </a:r>
            <a:r>
              <a:rPr lang="id-ID" sz="2600" dirty="0" smtClean="0"/>
              <a:t> :</a:t>
            </a:r>
          </a:p>
          <a:p>
            <a:pPr marL="495300" indent="-495300" eaLnBrk="1" hangingPunct="1">
              <a:lnSpc>
                <a:spcPct val="80000"/>
              </a:lnSpc>
              <a:buFont typeface="Wingdings" pitchFamily="2" charset="2"/>
              <a:buNone/>
            </a:pPr>
            <a:r>
              <a:rPr lang="id-ID" sz="2600" dirty="0" smtClean="0"/>
              <a:t>	-</a:t>
            </a:r>
            <a:r>
              <a:rPr lang="id-ID" sz="2600" dirty="0" smtClean="0">
                <a:solidFill>
                  <a:srgbClr val="FF0000"/>
                </a:solidFill>
              </a:rPr>
              <a:t> Sudarpo Corporation</a:t>
            </a:r>
            <a:r>
              <a:rPr lang="id-ID" sz="2600" dirty="0" smtClean="0"/>
              <a:t> – </a:t>
            </a:r>
            <a:r>
              <a:rPr lang="id-ID" sz="2600" dirty="0" smtClean="0">
                <a:solidFill>
                  <a:schemeClr val="tx1"/>
                </a:solidFill>
              </a:rPr>
              <a:t>Sudarpo Corporation</a:t>
            </a:r>
            <a:endParaRPr lang="en-US" sz="2600" dirty="0" smtClean="0">
              <a:solidFill>
                <a:schemeClr val="tx1"/>
              </a:solidFill>
            </a:endParaRPr>
          </a:p>
        </p:txBody>
      </p:sp>
    </p:spTree>
    <p:extLst>
      <p:ext uri="{BB962C8B-B14F-4D97-AF65-F5344CB8AC3E}">
        <p14:creationId xmlns:p14="http://schemas.microsoft.com/office/powerpoint/2010/main" val="40986814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4735" y="1628800"/>
            <a:ext cx="4460875" cy="488950"/>
          </a:xfrm>
          <a:noFill/>
        </p:spPr>
        <p:txBody>
          <a:bodyPr anchor="ctr"/>
          <a:lstStyle/>
          <a:p>
            <a:pPr algn="l" eaLnBrk="1" hangingPunct="1"/>
            <a:r>
              <a:rPr lang="en-US" sz="2600" b="1" dirty="0" smtClean="0">
                <a:solidFill>
                  <a:srgbClr val="FF0000"/>
                </a:solidFill>
                <a:effectLst>
                  <a:outerShdw blurRad="38100" dist="38100" dir="2700000" algn="tl">
                    <a:srgbClr val="000000">
                      <a:alpha val="43137"/>
                    </a:srgbClr>
                  </a:outerShdw>
                </a:effectLst>
              </a:rPr>
              <a:t> 1. STRAIGHT ORDER </a:t>
            </a:r>
          </a:p>
        </p:txBody>
      </p:sp>
      <p:sp>
        <p:nvSpPr>
          <p:cNvPr id="46083" name="Rectangle 3"/>
          <p:cNvSpPr>
            <a:spLocks noGrp="1" noChangeArrowheads="1"/>
          </p:cNvSpPr>
          <p:nvPr>
            <p:ph type="body" idx="4294967295"/>
          </p:nvPr>
        </p:nvSpPr>
        <p:spPr>
          <a:xfrm>
            <a:off x="611560" y="2132856"/>
            <a:ext cx="7561263" cy="4464050"/>
          </a:xfrm>
        </p:spPr>
        <p:txBody>
          <a:bodyPr/>
          <a:lstStyle/>
          <a:p>
            <a:pPr eaLnBrk="1" hangingPunct="1">
              <a:buFont typeface="Wingdings" pitchFamily="2" charset="2"/>
              <a:buNone/>
            </a:pPr>
            <a:r>
              <a:rPr lang="en-US" sz="2800" dirty="0" smtClean="0"/>
              <a:t>		</a:t>
            </a:r>
            <a:r>
              <a:rPr lang="en-US" sz="2800" u="sng" dirty="0" err="1" smtClean="0"/>
              <a:t>Nama</a:t>
            </a:r>
            <a:r>
              <a:rPr lang="en-US" sz="2800" u="sng" dirty="0" smtClean="0"/>
              <a:t> </a:t>
            </a:r>
            <a:r>
              <a:rPr lang="en-US" sz="2800" u="sng" dirty="0" err="1" smtClean="0"/>
              <a:t>Asli</a:t>
            </a:r>
            <a:r>
              <a:rPr lang="en-US" sz="2800" dirty="0" smtClean="0"/>
              <a:t>			</a:t>
            </a:r>
            <a:r>
              <a:rPr lang="en-US" sz="2800" u="sng" dirty="0" smtClean="0">
                <a:solidFill>
                  <a:schemeClr val="tx1"/>
                </a:solidFill>
              </a:rPr>
              <a:t>Indeks</a:t>
            </a:r>
          </a:p>
          <a:p>
            <a:pPr eaLnBrk="1" hangingPunct="1">
              <a:buFont typeface="Wingdings" pitchFamily="2" charset="2"/>
              <a:buNone/>
            </a:pPr>
            <a:r>
              <a:rPr lang="en-US" sz="2800" dirty="0" err="1" smtClean="0">
                <a:sym typeface="Monotype Sorts" pitchFamily="2" charset="2"/>
              </a:rPr>
              <a:t>Dr</a:t>
            </a:r>
            <a:r>
              <a:rPr lang="en-US" sz="2800" dirty="0" smtClean="0">
                <a:sym typeface="Monotype Sorts" pitchFamily="2" charset="2"/>
              </a:rPr>
              <a:t> </a:t>
            </a:r>
            <a:r>
              <a:rPr lang="en-US" sz="2800" dirty="0" err="1" smtClean="0">
                <a:sym typeface="Monotype Sorts" pitchFamily="2" charset="2"/>
              </a:rPr>
              <a:t>Achmad</a:t>
            </a:r>
            <a:r>
              <a:rPr lang="en-US" sz="2800" dirty="0" smtClean="0">
                <a:sym typeface="Monotype Sorts" pitchFamily="2" charset="2"/>
              </a:rPr>
              <a:t> </a:t>
            </a:r>
            <a:r>
              <a:rPr lang="en-US" sz="2800" dirty="0" err="1" smtClean="0">
                <a:sym typeface="Monotype Sorts" pitchFamily="2" charset="2"/>
              </a:rPr>
              <a:t>Sagalana</a:t>
            </a:r>
            <a:r>
              <a:rPr lang="en-US" sz="2800" dirty="0" smtClean="0">
                <a:sym typeface="Monotype Sorts" pitchFamily="2" charset="2"/>
              </a:rPr>
              <a:t>	</a:t>
            </a:r>
            <a:r>
              <a:rPr lang="en-US" sz="2800" dirty="0" smtClean="0">
                <a:solidFill>
                  <a:schemeClr val="tx1"/>
                </a:solidFill>
                <a:sym typeface="Monotype Sorts" pitchFamily="2" charset="2"/>
              </a:rPr>
              <a:t> </a:t>
            </a:r>
            <a:r>
              <a:rPr lang="en-US" sz="2800" dirty="0" err="1" smtClean="0">
                <a:solidFill>
                  <a:schemeClr val="tx1"/>
                </a:solidFill>
                <a:sym typeface="Monotype Sorts" pitchFamily="2" charset="2"/>
              </a:rPr>
              <a:t>Achmad</a:t>
            </a:r>
            <a:r>
              <a:rPr lang="en-US" sz="2800" dirty="0" smtClean="0">
                <a:solidFill>
                  <a:schemeClr val="tx1"/>
                </a:solidFill>
                <a:sym typeface="Monotype Sorts" pitchFamily="2" charset="2"/>
              </a:rPr>
              <a:t> </a:t>
            </a:r>
            <a:r>
              <a:rPr lang="en-US" sz="2800" dirty="0" err="1" smtClean="0">
                <a:solidFill>
                  <a:schemeClr val="tx1"/>
                </a:solidFill>
                <a:sym typeface="Monotype Sorts" pitchFamily="2" charset="2"/>
              </a:rPr>
              <a:t>Sagalana,Dr</a:t>
            </a:r>
            <a:r>
              <a:rPr lang="en-US" sz="2800" dirty="0" smtClean="0">
                <a:solidFill>
                  <a:schemeClr val="tx1"/>
                </a:solidFill>
                <a:sym typeface="Monotype Sorts" pitchFamily="2" charset="2"/>
              </a:rPr>
              <a:t>.</a:t>
            </a:r>
          </a:p>
          <a:p>
            <a:pPr eaLnBrk="1" hangingPunct="1">
              <a:buFont typeface="Wingdings" pitchFamily="2" charset="2"/>
              <a:buNone/>
            </a:pPr>
            <a:r>
              <a:rPr lang="en-US" sz="2800" dirty="0" smtClean="0">
                <a:sym typeface="Monotype Sorts" pitchFamily="2" charset="2"/>
              </a:rPr>
              <a:t>Ir. </a:t>
            </a:r>
            <a:r>
              <a:rPr lang="en-US" sz="2800" dirty="0" err="1" smtClean="0">
                <a:sym typeface="Monotype Sorts" pitchFamily="2" charset="2"/>
              </a:rPr>
              <a:t>Rahayu</a:t>
            </a:r>
            <a:r>
              <a:rPr lang="en-US" sz="2800" dirty="0" smtClean="0">
                <a:sym typeface="Monotype Sorts" pitchFamily="2" charset="2"/>
              </a:rPr>
              <a:t> Effendi		 </a:t>
            </a:r>
            <a:r>
              <a:rPr lang="en-US" sz="2800" dirty="0" err="1" smtClean="0">
                <a:solidFill>
                  <a:schemeClr val="tx1"/>
                </a:solidFill>
                <a:sym typeface="Monotype Sorts" pitchFamily="2" charset="2"/>
              </a:rPr>
              <a:t>Rahayu</a:t>
            </a:r>
            <a:r>
              <a:rPr lang="en-US" sz="2800" dirty="0" smtClean="0">
                <a:solidFill>
                  <a:schemeClr val="tx1"/>
                </a:solidFill>
                <a:sym typeface="Monotype Sorts" pitchFamily="2" charset="2"/>
              </a:rPr>
              <a:t> Effendi, Ir.</a:t>
            </a:r>
          </a:p>
          <a:p>
            <a:pPr eaLnBrk="1" hangingPunct="1">
              <a:buFont typeface="Wingdings" pitchFamily="2" charset="2"/>
              <a:buNone/>
            </a:pPr>
            <a:r>
              <a:rPr lang="en-US" sz="2800" dirty="0" smtClean="0">
                <a:sym typeface="Monotype Sorts" pitchFamily="2" charset="2"/>
              </a:rPr>
              <a:t>Prof. Dr. Ali </a:t>
            </a:r>
            <a:r>
              <a:rPr lang="en-US" sz="2800" dirty="0" err="1" smtClean="0">
                <a:sym typeface="Monotype Sorts" pitchFamily="2" charset="2"/>
              </a:rPr>
              <a:t>Hardi</a:t>
            </a:r>
            <a:r>
              <a:rPr lang="en-US" sz="2800" dirty="0" smtClean="0">
                <a:sym typeface="Monotype Sorts" pitchFamily="2" charset="2"/>
              </a:rPr>
              <a:t>		 </a:t>
            </a:r>
            <a:r>
              <a:rPr lang="en-US" sz="2800" dirty="0" smtClean="0">
                <a:solidFill>
                  <a:schemeClr val="tx1"/>
                </a:solidFill>
                <a:sym typeface="Monotype Sorts" pitchFamily="2" charset="2"/>
              </a:rPr>
              <a:t>Ali </a:t>
            </a:r>
            <a:r>
              <a:rPr lang="en-US" sz="2800" dirty="0" err="1" smtClean="0">
                <a:solidFill>
                  <a:schemeClr val="tx1"/>
                </a:solidFill>
                <a:sym typeface="Monotype Sorts" pitchFamily="2" charset="2"/>
              </a:rPr>
              <a:t>Hardi</a:t>
            </a:r>
            <a:r>
              <a:rPr lang="en-US" sz="2800" dirty="0" smtClean="0">
                <a:solidFill>
                  <a:schemeClr val="tx1"/>
                </a:solidFill>
                <a:sym typeface="Monotype Sorts" pitchFamily="2" charset="2"/>
              </a:rPr>
              <a:t>, Prof., Dr.</a:t>
            </a:r>
          </a:p>
          <a:p>
            <a:pPr eaLnBrk="1" hangingPunct="1">
              <a:buFont typeface="Wingdings" pitchFamily="2" charset="2"/>
              <a:buNone/>
            </a:pPr>
            <a:r>
              <a:rPr lang="en-US" sz="2800" dirty="0" smtClean="0">
                <a:sym typeface="Monotype Sorts" pitchFamily="2" charset="2"/>
              </a:rPr>
              <a:t>Sandra </a:t>
            </a:r>
            <a:r>
              <a:rPr lang="en-US" sz="2800" dirty="0" err="1" smtClean="0">
                <a:sym typeface="Monotype Sorts" pitchFamily="2" charset="2"/>
              </a:rPr>
              <a:t>Lintang</a:t>
            </a:r>
            <a:r>
              <a:rPr lang="en-US" sz="2800" dirty="0" smtClean="0">
                <a:sym typeface="Monotype Sorts" pitchFamily="2" charset="2"/>
              </a:rPr>
              <a:t>		</a:t>
            </a:r>
            <a:r>
              <a:rPr lang="en-US" sz="2800" dirty="0" smtClean="0">
                <a:solidFill>
                  <a:schemeClr val="tx1"/>
                </a:solidFill>
                <a:sym typeface="Monotype Sorts" pitchFamily="2" charset="2"/>
              </a:rPr>
              <a:t> Sandra </a:t>
            </a:r>
            <a:r>
              <a:rPr lang="en-US" sz="2800" dirty="0" err="1" smtClean="0">
                <a:solidFill>
                  <a:schemeClr val="tx1"/>
                </a:solidFill>
                <a:sym typeface="Monotype Sorts" pitchFamily="2" charset="2"/>
              </a:rPr>
              <a:t>Lintang</a:t>
            </a:r>
            <a:endParaRPr lang="en-US" sz="2800" dirty="0" smtClean="0">
              <a:solidFill>
                <a:schemeClr val="tx1"/>
              </a:solidFill>
              <a:sym typeface="Monotype Sorts" pitchFamily="2" charset="2"/>
            </a:endParaRPr>
          </a:p>
          <a:p>
            <a:pPr eaLnBrk="1" hangingPunct="1">
              <a:buFont typeface="Wingdings" pitchFamily="2" charset="2"/>
              <a:buNone/>
            </a:pPr>
            <a:r>
              <a:rPr lang="en-US" sz="2800" dirty="0" smtClean="0">
                <a:sym typeface="Monotype Sorts" pitchFamily="2" charset="2"/>
              </a:rPr>
              <a:t>Sylvester Stallone		 </a:t>
            </a:r>
            <a:r>
              <a:rPr lang="en-US" sz="2800" dirty="0" smtClean="0">
                <a:solidFill>
                  <a:schemeClr val="tx1"/>
                </a:solidFill>
                <a:sym typeface="Monotype Sorts" pitchFamily="2" charset="2"/>
              </a:rPr>
              <a:t>Sylvester Stallone</a:t>
            </a:r>
          </a:p>
          <a:p>
            <a:pPr eaLnBrk="1" hangingPunct="1">
              <a:buFont typeface="Wingdings" pitchFamily="2" charset="2"/>
              <a:buNone/>
            </a:pPr>
            <a:r>
              <a:rPr lang="en-US" sz="2800" dirty="0" smtClean="0">
                <a:sym typeface="Monotype Sorts" pitchFamily="2" charset="2"/>
              </a:rPr>
              <a:t>PT. </a:t>
            </a:r>
            <a:r>
              <a:rPr lang="en-US" sz="2800" dirty="0" err="1" smtClean="0">
                <a:sym typeface="Monotype Sorts" pitchFamily="2" charset="2"/>
              </a:rPr>
              <a:t>Angin</a:t>
            </a:r>
            <a:r>
              <a:rPr lang="en-US" sz="2800" dirty="0" smtClean="0">
                <a:sym typeface="Monotype Sorts" pitchFamily="2" charset="2"/>
              </a:rPr>
              <a:t> </a:t>
            </a:r>
            <a:r>
              <a:rPr lang="en-US" sz="2800" dirty="0" err="1" smtClean="0">
                <a:sym typeface="Monotype Sorts" pitchFamily="2" charset="2"/>
              </a:rPr>
              <a:t>Ribut</a:t>
            </a:r>
            <a:r>
              <a:rPr lang="en-US" sz="2800" dirty="0" smtClean="0">
                <a:sym typeface="Monotype Sorts" pitchFamily="2" charset="2"/>
              </a:rPr>
              <a:t>		 </a:t>
            </a:r>
            <a:r>
              <a:rPr lang="en-US" sz="2800" dirty="0" err="1" smtClean="0">
                <a:solidFill>
                  <a:schemeClr val="tx1"/>
                </a:solidFill>
                <a:sym typeface="Monotype Sorts" pitchFamily="2" charset="2"/>
              </a:rPr>
              <a:t>Angin</a:t>
            </a:r>
            <a:r>
              <a:rPr lang="en-US" sz="2800" dirty="0" smtClean="0">
                <a:solidFill>
                  <a:schemeClr val="tx1"/>
                </a:solidFill>
                <a:sym typeface="Monotype Sorts" pitchFamily="2" charset="2"/>
              </a:rPr>
              <a:t> </a:t>
            </a:r>
            <a:r>
              <a:rPr lang="en-US" sz="2800" dirty="0" err="1" smtClean="0">
                <a:solidFill>
                  <a:schemeClr val="tx1"/>
                </a:solidFill>
                <a:sym typeface="Monotype Sorts" pitchFamily="2" charset="2"/>
              </a:rPr>
              <a:t>Ribut</a:t>
            </a:r>
            <a:r>
              <a:rPr lang="en-US" sz="2800" dirty="0" smtClean="0">
                <a:solidFill>
                  <a:schemeClr val="tx1"/>
                </a:solidFill>
                <a:sym typeface="Monotype Sorts" pitchFamily="2" charset="2"/>
              </a:rPr>
              <a:t>, PT.</a:t>
            </a:r>
          </a:p>
          <a:p>
            <a:pPr eaLnBrk="1" hangingPunct="1">
              <a:buFont typeface="Wingdings" pitchFamily="2" charset="2"/>
              <a:buNone/>
            </a:pPr>
            <a:r>
              <a:rPr lang="en-US" sz="2800" dirty="0" smtClean="0">
                <a:sym typeface="Monotype Sorts" pitchFamily="2" charset="2"/>
              </a:rPr>
              <a:t>CV. </a:t>
            </a:r>
            <a:r>
              <a:rPr lang="en-US" sz="2800" dirty="0" err="1" smtClean="0">
                <a:sym typeface="Monotype Sorts" pitchFamily="2" charset="2"/>
              </a:rPr>
              <a:t>Sama</a:t>
            </a:r>
            <a:r>
              <a:rPr lang="en-US" sz="2800" dirty="0" smtClean="0">
                <a:sym typeface="Monotype Sorts" pitchFamily="2" charset="2"/>
              </a:rPr>
              <a:t> </a:t>
            </a:r>
            <a:r>
              <a:rPr lang="en-US" sz="2800" dirty="0" err="1" smtClean="0">
                <a:sym typeface="Monotype Sorts" pitchFamily="2" charset="2"/>
              </a:rPr>
              <a:t>Suka</a:t>
            </a:r>
            <a:r>
              <a:rPr lang="en-US" sz="2800" dirty="0" smtClean="0">
                <a:sym typeface="Monotype Sorts" pitchFamily="2" charset="2"/>
              </a:rPr>
              <a:t>		</a:t>
            </a:r>
            <a:r>
              <a:rPr lang="en-US" sz="2800" dirty="0" smtClean="0">
                <a:solidFill>
                  <a:schemeClr val="tx1"/>
                </a:solidFill>
                <a:sym typeface="Monotype Sorts" pitchFamily="2" charset="2"/>
              </a:rPr>
              <a:t> </a:t>
            </a:r>
            <a:r>
              <a:rPr lang="en-US" sz="2800" dirty="0" err="1" smtClean="0">
                <a:solidFill>
                  <a:schemeClr val="tx1"/>
                </a:solidFill>
                <a:sym typeface="Monotype Sorts" pitchFamily="2" charset="2"/>
              </a:rPr>
              <a:t>Sama</a:t>
            </a:r>
            <a:r>
              <a:rPr lang="en-US" sz="2800" dirty="0" smtClean="0">
                <a:solidFill>
                  <a:schemeClr val="tx1"/>
                </a:solidFill>
                <a:sym typeface="Monotype Sorts" pitchFamily="2" charset="2"/>
              </a:rPr>
              <a:t> </a:t>
            </a:r>
            <a:r>
              <a:rPr lang="en-US" sz="2800" dirty="0" err="1" smtClean="0">
                <a:solidFill>
                  <a:schemeClr val="tx1"/>
                </a:solidFill>
                <a:sym typeface="Monotype Sorts" pitchFamily="2" charset="2"/>
              </a:rPr>
              <a:t>Suka</a:t>
            </a:r>
            <a:r>
              <a:rPr lang="en-US" sz="2800" dirty="0" smtClean="0">
                <a:solidFill>
                  <a:schemeClr val="tx1"/>
                </a:solidFill>
                <a:sym typeface="Monotype Sorts" pitchFamily="2" charset="2"/>
              </a:rPr>
              <a:t>,  CV.</a:t>
            </a:r>
            <a:br>
              <a:rPr lang="en-US" sz="2800" dirty="0" smtClean="0">
                <a:solidFill>
                  <a:schemeClr val="tx1"/>
                </a:solidFill>
                <a:sym typeface="Monotype Sorts" pitchFamily="2" charset="2"/>
              </a:rPr>
            </a:br>
            <a:r>
              <a:rPr lang="en-US" sz="2800" dirty="0" smtClean="0">
                <a:solidFill>
                  <a:schemeClr val="tx1"/>
                </a:solidFill>
                <a:sym typeface="Monotype Sorts" pitchFamily="2" charset="2"/>
              </a:rPr>
              <a:t/>
            </a:r>
            <a:br>
              <a:rPr lang="en-US" sz="2800" dirty="0" smtClean="0">
                <a:solidFill>
                  <a:schemeClr val="tx1"/>
                </a:solidFill>
                <a:sym typeface="Monotype Sorts" pitchFamily="2" charset="2"/>
              </a:rPr>
            </a:br>
            <a:endParaRPr lang="en-US" sz="2800" dirty="0" smtClean="0">
              <a:solidFill>
                <a:schemeClr val="tx1"/>
              </a:solidFill>
              <a:sym typeface="Monotype Sorts" pitchFamily="2" charset="2"/>
            </a:endParaRPr>
          </a:p>
        </p:txBody>
      </p:sp>
      <p:sp>
        <p:nvSpPr>
          <p:cNvPr id="4" name="Rectangle 2"/>
          <p:cNvSpPr txBox="1">
            <a:spLocks noChangeArrowheads="1"/>
          </p:cNvSpPr>
          <p:nvPr/>
        </p:nvSpPr>
        <p:spPr bwMode="auto">
          <a:xfrm>
            <a:off x="454735" y="380775"/>
            <a:ext cx="7543800" cy="655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extLst/>
          </a:lstStyle>
          <a:p>
            <a:pPr eaLnBrk="1" hangingPunct="1"/>
            <a:r>
              <a:rPr lang="en-US" sz="3200" b="1" dirty="0" smtClean="0">
                <a:solidFill>
                  <a:srgbClr val="FF0000"/>
                </a:solidFill>
                <a:effectLst>
                  <a:outerShdw blurRad="38100" dist="38100" dir="2700000" algn="tl">
                    <a:srgbClr val="000000">
                      <a:alpha val="43137"/>
                    </a:srgbClr>
                  </a:outerShdw>
                </a:effectLst>
              </a:rPr>
              <a:t>PENULISAN </a:t>
            </a:r>
            <a:r>
              <a:rPr lang="id-ID" sz="3200" b="1" dirty="0" smtClean="0">
                <a:solidFill>
                  <a:srgbClr val="FF0000"/>
                </a:solidFill>
                <a:effectLst>
                  <a:outerShdw blurRad="38100" dist="38100" dir="2700000" algn="tl">
                    <a:srgbClr val="000000">
                      <a:alpha val="43137"/>
                    </a:srgbClr>
                  </a:outerShdw>
                </a:effectLst>
              </a:rPr>
              <a:t/>
            </a:r>
            <a:br>
              <a:rPr lang="id-ID" sz="3200" b="1" dirty="0" smtClean="0">
                <a:solidFill>
                  <a:srgbClr val="FF0000"/>
                </a:solidFill>
                <a:effectLst>
                  <a:outerShdw blurRad="38100" dist="38100" dir="2700000" algn="tl">
                    <a:srgbClr val="000000">
                      <a:alpha val="43137"/>
                    </a:srgbClr>
                  </a:outerShdw>
                </a:effectLst>
              </a:rPr>
            </a:br>
            <a:r>
              <a:rPr lang="en-US" sz="3200" b="1" dirty="0" smtClean="0">
                <a:solidFill>
                  <a:srgbClr val="FF0000"/>
                </a:solidFill>
                <a:effectLst>
                  <a:outerShdw blurRad="38100" dist="38100" dir="2700000" algn="tl">
                    <a:srgbClr val="000000">
                      <a:alpha val="43137"/>
                    </a:srgbClr>
                  </a:outerShdw>
                </a:effectLst>
              </a:rPr>
              <a:t>INDEKS</a:t>
            </a:r>
            <a:r>
              <a:rPr lang="id-ID" sz="3200" b="1" dirty="0" smtClean="0">
                <a:solidFill>
                  <a:srgbClr val="FF0000"/>
                </a:solidFill>
                <a:effectLst>
                  <a:outerShdw blurRad="38100" dist="38100" dir="2700000" algn="tl">
                    <a:srgbClr val="000000">
                      <a:alpha val="43137"/>
                    </a:srgbClr>
                  </a:outerShdw>
                </a:effectLst>
              </a:rPr>
              <a:t> NAMA ORANG</a:t>
            </a:r>
            <a:endParaRPr lang="en-US" sz="3200" b="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69189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anim calcmode="lin" valueType="num">
                                      <p:cBhvr>
                                        <p:cTn id="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Effect transition="in" filter="fade">
                                      <p:cBhvr>
                                        <p:cTn id="14" dur="1000"/>
                                        <p:tgtEl>
                                          <p:spTgt spid="46083">
                                            <p:txEl>
                                              <p:pRg st="1" end="1"/>
                                            </p:txEl>
                                          </p:spTgt>
                                        </p:tgtEl>
                                      </p:cBhvr>
                                    </p:animEffect>
                                    <p:anim calcmode="lin" valueType="num">
                                      <p:cBhvr>
                                        <p:cTn id="15"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60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083">
                                            <p:txEl>
                                              <p:pRg st="2" end="2"/>
                                            </p:txEl>
                                          </p:spTgt>
                                        </p:tgtEl>
                                        <p:attrNameLst>
                                          <p:attrName>style.visibility</p:attrName>
                                        </p:attrNameLst>
                                      </p:cBhvr>
                                      <p:to>
                                        <p:strVal val="visible"/>
                                      </p:to>
                                    </p:set>
                                    <p:animEffect transition="in" filter="fade">
                                      <p:cBhvr>
                                        <p:cTn id="21" dur="1000"/>
                                        <p:tgtEl>
                                          <p:spTgt spid="46083">
                                            <p:txEl>
                                              <p:pRg st="2" end="2"/>
                                            </p:txEl>
                                          </p:spTgt>
                                        </p:tgtEl>
                                      </p:cBhvr>
                                    </p:animEffect>
                                    <p:anim calcmode="lin" valueType="num">
                                      <p:cBhvr>
                                        <p:cTn id="22"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60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6083">
                                            <p:txEl>
                                              <p:pRg st="3" end="3"/>
                                            </p:txEl>
                                          </p:spTgt>
                                        </p:tgtEl>
                                        <p:attrNameLst>
                                          <p:attrName>style.visibility</p:attrName>
                                        </p:attrNameLst>
                                      </p:cBhvr>
                                      <p:to>
                                        <p:strVal val="visible"/>
                                      </p:to>
                                    </p:set>
                                    <p:animEffect transition="in" filter="fade">
                                      <p:cBhvr>
                                        <p:cTn id="28" dur="1000"/>
                                        <p:tgtEl>
                                          <p:spTgt spid="46083">
                                            <p:txEl>
                                              <p:pRg st="3" end="3"/>
                                            </p:txEl>
                                          </p:spTgt>
                                        </p:tgtEl>
                                      </p:cBhvr>
                                    </p:animEffect>
                                    <p:anim calcmode="lin" valueType="num">
                                      <p:cBhvr>
                                        <p:cTn id="29" dur="10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60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6083">
                                            <p:txEl>
                                              <p:pRg st="4" end="4"/>
                                            </p:txEl>
                                          </p:spTgt>
                                        </p:tgtEl>
                                        <p:attrNameLst>
                                          <p:attrName>style.visibility</p:attrName>
                                        </p:attrNameLst>
                                      </p:cBhvr>
                                      <p:to>
                                        <p:strVal val="visible"/>
                                      </p:to>
                                    </p:set>
                                    <p:animEffect transition="in" filter="fade">
                                      <p:cBhvr>
                                        <p:cTn id="35" dur="1000"/>
                                        <p:tgtEl>
                                          <p:spTgt spid="46083">
                                            <p:txEl>
                                              <p:pRg st="4" end="4"/>
                                            </p:txEl>
                                          </p:spTgt>
                                        </p:tgtEl>
                                      </p:cBhvr>
                                    </p:animEffect>
                                    <p:anim calcmode="lin" valueType="num">
                                      <p:cBhvr>
                                        <p:cTn id="36" dur="1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60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6083">
                                            <p:txEl>
                                              <p:pRg st="5" end="5"/>
                                            </p:txEl>
                                          </p:spTgt>
                                        </p:tgtEl>
                                        <p:attrNameLst>
                                          <p:attrName>style.visibility</p:attrName>
                                        </p:attrNameLst>
                                      </p:cBhvr>
                                      <p:to>
                                        <p:strVal val="visible"/>
                                      </p:to>
                                    </p:set>
                                    <p:animEffect transition="in" filter="fade">
                                      <p:cBhvr>
                                        <p:cTn id="42" dur="1000"/>
                                        <p:tgtEl>
                                          <p:spTgt spid="46083">
                                            <p:txEl>
                                              <p:pRg st="5" end="5"/>
                                            </p:txEl>
                                          </p:spTgt>
                                        </p:tgtEl>
                                      </p:cBhvr>
                                    </p:animEffect>
                                    <p:anim calcmode="lin" valueType="num">
                                      <p:cBhvr>
                                        <p:cTn id="43" dur="10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60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6083">
                                            <p:txEl>
                                              <p:pRg st="6" end="6"/>
                                            </p:txEl>
                                          </p:spTgt>
                                        </p:tgtEl>
                                        <p:attrNameLst>
                                          <p:attrName>style.visibility</p:attrName>
                                        </p:attrNameLst>
                                      </p:cBhvr>
                                      <p:to>
                                        <p:strVal val="visible"/>
                                      </p:to>
                                    </p:set>
                                    <p:animEffect transition="in" filter="fade">
                                      <p:cBhvr>
                                        <p:cTn id="49" dur="1000"/>
                                        <p:tgtEl>
                                          <p:spTgt spid="46083">
                                            <p:txEl>
                                              <p:pRg st="6" end="6"/>
                                            </p:txEl>
                                          </p:spTgt>
                                        </p:tgtEl>
                                      </p:cBhvr>
                                    </p:animEffect>
                                    <p:anim calcmode="lin" valueType="num">
                                      <p:cBhvr>
                                        <p:cTn id="50" dur="10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608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6083">
                                            <p:txEl>
                                              <p:pRg st="7" end="7"/>
                                            </p:txEl>
                                          </p:spTgt>
                                        </p:tgtEl>
                                        <p:attrNameLst>
                                          <p:attrName>style.visibility</p:attrName>
                                        </p:attrNameLst>
                                      </p:cBhvr>
                                      <p:to>
                                        <p:strVal val="visible"/>
                                      </p:to>
                                    </p:set>
                                    <p:animEffect transition="in" filter="fade">
                                      <p:cBhvr>
                                        <p:cTn id="56" dur="1000"/>
                                        <p:tgtEl>
                                          <p:spTgt spid="46083">
                                            <p:txEl>
                                              <p:pRg st="7" end="7"/>
                                            </p:txEl>
                                          </p:spTgt>
                                        </p:tgtEl>
                                      </p:cBhvr>
                                    </p:animEffect>
                                    <p:anim calcmode="lin" valueType="num">
                                      <p:cBhvr>
                                        <p:cTn id="57" dur="10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608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11560" y="548680"/>
            <a:ext cx="4032250" cy="647700"/>
          </a:xfrm>
          <a:noFill/>
        </p:spPr>
        <p:txBody>
          <a:bodyPr anchor="ctr"/>
          <a:lstStyle/>
          <a:p>
            <a:pPr algn="l" eaLnBrk="1" hangingPunct="1"/>
            <a:r>
              <a:rPr lang="en-US" sz="2800" b="1" dirty="0" smtClean="0">
                <a:solidFill>
                  <a:srgbClr val="FF0000"/>
                </a:solidFill>
                <a:effectLst>
                  <a:outerShdw blurRad="38100" dist="38100" dir="2700000" algn="tl">
                    <a:srgbClr val="000000">
                      <a:alpha val="43137"/>
                    </a:srgbClr>
                  </a:outerShdw>
                </a:effectLst>
              </a:rPr>
              <a:t>2. INDEXING ORDER </a:t>
            </a:r>
          </a:p>
        </p:txBody>
      </p:sp>
      <p:sp>
        <p:nvSpPr>
          <p:cNvPr id="38915" name="Rectangle 3"/>
          <p:cNvSpPr>
            <a:spLocks noGrp="1" noChangeArrowheads="1"/>
          </p:cNvSpPr>
          <p:nvPr>
            <p:ph type="body" idx="4294967295"/>
          </p:nvPr>
        </p:nvSpPr>
        <p:spPr>
          <a:xfrm>
            <a:off x="0" y="1052513"/>
            <a:ext cx="7705725" cy="5229225"/>
          </a:xfrm>
        </p:spPr>
        <p:txBody>
          <a:bodyPr/>
          <a:lstStyle/>
          <a:p>
            <a:pPr algn="ctr" eaLnBrk="1" hangingPunct="1">
              <a:buFont typeface="Wingdings" pitchFamily="2" charset="2"/>
              <a:buNone/>
            </a:pPr>
            <a:r>
              <a:rPr lang="en-US" sz="2600" dirty="0" smtClean="0"/>
              <a:t>	</a:t>
            </a:r>
          </a:p>
          <a:p>
            <a:pPr eaLnBrk="1" hangingPunct="1">
              <a:buFont typeface="Wingdings" pitchFamily="2" charset="2"/>
              <a:buNone/>
            </a:pPr>
            <a:r>
              <a:rPr lang="en-US" sz="2600" dirty="0" smtClean="0"/>
              <a:t>		</a:t>
            </a:r>
            <a:r>
              <a:rPr lang="en-US" sz="2600" u="sng" dirty="0" err="1" smtClean="0"/>
              <a:t>Nama</a:t>
            </a:r>
            <a:r>
              <a:rPr lang="en-US" sz="2600" u="sng" dirty="0" smtClean="0"/>
              <a:t> </a:t>
            </a:r>
            <a:r>
              <a:rPr lang="en-US" sz="2600" u="sng" dirty="0" err="1" smtClean="0"/>
              <a:t>Asli</a:t>
            </a:r>
            <a:r>
              <a:rPr lang="en-US" sz="2600" dirty="0" smtClean="0"/>
              <a:t>			</a:t>
            </a:r>
            <a:r>
              <a:rPr lang="en-US" sz="2600" u="sng" dirty="0" err="1" smtClean="0">
                <a:solidFill>
                  <a:schemeClr val="tx1"/>
                </a:solidFill>
              </a:rPr>
              <a:t>Indeks</a:t>
            </a:r>
            <a:endParaRPr lang="en-US" sz="2600" u="sng" dirty="0" smtClean="0">
              <a:solidFill>
                <a:schemeClr val="tx1"/>
              </a:solidFill>
            </a:endParaRPr>
          </a:p>
          <a:p>
            <a:pPr eaLnBrk="1" hangingPunct="1">
              <a:buFont typeface="Wingdings" pitchFamily="2" charset="2"/>
              <a:buNone/>
            </a:pPr>
            <a:r>
              <a:rPr lang="en-US" sz="2600" dirty="0" smtClean="0">
                <a:sym typeface="Monotype Sorts" pitchFamily="2" charset="2"/>
              </a:rPr>
              <a:t>	Drs. </a:t>
            </a:r>
            <a:r>
              <a:rPr lang="en-US" sz="2600" dirty="0" err="1" smtClean="0">
                <a:sym typeface="Monotype Sorts" pitchFamily="2" charset="2"/>
              </a:rPr>
              <a:t>Achmad</a:t>
            </a:r>
            <a:r>
              <a:rPr lang="en-US" sz="2600" dirty="0" smtClean="0">
                <a:sym typeface="Monotype Sorts" pitchFamily="2" charset="2"/>
              </a:rPr>
              <a:t> </a:t>
            </a:r>
            <a:r>
              <a:rPr lang="en-US" sz="2600" dirty="0" err="1" smtClean="0">
                <a:sym typeface="Monotype Sorts" pitchFamily="2" charset="2"/>
              </a:rPr>
              <a:t>Sagalana</a:t>
            </a:r>
            <a:r>
              <a:rPr lang="en-US" sz="2600" dirty="0" smtClean="0">
                <a:sym typeface="Monotype Sorts" pitchFamily="2" charset="2"/>
              </a:rPr>
              <a:t>	</a:t>
            </a:r>
            <a:r>
              <a:rPr lang="en-US" sz="2600" dirty="0" err="1" smtClean="0">
                <a:solidFill>
                  <a:schemeClr val="tx1"/>
                </a:solidFill>
                <a:sym typeface="Monotype Sorts" pitchFamily="2" charset="2"/>
              </a:rPr>
              <a:t>Sagalana</a:t>
            </a:r>
            <a:r>
              <a:rPr lang="en-US" sz="2600" dirty="0" smtClean="0">
                <a:solidFill>
                  <a:schemeClr val="tx1"/>
                </a:solidFill>
                <a:sym typeface="Monotype Sorts" pitchFamily="2" charset="2"/>
              </a:rPr>
              <a:t>, </a:t>
            </a:r>
            <a:r>
              <a:rPr lang="en-US" sz="2600" dirty="0" err="1" smtClean="0">
                <a:solidFill>
                  <a:schemeClr val="tx1"/>
                </a:solidFill>
                <a:sym typeface="Monotype Sorts" pitchFamily="2" charset="2"/>
              </a:rPr>
              <a:t>Achmad</a:t>
            </a:r>
            <a:r>
              <a:rPr lang="en-US" sz="2600" dirty="0" smtClean="0">
                <a:solidFill>
                  <a:schemeClr val="tx1"/>
                </a:solidFill>
                <a:sym typeface="Monotype Sorts" pitchFamily="2" charset="2"/>
              </a:rPr>
              <a:t>,  Drs.</a:t>
            </a:r>
            <a:br>
              <a:rPr lang="en-US" sz="2600" dirty="0" smtClean="0">
                <a:solidFill>
                  <a:schemeClr val="tx1"/>
                </a:solidFill>
                <a:sym typeface="Monotype Sorts" pitchFamily="2" charset="2"/>
              </a:rPr>
            </a:br>
            <a:r>
              <a:rPr lang="en-US" sz="2600" dirty="0" smtClean="0">
                <a:sym typeface="Monotype Sorts" pitchFamily="2" charset="2"/>
              </a:rPr>
              <a:t>Ir. </a:t>
            </a:r>
            <a:r>
              <a:rPr lang="en-US" sz="2600" dirty="0" err="1" smtClean="0">
                <a:sym typeface="Monotype Sorts" pitchFamily="2" charset="2"/>
              </a:rPr>
              <a:t>Rahayu</a:t>
            </a:r>
            <a:r>
              <a:rPr lang="en-US" sz="2600" dirty="0" smtClean="0">
                <a:sym typeface="Monotype Sorts" pitchFamily="2" charset="2"/>
              </a:rPr>
              <a:t> Effendi		</a:t>
            </a:r>
            <a:r>
              <a:rPr lang="en-US" sz="2600" dirty="0" err="1" smtClean="0">
                <a:solidFill>
                  <a:schemeClr val="tx1"/>
                </a:solidFill>
                <a:sym typeface="Monotype Sorts" pitchFamily="2" charset="2"/>
              </a:rPr>
              <a:t>Effendi</a:t>
            </a:r>
            <a:r>
              <a:rPr lang="en-US" sz="2600" dirty="0" smtClean="0">
                <a:solidFill>
                  <a:schemeClr val="tx1"/>
                </a:solidFill>
                <a:sym typeface="Monotype Sorts" pitchFamily="2" charset="2"/>
              </a:rPr>
              <a:t>, </a:t>
            </a:r>
            <a:r>
              <a:rPr lang="en-US" sz="2600" dirty="0" err="1" smtClean="0">
                <a:solidFill>
                  <a:schemeClr val="tx1"/>
                </a:solidFill>
                <a:sym typeface="Monotype Sorts" pitchFamily="2" charset="2"/>
              </a:rPr>
              <a:t>Rahayu</a:t>
            </a:r>
            <a:r>
              <a:rPr lang="en-US" sz="2600" dirty="0" smtClean="0">
                <a:solidFill>
                  <a:schemeClr val="tx1"/>
                </a:solidFill>
                <a:sym typeface="Monotype Sorts" pitchFamily="2" charset="2"/>
              </a:rPr>
              <a:t>, Ir.</a:t>
            </a:r>
            <a:br>
              <a:rPr lang="en-US" sz="2600" dirty="0" smtClean="0">
                <a:solidFill>
                  <a:schemeClr val="tx1"/>
                </a:solidFill>
                <a:sym typeface="Monotype Sorts" pitchFamily="2" charset="2"/>
              </a:rPr>
            </a:br>
            <a:r>
              <a:rPr lang="en-US" sz="2600" dirty="0" smtClean="0">
                <a:sym typeface="Monotype Sorts" pitchFamily="2" charset="2"/>
              </a:rPr>
              <a:t>Prof. Dr. Ali </a:t>
            </a:r>
            <a:r>
              <a:rPr lang="en-US" sz="2600" dirty="0" err="1" smtClean="0">
                <a:sym typeface="Monotype Sorts" pitchFamily="2" charset="2"/>
              </a:rPr>
              <a:t>Hardi</a:t>
            </a:r>
            <a:r>
              <a:rPr lang="en-US" sz="2600" dirty="0" smtClean="0">
                <a:sym typeface="Monotype Sorts" pitchFamily="2" charset="2"/>
              </a:rPr>
              <a:t>		</a:t>
            </a:r>
            <a:r>
              <a:rPr lang="en-US" sz="2600" dirty="0" err="1" smtClean="0">
                <a:solidFill>
                  <a:schemeClr val="tx1"/>
                </a:solidFill>
                <a:sym typeface="Monotype Sorts" pitchFamily="2" charset="2"/>
              </a:rPr>
              <a:t>Hardi</a:t>
            </a:r>
            <a:r>
              <a:rPr lang="en-US" sz="2600" dirty="0" smtClean="0">
                <a:solidFill>
                  <a:schemeClr val="tx1"/>
                </a:solidFill>
                <a:sym typeface="Monotype Sorts" pitchFamily="2" charset="2"/>
              </a:rPr>
              <a:t>, Ali, Prof., Dr.</a:t>
            </a:r>
            <a:br>
              <a:rPr lang="en-US" sz="2600" dirty="0" smtClean="0">
                <a:solidFill>
                  <a:schemeClr val="tx1"/>
                </a:solidFill>
                <a:sym typeface="Monotype Sorts" pitchFamily="2" charset="2"/>
              </a:rPr>
            </a:br>
            <a:r>
              <a:rPr lang="en-US" sz="2600" dirty="0" smtClean="0">
                <a:sym typeface="Monotype Sorts" pitchFamily="2" charset="2"/>
              </a:rPr>
              <a:t>Sandra </a:t>
            </a:r>
            <a:r>
              <a:rPr lang="en-US" sz="2600" dirty="0" err="1" smtClean="0">
                <a:sym typeface="Monotype Sorts" pitchFamily="2" charset="2"/>
              </a:rPr>
              <a:t>Lintang</a:t>
            </a:r>
            <a:r>
              <a:rPr lang="en-US" sz="2600" dirty="0" smtClean="0">
                <a:sym typeface="Monotype Sorts" pitchFamily="2" charset="2"/>
              </a:rPr>
              <a:t>		</a:t>
            </a:r>
            <a:r>
              <a:rPr lang="en-US" sz="2600" dirty="0" err="1" smtClean="0">
                <a:solidFill>
                  <a:schemeClr val="tx1"/>
                </a:solidFill>
                <a:sym typeface="Monotype Sorts" pitchFamily="2" charset="2"/>
              </a:rPr>
              <a:t>Lintang</a:t>
            </a:r>
            <a:r>
              <a:rPr lang="en-US" sz="2600" dirty="0" smtClean="0">
                <a:solidFill>
                  <a:schemeClr val="tx1"/>
                </a:solidFill>
                <a:sym typeface="Monotype Sorts" pitchFamily="2" charset="2"/>
              </a:rPr>
              <a:t>, Sandra</a:t>
            </a:r>
            <a:br>
              <a:rPr lang="en-US" sz="2600" dirty="0" smtClean="0">
                <a:solidFill>
                  <a:schemeClr val="tx1"/>
                </a:solidFill>
                <a:sym typeface="Monotype Sorts" pitchFamily="2" charset="2"/>
              </a:rPr>
            </a:br>
            <a:r>
              <a:rPr lang="en-US" sz="2600" dirty="0" smtClean="0">
                <a:sym typeface="Monotype Sorts" pitchFamily="2" charset="2"/>
              </a:rPr>
              <a:t>Sylvester Stallone		</a:t>
            </a:r>
            <a:r>
              <a:rPr lang="en-US" sz="2600" dirty="0" err="1" smtClean="0">
                <a:solidFill>
                  <a:schemeClr val="tx1"/>
                </a:solidFill>
                <a:sym typeface="Monotype Sorts" pitchFamily="2" charset="2"/>
              </a:rPr>
              <a:t>Stallone</a:t>
            </a:r>
            <a:r>
              <a:rPr lang="en-US" sz="2600" dirty="0" smtClean="0">
                <a:solidFill>
                  <a:schemeClr val="tx1"/>
                </a:solidFill>
                <a:sym typeface="Monotype Sorts" pitchFamily="2" charset="2"/>
              </a:rPr>
              <a:t>, Sylvester</a:t>
            </a:r>
            <a:r>
              <a:rPr lang="en-US" sz="2600" dirty="0" smtClean="0">
                <a:sym typeface="Monotype Sorts" pitchFamily="2" charset="2"/>
              </a:rPr>
              <a:t/>
            </a:r>
            <a:br>
              <a:rPr lang="en-US" sz="2600" dirty="0" smtClean="0">
                <a:sym typeface="Monotype Sorts" pitchFamily="2" charset="2"/>
              </a:rPr>
            </a:br>
            <a:r>
              <a:rPr lang="en-US" sz="2600" dirty="0" smtClean="0">
                <a:sym typeface="Monotype Sorts" pitchFamily="2" charset="2"/>
              </a:rPr>
              <a:t>PT. </a:t>
            </a:r>
            <a:r>
              <a:rPr lang="en-US" sz="2600" dirty="0" err="1" smtClean="0">
                <a:sym typeface="Monotype Sorts" pitchFamily="2" charset="2"/>
              </a:rPr>
              <a:t>Angin</a:t>
            </a:r>
            <a:r>
              <a:rPr lang="en-US" sz="2600" dirty="0" smtClean="0">
                <a:sym typeface="Monotype Sorts" pitchFamily="2" charset="2"/>
              </a:rPr>
              <a:t> </a:t>
            </a:r>
            <a:r>
              <a:rPr lang="en-US" sz="2600" dirty="0" err="1" smtClean="0">
                <a:sym typeface="Monotype Sorts" pitchFamily="2" charset="2"/>
              </a:rPr>
              <a:t>Ribut</a:t>
            </a:r>
            <a:r>
              <a:rPr lang="en-US" sz="2600" dirty="0" smtClean="0">
                <a:sym typeface="Monotype Sorts" pitchFamily="2" charset="2"/>
              </a:rPr>
              <a:t>		</a:t>
            </a:r>
            <a:r>
              <a:rPr lang="en-US" sz="2600" dirty="0" err="1" smtClean="0">
                <a:solidFill>
                  <a:schemeClr val="tx1"/>
                </a:solidFill>
                <a:sym typeface="Monotype Sorts" pitchFamily="2" charset="2"/>
              </a:rPr>
              <a:t>Ribut</a:t>
            </a:r>
            <a:r>
              <a:rPr lang="en-US" sz="2600" dirty="0" smtClean="0">
                <a:solidFill>
                  <a:schemeClr val="tx1"/>
                </a:solidFill>
                <a:sym typeface="Monotype Sorts" pitchFamily="2" charset="2"/>
              </a:rPr>
              <a:t>, </a:t>
            </a:r>
            <a:r>
              <a:rPr lang="en-US" sz="2600" dirty="0" err="1" smtClean="0">
                <a:solidFill>
                  <a:schemeClr val="tx1"/>
                </a:solidFill>
                <a:sym typeface="Monotype Sorts" pitchFamily="2" charset="2"/>
              </a:rPr>
              <a:t>Angin</a:t>
            </a:r>
            <a:r>
              <a:rPr lang="en-US" sz="2600" dirty="0" smtClean="0">
                <a:solidFill>
                  <a:schemeClr val="tx1"/>
                </a:solidFill>
                <a:sym typeface="Monotype Sorts" pitchFamily="2" charset="2"/>
              </a:rPr>
              <a:t>, PT.</a:t>
            </a:r>
            <a:br>
              <a:rPr lang="en-US" sz="2600" dirty="0" smtClean="0">
                <a:solidFill>
                  <a:schemeClr val="tx1"/>
                </a:solidFill>
                <a:sym typeface="Monotype Sorts" pitchFamily="2" charset="2"/>
              </a:rPr>
            </a:br>
            <a:r>
              <a:rPr lang="en-US" sz="2600" dirty="0" smtClean="0">
                <a:sym typeface="Monotype Sorts" pitchFamily="2" charset="2"/>
              </a:rPr>
              <a:t>CV. </a:t>
            </a:r>
            <a:r>
              <a:rPr lang="en-US" sz="2600" dirty="0" err="1" smtClean="0">
                <a:sym typeface="Monotype Sorts" pitchFamily="2" charset="2"/>
              </a:rPr>
              <a:t>Sama</a:t>
            </a:r>
            <a:r>
              <a:rPr lang="en-US" sz="2600" dirty="0" smtClean="0">
                <a:sym typeface="Monotype Sorts" pitchFamily="2" charset="2"/>
              </a:rPr>
              <a:t> </a:t>
            </a:r>
            <a:r>
              <a:rPr lang="en-US" sz="2600" dirty="0" err="1" smtClean="0">
                <a:sym typeface="Monotype Sorts" pitchFamily="2" charset="2"/>
              </a:rPr>
              <a:t>Suka</a:t>
            </a:r>
            <a:r>
              <a:rPr lang="en-US" sz="2600" dirty="0" smtClean="0">
                <a:sym typeface="Monotype Sorts" pitchFamily="2" charset="2"/>
              </a:rPr>
              <a:t>		</a:t>
            </a:r>
            <a:r>
              <a:rPr lang="en-US" sz="2600" dirty="0" err="1" smtClean="0">
                <a:solidFill>
                  <a:schemeClr val="tx1"/>
                </a:solidFill>
                <a:sym typeface="Monotype Sorts" pitchFamily="2" charset="2"/>
              </a:rPr>
              <a:t>Suka</a:t>
            </a:r>
            <a:r>
              <a:rPr lang="en-US" sz="2600" dirty="0" smtClean="0">
                <a:solidFill>
                  <a:schemeClr val="tx1"/>
                </a:solidFill>
                <a:sym typeface="Monotype Sorts" pitchFamily="2" charset="2"/>
              </a:rPr>
              <a:t>, </a:t>
            </a:r>
            <a:r>
              <a:rPr lang="en-US" sz="2600" dirty="0" err="1" smtClean="0">
                <a:solidFill>
                  <a:schemeClr val="tx1"/>
                </a:solidFill>
                <a:sym typeface="Monotype Sorts" pitchFamily="2" charset="2"/>
              </a:rPr>
              <a:t>Sama</a:t>
            </a:r>
            <a:r>
              <a:rPr lang="en-US" sz="2600" dirty="0" smtClean="0">
                <a:solidFill>
                  <a:schemeClr val="tx1"/>
                </a:solidFill>
                <a:sym typeface="Monotype Sorts" pitchFamily="2" charset="2"/>
              </a:rPr>
              <a:t>, CV.</a:t>
            </a:r>
            <a:br>
              <a:rPr lang="en-US" sz="2600" dirty="0" smtClean="0">
                <a:solidFill>
                  <a:schemeClr val="tx1"/>
                </a:solidFill>
                <a:sym typeface="Monotype Sorts" pitchFamily="2" charset="2"/>
              </a:rPr>
            </a:br>
            <a:r>
              <a:rPr lang="en-US" sz="2600" dirty="0" smtClean="0">
                <a:sym typeface="Monotype Sorts" pitchFamily="2" charset="2"/>
              </a:rPr>
              <a:t/>
            </a:r>
            <a:br>
              <a:rPr lang="en-US" sz="2600" dirty="0" smtClean="0">
                <a:sym typeface="Monotype Sorts" pitchFamily="2" charset="2"/>
              </a:rPr>
            </a:br>
            <a:endParaRPr lang="en-US" sz="2600" dirty="0" smtClean="0">
              <a:sym typeface="Monotype Sorts" pitchFamily="2" charset="2"/>
            </a:endParaRPr>
          </a:p>
        </p:txBody>
      </p:sp>
    </p:spTree>
    <p:extLst>
      <p:ext uri="{BB962C8B-B14F-4D97-AF65-F5344CB8AC3E}">
        <p14:creationId xmlns:p14="http://schemas.microsoft.com/office/powerpoint/2010/main" val="404186457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effectLst>
                  <a:outerShdw blurRad="38100" dist="38100" dir="2700000" algn="tl">
                    <a:srgbClr val="000000">
                      <a:alpha val="43137"/>
                    </a:srgbClr>
                  </a:outerShdw>
                </a:effectLst>
              </a:rPr>
              <a:t>KLASIFIKASI</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4914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lstStyle/>
          <a:p>
            <a:r>
              <a:rPr lang="id-ID" b="1" dirty="0" smtClean="0">
                <a:solidFill>
                  <a:srgbClr val="FF0000"/>
                </a:solidFill>
                <a:effectLst>
                  <a:outerShdw blurRad="38100" dist="38100" dir="2700000" algn="tl">
                    <a:srgbClr val="000000">
                      <a:alpha val="43137"/>
                    </a:srgbClr>
                  </a:outerShdw>
                </a:effectLst>
                <a:latin typeface="Cambria" pitchFamily="18" charset="0"/>
              </a:rPr>
              <a:t>Skema klasifikasi arsip</a:t>
            </a:r>
          </a:p>
        </p:txBody>
      </p:sp>
      <p:sp>
        <p:nvSpPr>
          <p:cNvPr id="3" name="Content Placeholder 2"/>
          <p:cNvSpPr>
            <a:spLocks noGrp="1"/>
          </p:cNvSpPr>
          <p:nvPr>
            <p:ph idx="1"/>
          </p:nvPr>
        </p:nvSpPr>
        <p:spPr/>
        <p:style>
          <a:lnRef idx="2">
            <a:schemeClr val="accent4"/>
          </a:lnRef>
          <a:fillRef idx="1001">
            <a:schemeClr val="lt1"/>
          </a:fillRef>
          <a:effectRef idx="0">
            <a:schemeClr val="accent4"/>
          </a:effectRef>
          <a:fontRef idx="minor">
            <a:schemeClr val="dk1"/>
          </a:fontRef>
        </p:style>
        <p:txBody>
          <a:bodyPr/>
          <a:lstStyle/>
          <a:p>
            <a:pPr marL="515938" indent="-515938" eaLnBrk="1" hangingPunct="1">
              <a:buFont typeface="Arial" charset="0"/>
              <a:buChar char="•"/>
              <a:defRPr/>
            </a:pPr>
            <a:r>
              <a:rPr lang="en-US" sz="2800" dirty="0" err="1" smtClean="0">
                <a:solidFill>
                  <a:schemeClr val="tx1"/>
                </a:solidFill>
                <a:latin typeface="Cambria" pitchFamily="18" charset="0"/>
                <a:cs typeface="Times New Roman" pitchFamily="18" charset="0"/>
              </a:rPr>
              <a:t>Pengelompokan</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arsip</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menurut</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urusan</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atau</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masalah</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secara</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logis</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kronologis</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dan</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sistematis</a:t>
            </a:r>
            <a:endParaRPr lang="en-US" sz="2800" dirty="0" smtClean="0">
              <a:solidFill>
                <a:schemeClr val="tx1"/>
              </a:solidFill>
              <a:latin typeface="Cambria" pitchFamily="18" charset="0"/>
              <a:cs typeface="Times New Roman" pitchFamily="18" charset="0"/>
            </a:endParaRPr>
          </a:p>
          <a:p>
            <a:pPr marL="515938" indent="-515938" eaLnBrk="1" hangingPunct="1">
              <a:buFont typeface="Arial" charset="0"/>
              <a:buChar char="•"/>
              <a:defRPr/>
            </a:pPr>
            <a:r>
              <a:rPr lang="en-US" sz="2800" dirty="0" err="1" smtClean="0">
                <a:solidFill>
                  <a:schemeClr val="tx1"/>
                </a:solidFill>
                <a:latin typeface="Cambria" pitchFamily="18" charset="0"/>
                <a:cs typeface="Times New Roman" pitchFamily="18" charset="0"/>
              </a:rPr>
              <a:t>Berdasarkan</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fungsi</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dan</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kegiatan</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organisasi</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pencipta</a:t>
            </a:r>
            <a:r>
              <a:rPr lang="en-US" sz="2800" dirty="0" smtClean="0">
                <a:solidFill>
                  <a:schemeClr val="tx1"/>
                </a:solidFill>
                <a:latin typeface="Cambria" pitchFamily="18" charset="0"/>
                <a:cs typeface="Times New Roman" pitchFamily="18" charset="0"/>
              </a:rPr>
              <a:t> </a:t>
            </a:r>
          </a:p>
          <a:p>
            <a:pPr marL="515938" indent="-515938" eaLnBrk="1" hangingPunct="1">
              <a:buFont typeface="Arial" charset="0"/>
              <a:buChar char="•"/>
              <a:defRPr/>
            </a:pPr>
            <a:r>
              <a:rPr lang="en-US" sz="2800" dirty="0" err="1" smtClean="0">
                <a:solidFill>
                  <a:schemeClr val="tx1"/>
                </a:solidFill>
                <a:latin typeface="Cambria" pitchFamily="18" charset="0"/>
                <a:cs typeface="Times New Roman" pitchFamily="18" charset="0"/>
              </a:rPr>
              <a:t>Suatu</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proses</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dimana</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arsip</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organisasi</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dapat</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dikelompokkan</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untuk</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memudahkan</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penemuan</a:t>
            </a:r>
            <a:r>
              <a:rPr lang="en-US" sz="2800" dirty="0" smtClean="0">
                <a:solidFill>
                  <a:schemeClr val="tx1"/>
                </a:solidFill>
                <a:latin typeface="Cambria" pitchFamily="18" charset="0"/>
                <a:cs typeface="Times New Roman" pitchFamily="18" charset="0"/>
              </a:rPr>
              <a:t> </a:t>
            </a:r>
            <a:r>
              <a:rPr lang="en-US" sz="2800" dirty="0" err="1" smtClean="0">
                <a:solidFill>
                  <a:schemeClr val="tx1"/>
                </a:solidFill>
                <a:latin typeface="Cambria" pitchFamily="18" charset="0"/>
                <a:cs typeface="Times New Roman" pitchFamily="18" charset="0"/>
              </a:rPr>
              <a:t>kembali</a:t>
            </a:r>
            <a:endParaRPr lang="en-US" sz="2800" dirty="0" smtClean="0">
              <a:solidFill>
                <a:schemeClr val="tx1"/>
              </a:solidFill>
              <a:latin typeface="Cambria" pitchFamily="18" charset="0"/>
            </a:endParaRPr>
          </a:p>
          <a:p>
            <a:pPr>
              <a:buFont typeface="Arial" charset="0"/>
              <a:buChar char="•"/>
              <a:defRPr/>
            </a:pPr>
            <a:endParaRPr lang="id-ID" cap="all" dirty="0"/>
          </a:p>
        </p:txBody>
      </p:sp>
    </p:spTree>
    <p:extLst>
      <p:ext uri="{BB962C8B-B14F-4D97-AF65-F5344CB8AC3E}">
        <p14:creationId xmlns:p14="http://schemas.microsoft.com/office/powerpoint/2010/main" val="316779545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p:txBody>
          <a:bodyPr/>
          <a:lstStyle/>
          <a:p>
            <a:r>
              <a:rPr lang="en-US" sz="3600" b="1" i="1" dirty="0" smtClean="0">
                <a:solidFill>
                  <a:srgbClr val="FF0000"/>
                </a:solidFill>
                <a:effectLst>
                  <a:outerShdw blurRad="38100" dist="38100" dir="2700000" algn="tl">
                    <a:srgbClr val="000000">
                      <a:alpha val="43137"/>
                    </a:srgbClr>
                  </a:outerShdw>
                </a:effectLst>
                <a:latin typeface="Cambria" pitchFamily="18" charset="0"/>
              </a:rPr>
              <a:t>SYARAT KLASIFIKASI</a:t>
            </a:r>
            <a:endParaRPr lang="id-ID" sz="3600" dirty="0" smtClean="0">
              <a:solidFill>
                <a:srgbClr val="FF00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p:txBody>
          <a:bodyPr/>
          <a:lstStyle/>
          <a:p>
            <a:pPr marL="854075" indent="-396875" eaLnBrk="1" hangingPunct="1">
              <a:lnSpc>
                <a:spcPct val="80000"/>
              </a:lnSpc>
              <a:buFont typeface="Arial" charset="0"/>
              <a:buChar char="•"/>
              <a:defRPr/>
            </a:pPr>
            <a:r>
              <a:rPr lang="en-US" sz="2800" dirty="0" err="1" smtClean="0">
                <a:latin typeface="Cambria" pitchFamily="18" charset="0"/>
                <a:cs typeface="Times New Roman" pitchFamily="18" charset="0"/>
              </a:rPr>
              <a:t>Hendaknya</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logis</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sistematis</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dan</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kronologis</a:t>
            </a:r>
            <a:r>
              <a:rPr lang="en-US" sz="2800" dirty="0" smtClean="0">
                <a:latin typeface="Cambria" pitchFamily="18" charset="0"/>
                <a:cs typeface="Times New Roman" pitchFamily="18" charset="0"/>
              </a:rPr>
              <a:t>;</a:t>
            </a:r>
          </a:p>
          <a:p>
            <a:pPr marL="854075" indent="-396875" eaLnBrk="1" hangingPunct="1">
              <a:lnSpc>
                <a:spcPct val="80000"/>
              </a:lnSpc>
              <a:buFont typeface="Arial" charset="0"/>
              <a:buChar char="•"/>
              <a:defRPr/>
            </a:pPr>
            <a:r>
              <a:rPr lang="en-US" sz="2800" dirty="0" err="1" smtClean="0">
                <a:latin typeface="Cambria" pitchFamily="18" charset="0"/>
                <a:cs typeface="Times New Roman" pitchFamily="18" charset="0"/>
              </a:rPr>
              <a:t>Sebaiknya</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maksimal</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tiga</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tingkat</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sampai</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ke</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masalah</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tersier</a:t>
            </a:r>
            <a:r>
              <a:rPr lang="en-US" sz="2800" dirty="0" smtClean="0">
                <a:latin typeface="Cambria" pitchFamily="18" charset="0"/>
                <a:cs typeface="Times New Roman" pitchFamily="18" charset="0"/>
              </a:rPr>
              <a:t>;</a:t>
            </a:r>
          </a:p>
          <a:p>
            <a:pPr marL="854075" indent="-396875" eaLnBrk="1" hangingPunct="1">
              <a:lnSpc>
                <a:spcPct val="80000"/>
              </a:lnSpc>
              <a:buFont typeface="Arial" charset="0"/>
              <a:buChar char="•"/>
              <a:defRPr/>
            </a:pPr>
            <a:r>
              <a:rPr lang="en-US" sz="2800" dirty="0" err="1" smtClean="0">
                <a:latin typeface="Cambria" pitchFamily="18" charset="0"/>
                <a:cs typeface="Times New Roman" pitchFamily="18" charset="0"/>
              </a:rPr>
              <a:t>Rincian</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harus</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bersumber</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pada</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fungsi</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dan</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kegiatan</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organisasi</a:t>
            </a:r>
            <a:r>
              <a:rPr lang="en-US" sz="2800" dirty="0" smtClean="0">
                <a:latin typeface="Cambria" pitchFamily="18" charset="0"/>
                <a:cs typeface="Times New Roman" pitchFamily="18" charset="0"/>
              </a:rPr>
              <a:t>;</a:t>
            </a:r>
          </a:p>
          <a:p>
            <a:pPr marL="854075" indent="-396875" eaLnBrk="1" hangingPunct="1">
              <a:lnSpc>
                <a:spcPct val="80000"/>
              </a:lnSpc>
              <a:buFont typeface="Arial" charset="0"/>
              <a:buChar char="•"/>
              <a:defRPr/>
            </a:pPr>
            <a:r>
              <a:rPr lang="en-US" sz="2800" dirty="0" err="1" smtClean="0">
                <a:latin typeface="Cambria" pitchFamily="18" charset="0"/>
                <a:cs typeface="Times New Roman" pitchFamily="18" charset="0"/>
              </a:rPr>
              <a:t>Sederhana</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dan</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fleksibel</a:t>
            </a:r>
            <a:r>
              <a:rPr lang="en-US" sz="2800" dirty="0" smtClean="0">
                <a:latin typeface="Cambria" pitchFamily="18" charset="0"/>
                <a:cs typeface="Times New Roman" pitchFamily="18" charset="0"/>
              </a:rPr>
              <a:t>;</a:t>
            </a:r>
          </a:p>
          <a:p>
            <a:pPr marL="854075" indent="-396875" eaLnBrk="1" hangingPunct="1">
              <a:lnSpc>
                <a:spcPct val="80000"/>
              </a:lnSpc>
              <a:buFont typeface="Arial" charset="0"/>
              <a:buChar char="•"/>
              <a:defRPr/>
            </a:pPr>
            <a:r>
              <a:rPr lang="en-US" sz="2800" dirty="0" err="1" smtClean="0">
                <a:latin typeface="Cambria" pitchFamily="18" charset="0"/>
                <a:cs typeface="Times New Roman" pitchFamily="18" charset="0"/>
              </a:rPr>
              <a:t>Berlaku</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umum</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dalam</a:t>
            </a:r>
            <a:r>
              <a:rPr lang="en-US" sz="2800" dirty="0" smtClean="0">
                <a:latin typeface="Cambria" pitchFamily="18" charset="0"/>
                <a:cs typeface="Times New Roman" pitchFamily="18" charset="0"/>
              </a:rPr>
              <a:t> </a:t>
            </a:r>
            <a:r>
              <a:rPr lang="en-US" sz="2800" dirty="0" err="1" smtClean="0">
                <a:latin typeface="Cambria" pitchFamily="18" charset="0"/>
                <a:cs typeface="Times New Roman" pitchFamily="18" charset="0"/>
              </a:rPr>
              <a:t>organisasi</a:t>
            </a:r>
            <a:endParaRPr lang="en-US" sz="2800" dirty="0" smtClean="0">
              <a:latin typeface="Cambria" pitchFamily="18" charset="0"/>
            </a:endParaRPr>
          </a:p>
          <a:p>
            <a:pPr>
              <a:buFont typeface="Arial" charset="0"/>
              <a:buChar char="•"/>
              <a:defRPr/>
            </a:pPr>
            <a:endParaRPr lang="id-ID" dirty="0"/>
          </a:p>
        </p:txBody>
      </p:sp>
    </p:spTree>
    <p:extLst>
      <p:ext uri="{BB962C8B-B14F-4D97-AF65-F5344CB8AC3E}">
        <p14:creationId xmlns:p14="http://schemas.microsoft.com/office/powerpoint/2010/main" val="220728809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51520" y="260648"/>
            <a:ext cx="7848872" cy="4801314"/>
          </a:xfrm>
          <a:prstGeom prst="rect">
            <a:avLst/>
          </a:prstGeom>
          <a:noFill/>
          <a:ln w="9525">
            <a:noFill/>
            <a:miter lim="800000"/>
            <a:headEnd/>
            <a:tailEnd/>
          </a:ln>
        </p:spPr>
        <p:txBody>
          <a:bodyPr wrap="square">
            <a:spAutoFit/>
          </a:bodyPr>
          <a:lstStyle/>
          <a:p>
            <a:pPr>
              <a:spcBef>
                <a:spcPct val="50000"/>
              </a:spcBef>
            </a:pPr>
            <a:r>
              <a:rPr lang="en-US" sz="3600" b="1" dirty="0" err="1">
                <a:solidFill>
                  <a:srgbClr val="FF0000"/>
                </a:solidFill>
                <a:effectLst>
                  <a:outerShdw blurRad="38100" dist="38100" dir="2700000" algn="tl">
                    <a:srgbClr val="000000">
                      <a:alpha val="43137"/>
                    </a:srgbClr>
                  </a:outerShdw>
                </a:effectLst>
                <a:latin typeface="Cambria" pitchFamily="18" charset="0"/>
              </a:rPr>
              <a:t>Skema</a:t>
            </a:r>
            <a:r>
              <a:rPr lang="en-US" sz="3600" b="1" dirty="0">
                <a:solidFill>
                  <a:srgbClr val="FF0000"/>
                </a:solidFill>
                <a:effectLst>
                  <a:outerShdw blurRad="38100" dist="38100" dir="2700000" algn="tl">
                    <a:srgbClr val="000000">
                      <a:alpha val="43137"/>
                    </a:srgbClr>
                  </a:outerShdw>
                </a:effectLst>
                <a:latin typeface="Cambria" pitchFamily="18" charset="0"/>
              </a:rPr>
              <a:t> </a:t>
            </a:r>
            <a:r>
              <a:rPr lang="en-US" sz="3600" b="1" dirty="0" err="1">
                <a:solidFill>
                  <a:srgbClr val="FF0000"/>
                </a:solidFill>
                <a:effectLst>
                  <a:outerShdw blurRad="38100" dist="38100" dir="2700000" algn="tl">
                    <a:srgbClr val="000000">
                      <a:alpha val="43137"/>
                    </a:srgbClr>
                  </a:outerShdw>
                </a:effectLst>
                <a:latin typeface="Cambria" pitchFamily="18" charset="0"/>
              </a:rPr>
              <a:t>klasifikasi</a:t>
            </a:r>
            <a:r>
              <a:rPr lang="en-US" sz="3600" b="1" dirty="0">
                <a:solidFill>
                  <a:srgbClr val="FF0000"/>
                </a:solidFill>
                <a:effectLst>
                  <a:outerShdw blurRad="38100" dist="38100" dir="2700000" algn="tl">
                    <a:srgbClr val="000000">
                      <a:alpha val="43137"/>
                    </a:srgbClr>
                  </a:outerShdw>
                </a:effectLst>
                <a:latin typeface="Cambria" pitchFamily="18" charset="0"/>
              </a:rPr>
              <a:t> </a:t>
            </a:r>
            <a:r>
              <a:rPr lang="en-US" sz="3600" b="1" dirty="0" err="1">
                <a:solidFill>
                  <a:srgbClr val="FF0000"/>
                </a:solidFill>
                <a:effectLst>
                  <a:outerShdw blurRad="38100" dist="38100" dir="2700000" algn="tl">
                    <a:srgbClr val="000000">
                      <a:alpha val="43137"/>
                    </a:srgbClr>
                  </a:outerShdw>
                </a:effectLst>
                <a:latin typeface="Cambria" pitchFamily="18" charset="0"/>
              </a:rPr>
              <a:t>harus</a:t>
            </a:r>
            <a:r>
              <a:rPr lang="en-US" sz="3600" b="1" dirty="0">
                <a:solidFill>
                  <a:srgbClr val="FF0000"/>
                </a:solidFill>
                <a:effectLst>
                  <a:outerShdw blurRad="38100" dist="38100" dir="2700000" algn="tl">
                    <a:srgbClr val="000000">
                      <a:alpha val="43137"/>
                    </a:srgbClr>
                  </a:outerShdw>
                </a:effectLst>
                <a:latin typeface="Cambria" pitchFamily="18" charset="0"/>
              </a:rPr>
              <a:t> </a:t>
            </a:r>
            <a:r>
              <a:rPr lang="en-US" sz="3600" b="1" dirty="0" err="1">
                <a:solidFill>
                  <a:srgbClr val="FF0000"/>
                </a:solidFill>
                <a:effectLst>
                  <a:outerShdw blurRad="38100" dist="38100" dir="2700000" algn="tl">
                    <a:srgbClr val="000000">
                      <a:alpha val="43137"/>
                    </a:srgbClr>
                  </a:outerShdw>
                </a:effectLst>
                <a:latin typeface="Cambria" pitchFamily="18" charset="0"/>
              </a:rPr>
              <a:t>berdasarkan</a:t>
            </a:r>
            <a:r>
              <a:rPr lang="en-US" sz="3600" b="1" dirty="0">
                <a:solidFill>
                  <a:srgbClr val="FF0000"/>
                </a:solidFill>
                <a:effectLst>
                  <a:outerShdw blurRad="38100" dist="38100" dir="2700000" algn="tl">
                    <a:srgbClr val="000000">
                      <a:alpha val="43137"/>
                    </a:srgbClr>
                  </a:outerShdw>
                </a:effectLst>
                <a:latin typeface="Cambria" pitchFamily="18" charset="0"/>
              </a:rPr>
              <a:t> </a:t>
            </a:r>
            <a:r>
              <a:rPr lang="en-US" sz="3600" b="1" dirty="0" err="1">
                <a:solidFill>
                  <a:srgbClr val="FF0000"/>
                </a:solidFill>
                <a:effectLst>
                  <a:outerShdw blurRad="38100" dist="38100" dir="2700000" algn="tl">
                    <a:srgbClr val="000000">
                      <a:alpha val="43137"/>
                    </a:srgbClr>
                  </a:outerShdw>
                </a:effectLst>
                <a:latin typeface="Cambria" pitchFamily="18" charset="0"/>
              </a:rPr>
              <a:t>atas</a:t>
            </a:r>
            <a:r>
              <a:rPr lang="en-US" sz="3600" b="1" dirty="0">
                <a:solidFill>
                  <a:srgbClr val="FF0000"/>
                </a:solidFill>
                <a:effectLst>
                  <a:outerShdw blurRad="38100" dist="38100" dir="2700000" algn="tl">
                    <a:srgbClr val="000000">
                      <a:alpha val="43137"/>
                    </a:srgbClr>
                  </a:outerShdw>
                </a:effectLst>
                <a:latin typeface="Cambria" pitchFamily="18" charset="0"/>
              </a:rPr>
              <a:t> </a:t>
            </a:r>
            <a:r>
              <a:rPr lang="en-US" sz="3600" b="1" dirty="0" err="1">
                <a:solidFill>
                  <a:srgbClr val="FF0000"/>
                </a:solidFill>
                <a:effectLst>
                  <a:outerShdw blurRad="38100" dist="38100" dir="2700000" algn="tl">
                    <a:srgbClr val="000000">
                      <a:alpha val="43137"/>
                    </a:srgbClr>
                  </a:outerShdw>
                </a:effectLst>
                <a:latin typeface="Cambria" pitchFamily="18" charset="0"/>
              </a:rPr>
              <a:t>kegiatan</a:t>
            </a:r>
            <a:r>
              <a:rPr lang="en-US" sz="3600" b="1" dirty="0">
                <a:solidFill>
                  <a:srgbClr val="FF0000"/>
                </a:solidFill>
                <a:effectLst>
                  <a:outerShdw blurRad="38100" dist="38100" dir="2700000" algn="tl">
                    <a:srgbClr val="000000">
                      <a:alpha val="43137"/>
                    </a:srgbClr>
                  </a:outerShdw>
                </a:effectLst>
                <a:latin typeface="Cambria" pitchFamily="18" charset="0"/>
              </a:rPr>
              <a:t> </a:t>
            </a:r>
            <a:r>
              <a:rPr lang="en-US" sz="3600" b="1" dirty="0" err="1">
                <a:solidFill>
                  <a:srgbClr val="FF0000"/>
                </a:solidFill>
                <a:effectLst>
                  <a:outerShdw blurRad="38100" dist="38100" dir="2700000" algn="tl">
                    <a:srgbClr val="000000">
                      <a:alpha val="43137"/>
                    </a:srgbClr>
                  </a:outerShdw>
                </a:effectLst>
                <a:latin typeface="Cambria" pitchFamily="18" charset="0"/>
              </a:rPr>
              <a:t>dan</a:t>
            </a:r>
            <a:r>
              <a:rPr lang="en-US" sz="3600" b="1" dirty="0">
                <a:solidFill>
                  <a:srgbClr val="FF0000"/>
                </a:solidFill>
                <a:effectLst>
                  <a:outerShdw blurRad="38100" dist="38100" dir="2700000" algn="tl">
                    <a:srgbClr val="000000">
                      <a:alpha val="43137"/>
                    </a:srgbClr>
                  </a:outerShdw>
                </a:effectLst>
                <a:latin typeface="Cambria" pitchFamily="18" charset="0"/>
              </a:rPr>
              <a:t> </a:t>
            </a:r>
            <a:r>
              <a:rPr lang="en-US" sz="3600" b="1" dirty="0" err="1">
                <a:solidFill>
                  <a:srgbClr val="FF0000"/>
                </a:solidFill>
                <a:effectLst>
                  <a:outerShdw blurRad="38100" dist="38100" dir="2700000" algn="tl">
                    <a:srgbClr val="000000">
                      <a:alpha val="43137"/>
                    </a:srgbClr>
                  </a:outerShdw>
                </a:effectLst>
                <a:latin typeface="Cambria" pitchFamily="18" charset="0"/>
              </a:rPr>
              <a:t>fungsi</a:t>
            </a:r>
            <a:r>
              <a:rPr lang="en-US" sz="3600" b="1" dirty="0">
                <a:solidFill>
                  <a:srgbClr val="FF0000"/>
                </a:solidFill>
                <a:effectLst>
                  <a:outerShdw blurRad="38100" dist="38100" dir="2700000" algn="tl">
                    <a:srgbClr val="000000">
                      <a:alpha val="43137"/>
                    </a:srgbClr>
                  </a:outerShdw>
                </a:effectLst>
                <a:latin typeface="Cambria" pitchFamily="18" charset="0"/>
              </a:rPr>
              <a:t> </a:t>
            </a:r>
            <a:r>
              <a:rPr lang="en-US" sz="3600" b="1" dirty="0" err="1">
                <a:solidFill>
                  <a:srgbClr val="FF0000"/>
                </a:solidFill>
                <a:effectLst>
                  <a:outerShdw blurRad="38100" dist="38100" dir="2700000" algn="tl">
                    <a:srgbClr val="000000">
                      <a:alpha val="43137"/>
                    </a:srgbClr>
                  </a:outerShdw>
                </a:effectLst>
                <a:latin typeface="Cambria" pitchFamily="18" charset="0"/>
              </a:rPr>
              <a:t>bisnis</a:t>
            </a:r>
            <a:r>
              <a:rPr lang="en-US" sz="3600" b="1" dirty="0">
                <a:solidFill>
                  <a:srgbClr val="FF0000"/>
                </a:solidFill>
                <a:effectLst>
                  <a:outerShdw blurRad="38100" dist="38100" dir="2700000" algn="tl">
                    <a:srgbClr val="000000">
                      <a:alpha val="43137"/>
                    </a:srgbClr>
                  </a:outerShdw>
                </a:effectLst>
                <a:latin typeface="Cambria" pitchFamily="18" charset="0"/>
              </a:rPr>
              <a:t>. </a:t>
            </a:r>
            <a:endParaRPr lang="en-US" sz="3600" b="1" dirty="0" smtClean="0">
              <a:solidFill>
                <a:srgbClr val="FF0000"/>
              </a:solidFill>
              <a:effectLst>
                <a:outerShdw blurRad="38100" dist="38100" dir="2700000" algn="tl">
                  <a:srgbClr val="000000">
                    <a:alpha val="43137"/>
                  </a:srgbClr>
                </a:outerShdw>
              </a:effectLst>
              <a:latin typeface="Cambria" pitchFamily="18" charset="0"/>
            </a:endParaRPr>
          </a:p>
          <a:p>
            <a:pPr algn="just">
              <a:spcBef>
                <a:spcPct val="50000"/>
              </a:spcBef>
            </a:pPr>
            <a:r>
              <a:rPr lang="en-US" sz="3600" dirty="0" err="1" smtClean="0">
                <a:latin typeface="Cambria" pitchFamily="18" charset="0"/>
              </a:rPr>
              <a:t>Fungsi</a:t>
            </a:r>
            <a:r>
              <a:rPr lang="en-US" sz="3600" dirty="0" smtClean="0">
                <a:latin typeface="Cambria" pitchFamily="18" charset="0"/>
              </a:rPr>
              <a:t> </a:t>
            </a:r>
            <a:r>
              <a:rPr lang="en-US" sz="3600" dirty="0" err="1">
                <a:latin typeface="Cambria" pitchFamily="18" charset="0"/>
              </a:rPr>
              <a:t>adalah</a:t>
            </a:r>
            <a:r>
              <a:rPr lang="en-US" sz="3600" dirty="0">
                <a:latin typeface="Cambria" pitchFamily="18" charset="0"/>
              </a:rPr>
              <a:t> </a:t>
            </a:r>
            <a:r>
              <a:rPr lang="en-US" sz="3600" dirty="0" err="1">
                <a:latin typeface="Cambria" pitchFamily="18" charset="0"/>
              </a:rPr>
              <a:t>sesuatu</a:t>
            </a:r>
            <a:r>
              <a:rPr lang="en-US" sz="3600" dirty="0">
                <a:latin typeface="Cambria" pitchFamily="18" charset="0"/>
              </a:rPr>
              <a:t> yang </a:t>
            </a:r>
            <a:r>
              <a:rPr lang="en-US" sz="3600" dirty="0" err="1">
                <a:latin typeface="Cambria" pitchFamily="18" charset="0"/>
              </a:rPr>
              <a:t>harus</a:t>
            </a:r>
            <a:r>
              <a:rPr lang="en-US" sz="3600" dirty="0">
                <a:latin typeface="Cambria" pitchFamily="18" charset="0"/>
              </a:rPr>
              <a:t> </a:t>
            </a:r>
            <a:r>
              <a:rPr lang="en-US" sz="3600" dirty="0" err="1">
                <a:latin typeface="Cambria" pitchFamily="18" charset="0"/>
              </a:rPr>
              <a:t>dikerjakan</a:t>
            </a:r>
            <a:r>
              <a:rPr lang="en-US" sz="3600" dirty="0">
                <a:latin typeface="Cambria" pitchFamily="18" charset="0"/>
              </a:rPr>
              <a:t> </a:t>
            </a:r>
            <a:r>
              <a:rPr lang="en-US" sz="3600" dirty="0" err="1">
                <a:latin typeface="Cambria" pitchFamily="18" charset="0"/>
              </a:rPr>
              <a:t>oleh</a:t>
            </a:r>
            <a:r>
              <a:rPr lang="en-US" sz="3600" dirty="0">
                <a:latin typeface="Cambria" pitchFamily="18" charset="0"/>
              </a:rPr>
              <a:t> </a:t>
            </a:r>
            <a:r>
              <a:rPr lang="en-US" sz="3600" dirty="0" err="1">
                <a:latin typeface="Cambria" pitchFamily="18" charset="0"/>
              </a:rPr>
              <a:t>organisasi</a:t>
            </a:r>
            <a:r>
              <a:rPr lang="en-US" sz="3600" dirty="0">
                <a:latin typeface="Cambria" pitchFamily="18" charset="0"/>
              </a:rPr>
              <a:t> </a:t>
            </a:r>
            <a:r>
              <a:rPr lang="en-US" sz="3600" dirty="0" err="1">
                <a:latin typeface="Cambria" pitchFamily="18" charset="0"/>
              </a:rPr>
              <a:t>untuk</a:t>
            </a:r>
            <a:r>
              <a:rPr lang="en-US" sz="3600" dirty="0">
                <a:latin typeface="Cambria" pitchFamily="18" charset="0"/>
              </a:rPr>
              <a:t> </a:t>
            </a:r>
            <a:r>
              <a:rPr lang="en-US" sz="3600" dirty="0" err="1">
                <a:latin typeface="Cambria" pitchFamily="18" charset="0"/>
              </a:rPr>
              <a:t>mencapai</a:t>
            </a:r>
            <a:r>
              <a:rPr lang="en-US" sz="3600" dirty="0">
                <a:latin typeface="Cambria" pitchFamily="18" charset="0"/>
              </a:rPr>
              <a:t> </a:t>
            </a:r>
            <a:r>
              <a:rPr lang="en-US" sz="3600" dirty="0" err="1">
                <a:latin typeface="Cambria" pitchFamily="18" charset="0"/>
              </a:rPr>
              <a:t>tujuan</a:t>
            </a:r>
            <a:r>
              <a:rPr lang="en-US" sz="3600" dirty="0">
                <a:latin typeface="Cambria" pitchFamily="18" charset="0"/>
              </a:rPr>
              <a:t> </a:t>
            </a:r>
            <a:r>
              <a:rPr lang="en-US" sz="3600" dirty="0" err="1">
                <a:latin typeface="Cambria" pitchFamily="18" charset="0"/>
              </a:rPr>
              <a:t>dan</a:t>
            </a:r>
            <a:r>
              <a:rPr lang="en-US" sz="3600" dirty="0">
                <a:latin typeface="Cambria" pitchFamily="18" charset="0"/>
              </a:rPr>
              <a:t> </a:t>
            </a:r>
            <a:r>
              <a:rPr lang="en-US" sz="3600" dirty="0" err="1">
                <a:latin typeface="Cambria" pitchFamily="18" charset="0"/>
              </a:rPr>
              <a:t>strategi</a:t>
            </a:r>
            <a:r>
              <a:rPr lang="en-US" sz="3600" dirty="0">
                <a:latin typeface="Cambria" pitchFamily="18" charset="0"/>
              </a:rPr>
              <a:t>. </a:t>
            </a:r>
            <a:r>
              <a:rPr lang="en-US" sz="3600" dirty="0" err="1">
                <a:latin typeface="Cambria" pitchFamily="18" charset="0"/>
              </a:rPr>
              <a:t>Kegiatan</a:t>
            </a:r>
            <a:r>
              <a:rPr lang="en-US" sz="3600" dirty="0">
                <a:latin typeface="Cambria" pitchFamily="18" charset="0"/>
              </a:rPr>
              <a:t> </a:t>
            </a:r>
            <a:r>
              <a:rPr lang="en-US" sz="3600" dirty="0" err="1">
                <a:latin typeface="Cambria" pitchFamily="18" charset="0"/>
              </a:rPr>
              <a:t>adalah</a:t>
            </a:r>
            <a:r>
              <a:rPr lang="en-US" sz="3600" dirty="0">
                <a:latin typeface="Cambria" pitchFamily="18" charset="0"/>
              </a:rPr>
              <a:t> </a:t>
            </a:r>
            <a:r>
              <a:rPr lang="en-US" sz="3600" dirty="0" err="1">
                <a:latin typeface="Cambria" pitchFamily="18" charset="0"/>
              </a:rPr>
              <a:t>sesuatu</a:t>
            </a:r>
            <a:r>
              <a:rPr lang="en-US" sz="3600" dirty="0">
                <a:latin typeface="Cambria" pitchFamily="18" charset="0"/>
              </a:rPr>
              <a:t> yang </a:t>
            </a:r>
            <a:r>
              <a:rPr lang="en-US" sz="3600" dirty="0" err="1">
                <a:latin typeface="Cambria" pitchFamily="18" charset="0"/>
              </a:rPr>
              <a:t>harus</a:t>
            </a:r>
            <a:r>
              <a:rPr lang="en-US" sz="3600" dirty="0">
                <a:latin typeface="Cambria" pitchFamily="18" charset="0"/>
              </a:rPr>
              <a:t> </a:t>
            </a:r>
            <a:r>
              <a:rPr lang="en-US" sz="3600" dirty="0" err="1">
                <a:latin typeface="Cambria" pitchFamily="18" charset="0"/>
              </a:rPr>
              <a:t>dikerjakan</a:t>
            </a:r>
            <a:r>
              <a:rPr lang="en-US" sz="3600" dirty="0">
                <a:latin typeface="Cambria" pitchFamily="18" charset="0"/>
              </a:rPr>
              <a:t> </a:t>
            </a:r>
            <a:r>
              <a:rPr lang="en-US" sz="3600" dirty="0" err="1">
                <a:latin typeface="Cambria" pitchFamily="18" charset="0"/>
              </a:rPr>
              <a:t>dalam</a:t>
            </a:r>
            <a:r>
              <a:rPr lang="en-US" sz="3600" dirty="0">
                <a:latin typeface="Cambria" pitchFamily="18" charset="0"/>
              </a:rPr>
              <a:t> </a:t>
            </a:r>
            <a:r>
              <a:rPr lang="en-US" sz="3600" dirty="0" err="1">
                <a:latin typeface="Cambria" pitchFamily="18" charset="0"/>
              </a:rPr>
              <a:t>melaksanakan</a:t>
            </a:r>
            <a:r>
              <a:rPr lang="en-US" sz="3600" dirty="0">
                <a:latin typeface="Cambria" pitchFamily="18" charset="0"/>
              </a:rPr>
              <a:t> </a:t>
            </a:r>
            <a:r>
              <a:rPr lang="en-US" sz="3600" dirty="0" err="1">
                <a:latin typeface="Cambria" pitchFamily="18" charset="0"/>
              </a:rPr>
              <a:t>fungsi</a:t>
            </a:r>
            <a:r>
              <a:rPr lang="en-US" sz="3600" dirty="0">
                <a:latin typeface="Cambria" pitchFamily="18" charset="0"/>
              </a:rPr>
              <a:t> </a:t>
            </a:r>
            <a:r>
              <a:rPr lang="en-US" sz="3600" dirty="0" err="1">
                <a:latin typeface="Cambria" pitchFamily="18" charset="0"/>
              </a:rPr>
              <a:t>tersebut</a:t>
            </a:r>
            <a:r>
              <a:rPr lang="en-US" sz="3600" dirty="0">
                <a:latin typeface="Cambria" pitchFamily="18" charset="0"/>
              </a:rPr>
              <a:t>.</a:t>
            </a:r>
          </a:p>
        </p:txBody>
      </p:sp>
    </p:spTree>
    <p:extLst>
      <p:ext uri="{BB962C8B-B14F-4D97-AF65-F5344CB8AC3E}">
        <p14:creationId xmlns:p14="http://schemas.microsoft.com/office/powerpoint/2010/main" val="1884872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5720" y="1071546"/>
            <a:ext cx="3095625" cy="4743450"/>
            <a:chOff x="144" y="612"/>
            <a:chExt cx="2888" cy="2988"/>
          </a:xfrm>
        </p:grpSpPr>
        <p:pic>
          <p:nvPicPr>
            <p:cNvPr id="5136" name="Picture 6"/>
            <p:cNvPicPr>
              <a:picLocks noChangeAspect="1" noChangeArrowheads="1"/>
            </p:cNvPicPr>
            <p:nvPr/>
          </p:nvPicPr>
          <p:blipFill>
            <a:blip r:embed="rId2" cstate="print"/>
            <a:srcRect/>
            <a:stretch>
              <a:fillRect/>
            </a:stretch>
          </p:blipFill>
          <p:spPr bwMode="auto">
            <a:xfrm>
              <a:off x="1741" y="2328"/>
              <a:ext cx="83" cy="75"/>
            </a:xfrm>
            <a:prstGeom prst="rect">
              <a:avLst/>
            </a:prstGeom>
            <a:solidFill>
              <a:schemeClr val="bg1"/>
            </a:solidFill>
            <a:ln w="9525">
              <a:noFill/>
              <a:miter lim="800000"/>
              <a:headEnd/>
              <a:tailEnd/>
            </a:ln>
          </p:spPr>
        </p:pic>
        <p:pic>
          <p:nvPicPr>
            <p:cNvPr id="5137" name="Picture 7"/>
            <p:cNvPicPr>
              <a:picLocks noChangeAspect="1" noChangeArrowheads="1"/>
            </p:cNvPicPr>
            <p:nvPr/>
          </p:nvPicPr>
          <p:blipFill>
            <a:blip r:embed="rId3" cstate="print"/>
            <a:srcRect/>
            <a:stretch>
              <a:fillRect/>
            </a:stretch>
          </p:blipFill>
          <p:spPr bwMode="auto">
            <a:xfrm>
              <a:off x="144" y="612"/>
              <a:ext cx="2888" cy="2988"/>
            </a:xfrm>
            <a:prstGeom prst="rect">
              <a:avLst/>
            </a:prstGeom>
            <a:solidFill>
              <a:schemeClr val="bg1"/>
            </a:solidFill>
            <a:ln w="9525">
              <a:noFill/>
              <a:miter lim="800000"/>
              <a:headEnd/>
              <a:tailEnd/>
            </a:ln>
          </p:spPr>
        </p:pic>
        <p:sp>
          <p:nvSpPr>
            <p:cNvPr id="5138" name="Text Box 8"/>
            <p:cNvSpPr txBox="1">
              <a:spLocks noChangeArrowheads="1"/>
            </p:cNvSpPr>
            <p:nvPr/>
          </p:nvSpPr>
          <p:spPr bwMode="auto">
            <a:xfrm>
              <a:off x="504" y="3229"/>
              <a:ext cx="585" cy="135"/>
            </a:xfrm>
            <a:prstGeom prst="rect">
              <a:avLst/>
            </a:prstGeom>
            <a:solidFill>
              <a:schemeClr val="bg1"/>
            </a:solidFill>
            <a:ln w="9525">
              <a:noFill/>
              <a:miter lim="800000"/>
              <a:headEnd/>
              <a:tailEnd/>
            </a:ln>
          </p:spPr>
          <p:txBody>
            <a:bodyPr>
              <a:spAutoFit/>
            </a:bodyPr>
            <a:lstStyle/>
            <a:p>
              <a:pPr>
                <a:spcBef>
                  <a:spcPct val="50000"/>
                </a:spcBef>
              </a:pPr>
              <a:r>
                <a:rPr lang="en-US" sz="800">
                  <a:cs typeface="Arial" pitchFamily="34" charset="0"/>
                </a:rPr>
                <a:t>ORDNER</a:t>
              </a:r>
            </a:p>
          </p:txBody>
        </p:sp>
        <p:sp>
          <p:nvSpPr>
            <p:cNvPr id="5139" name="Text Box 9"/>
            <p:cNvSpPr txBox="1">
              <a:spLocks noChangeArrowheads="1"/>
            </p:cNvSpPr>
            <p:nvPr/>
          </p:nvSpPr>
          <p:spPr bwMode="auto">
            <a:xfrm>
              <a:off x="385" y="2246"/>
              <a:ext cx="657" cy="229"/>
            </a:xfrm>
            <a:prstGeom prst="rect">
              <a:avLst/>
            </a:prstGeom>
            <a:solidFill>
              <a:schemeClr val="bg1"/>
            </a:solidFill>
            <a:ln w="9525">
              <a:noFill/>
              <a:miter lim="800000"/>
              <a:headEnd/>
              <a:tailEnd/>
            </a:ln>
          </p:spPr>
          <p:txBody>
            <a:bodyPr>
              <a:spAutoFit/>
            </a:bodyPr>
            <a:lstStyle/>
            <a:p>
              <a:pPr algn="ctr">
                <a:lnSpc>
                  <a:spcPct val="40000"/>
                </a:lnSpc>
                <a:spcBef>
                  <a:spcPct val="50000"/>
                </a:spcBef>
              </a:pPr>
              <a:endParaRPr lang="en-US" sz="800">
                <a:cs typeface="Arial" pitchFamily="34" charset="0"/>
              </a:endParaRPr>
            </a:p>
            <a:p>
              <a:pPr algn="ctr">
                <a:lnSpc>
                  <a:spcPct val="40000"/>
                </a:lnSpc>
                <a:spcBef>
                  <a:spcPct val="50000"/>
                </a:spcBef>
              </a:pPr>
              <a:endParaRPr lang="id-ID" sz="800">
                <a:cs typeface="Arial" pitchFamily="34" charset="0"/>
              </a:endParaRPr>
            </a:p>
            <a:p>
              <a:pPr algn="ctr">
                <a:lnSpc>
                  <a:spcPct val="40000"/>
                </a:lnSpc>
                <a:spcBef>
                  <a:spcPct val="50000"/>
                </a:spcBef>
              </a:pPr>
              <a:endParaRPr lang="en-US" sz="800">
                <a:cs typeface="Arial" pitchFamily="34" charset="0"/>
              </a:endParaRPr>
            </a:p>
          </p:txBody>
        </p:sp>
      </p:grpSp>
      <p:sp>
        <p:nvSpPr>
          <p:cNvPr id="5123" name="Rectangle 7"/>
          <p:cNvSpPr>
            <a:spLocks noChangeArrowheads="1"/>
          </p:cNvSpPr>
          <p:nvPr/>
        </p:nvSpPr>
        <p:spPr bwMode="auto">
          <a:xfrm>
            <a:off x="285720" y="3157519"/>
            <a:ext cx="962559" cy="757240"/>
          </a:xfrm>
          <a:prstGeom prst="rect">
            <a:avLst/>
          </a:prstGeom>
          <a:solidFill>
            <a:schemeClr val="bg1"/>
          </a:solidFill>
          <a:ln w="9525">
            <a:solidFill>
              <a:schemeClr val="tx1"/>
            </a:solidFill>
            <a:miter lim="800000"/>
            <a:headEnd/>
            <a:tailEnd/>
          </a:ln>
        </p:spPr>
        <p:txBody>
          <a:bodyPr wrap="none" anchor="ctr"/>
          <a:lstStyle/>
          <a:p>
            <a:pPr algn="ctr"/>
            <a:r>
              <a:rPr lang="id-ID" sz="1400" dirty="0">
                <a:cs typeface="Arial" pitchFamily="34" charset="0"/>
              </a:rPr>
              <a:t>SURAT</a:t>
            </a:r>
          </a:p>
          <a:p>
            <a:pPr algn="ctr"/>
            <a:r>
              <a:rPr lang="id-ID" sz="1400" dirty="0">
                <a:cs typeface="Arial" pitchFamily="34" charset="0"/>
              </a:rPr>
              <a:t>MASUK</a:t>
            </a:r>
          </a:p>
          <a:p>
            <a:pPr algn="ctr"/>
            <a:r>
              <a:rPr lang="id-ID" sz="1400" dirty="0">
                <a:cs typeface="Arial" pitchFamily="34" charset="0"/>
              </a:rPr>
              <a:t>20</a:t>
            </a:r>
            <a:r>
              <a:rPr lang="en-US" sz="1400" dirty="0" smtClean="0">
                <a:cs typeface="Arial" pitchFamily="34" charset="0"/>
              </a:rPr>
              <a:t>12</a:t>
            </a:r>
            <a:endParaRPr lang="en-GB" sz="1400" dirty="0">
              <a:cs typeface="Arial" pitchFamily="34" charset="0"/>
            </a:endParaRPr>
          </a:p>
        </p:txBody>
      </p:sp>
      <p:grpSp>
        <p:nvGrpSpPr>
          <p:cNvPr id="3" name="Group 8"/>
          <p:cNvGrpSpPr>
            <a:grpSpLocks/>
          </p:cNvGrpSpPr>
          <p:nvPr/>
        </p:nvGrpSpPr>
        <p:grpSpPr bwMode="auto">
          <a:xfrm>
            <a:off x="2285984" y="857232"/>
            <a:ext cx="3095625" cy="4743450"/>
            <a:chOff x="144" y="612"/>
            <a:chExt cx="2888" cy="2988"/>
          </a:xfrm>
        </p:grpSpPr>
        <p:pic>
          <p:nvPicPr>
            <p:cNvPr id="5132" name="Picture 6"/>
            <p:cNvPicPr>
              <a:picLocks noChangeAspect="1" noChangeArrowheads="1"/>
            </p:cNvPicPr>
            <p:nvPr/>
          </p:nvPicPr>
          <p:blipFill>
            <a:blip r:embed="rId2" cstate="print"/>
            <a:srcRect/>
            <a:stretch>
              <a:fillRect/>
            </a:stretch>
          </p:blipFill>
          <p:spPr bwMode="auto">
            <a:xfrm>
              <a:off x="1741" y="2328"/>
              <a:ext cx="83" cy="75"/>
            </a:xfrm>
            <a:prstGeom prst="rect">
              <a:avLst/>
            </a:prstGeom>
            <a:solidFill>
              <a:schemeClr val="bg1"/>
            </a:solidFill>
            <a:ln w="9525">
              <a:noFill/>
              <a:miter lim="800000"/>
              <a:headEnd/>
              <a:tailEnd/>
            </a:ln>
          </p:spPr>
        </p:pic>
        <p:pic>
          <p:nvPicPr>
            <p:cNvPr id="5133" name="Picture 7"/>
            <p:cNvPicPr>
              <a:picLocks noChangeAspect="1" noChangeArrowheads="1"/>
            </p:cNvPicPr>
            <p:nvPr/>
          </p:nvPicPr>
          <p:blipFill>
            <a:blip r:embed="rId3" cstate="print"/>
            <a:srcRect/>
            <a:stretch>
              <a:fillRect/>
            </a:stretch>
          </p:blipFill>
          <p:spPr bwMode="auto">
            <a:xfrm>
              <a:off x="144" y="612"/>
              <a:ext cx="2888" cy="2988"/>
            </a:xfrm>
            <a:prstGeom prst="rect">
              <a:avLst/>
            </a:prstGeom>
            <a:solidFill>
              <a:schemeClr val="bg1"/>
            </a:solidFill>
            <a:ln w="9525">
              <a:noFill/>
              <a:miter lim="800000"/>
              <a:headEnd/>
              <a:tailEnd/>
            </a:ln>
          </p:spPr>
        </p:pic>
        <p:sp>
          <p:nvSpPr>
            <p:cNvPr id="5134" name="Text Box 8"/>
            <p:cNvSpPr txBox="1">
              <a:spLocks noChangeArrowheads="1"/>
            </p:cNvSpPr>
            <p:nvPr/>
          </p:nvSpPr>
          <p:spPr bwMode="auto">
            <a:xfrm>
              <a:off x="504" y="3229"/>
              <a:ext cx="585" cy="135"/>
            </a:xfrm>
            <a:prstGeom prst="rect">
              <a:avLst/>
            </a:prstGeom>
            <a:solidFill>
              <a:schemeClr val="bg1"/>
            </a:solidFill>
            <a:ln w="9525">
              <a:noFill/>
              <a:miter lim="800000"/>
              <a:headEnd/>
              <a:tailEnd/>
            </a:ln>
          </p:spPr>
          <p:txBody>
            <a:bodyPr>
              <a:spAutoFit/>
            </a:bodyPr>
            <a:lstStyle/>
            <a:p>
              <a:pPr>
                <a:spcBef>
                  <a:spcPct val="50000"/>
                </a:spcBef>
              </a:pPr>
              <a:r>
                <a:rPr lang="en-US" sz="800">
                  <a:cs typeface="Arial" pitchFamily="34" charset="0"/>
                </a:rPr>
                <a:t>ORDNER</a:t>
              </a:r>
            </a:p>
          </p:txBody>
        </p:sp>
        <p:sp>
          <p:nvSpPr>
            <p:cNvPr id="5135" name="Text Box 9"/>
            <p:cNvSpPr txBox="1">
              <a:spLocks noChangeArrowheads="1"/>
            </p:cNvSpPr>
            <p:nvPr/>
          </p:nvSpPr>
          <p:spPr bwMode="auto">
            <a:xfrm>
              <a:off x="385" y="2246"/>
              <a:ext cx="657" cy="229"/>
            </a:xfrm>
            <a:prstGeom prst="rect">
              <a:avLst/>
            </a:prstGeom>
            <a:solidFill>
              <a:schemeClr val="bg1"/>
            </a:solidFill>
            <a:ln w="9525">
              <a:noFill/>
              <a:miter lim="800000"/>
              <a:headEnd/>
              <a:tailEnd/>
            </a:ln>
          </p:spPr>
          <p:txBody>
            <a:bodyPr>
              <a:spAutoFit/>
            </a:bodyPr>
            <a:lstStyle/>
            <a:p>
              <a:pPr algn="ctr">
                <a:lnSpc>
                  <a:spcPct val="40000"/>
                </a:lnSpc>
                <a:spcBef>
                  <a:spcPct val="50000"/>
                </a:spcBef>
              </a:pPr>
              <a:endParaRPr lang="en-US" sz="800">
                <a:cs typeface="Arial" pitchFamily="34" charset="0"/>
              </a:endParaRPr>
            </a:p>
            <a:p>
              <a:pPr algn="ctr">
                <a:lnSpc>
                  <a:spcPct val="40000"/>
                </a:lnSpc>
                <a:spcBef>
                  <a:spcPct val="50000"/>
                </a:spcBef>
              </a:pPr>
              <a:endParaRPr lang="id-ID" sz="800">
                <a:cs typeface="Arial" pitchFamily="34" charset="0"/>
              </a:endParaRPr>
            </a:p>
            <a:p>
              <a:pPr algn="ctr">
                <a:lnSpc>
                  <a:spcPct val="40000"/>
                </a:lnSpc>
                <a:spcBef>
                  <a:spcPct val="50000"/>
                </a:spcBef>
              </a:pPr>
              <a:endParaRPr lang="en-US" sz="800">
                <a:cs typeface="Arial" pitchFamily="34" charset="0"/>
              </a:endParaRPr>
            </a:p>
          </p:txBody>
        </p:sp>
      </p:grpSp>
      <p:sp>
        <p:nvSpPr>
          <p:cNvPr id="5125" name="Rectangle 13"/>
          <p:cNvSpPr>
            <a:spLocks noChangeArrowheads="1"/>
          </p:cNvSpPr>
          <p:nvPr/>
        </p:nvSpPr>
        <p:spPr bwMode="auto">
          <a:xfrm>
            <a:off x="2285984" y="2928934"/>
            <a:ext cx="962559" cy="838200"/>
          </a:xfrm>
          <a:prstGeom prst="rect">
            <a:avLst/>
          </a:prstGeom>
          <a:solidFill>
            <a:schemeClr val="bg1"/>
          </a:solidFill>
          <a:ln w="9525">
            <a:solidFill>
              <a:schemeClr val="tx1"/>
            </a:solidFill>
            <a:miter lim="800000"/>
            <a:headEnd/>
            <a:tailEnd/>
          </a:ln>
        </p:spPr>
        <p:txBody>
          <a:bodyPr wrap="none" anchor="ctr"/>
          <a:lstStyle/>
          <a:p>
            <a:pPr algn="ctr"/>
            <a:r>
              <a:rPr lang="id-ID" sz="1400" dirty="0">
                <a:cs typeface="Arial" pitchFamily="34" charset="0"/>
              </a:rPr>
              <a:t>SURAT</a:t>
            </a:r>
          </a:p>
          <a:p>
            <a:pPr algn="ctr"/>
            <a:r>
              <a:rPr lang="id-ID" sz="1400" dirty="0">
                <a:cs typeface="Arial" pitchFamily="34" charset="0"/>
              </a:rPr>
              <a:t>KELUAR</a:t>
            </a:r>
          </a:p>
          <a:p>
            <a:pPr algn="ctr"/>
            <a:r>
              <a:rPr lang="id-ID" sz="1400" dirty="0">
                <a:cs typeface="Arial" pitchFamily="34" charset="0"/>
              </a:rPr>
              <a:t>Th. 20</a:t>
            </a:r>
            <a:r>
              <a:rPr lang="en-US" sz="1400" dirty="0" smtClean="0">
                <a:cs typeface="Arial" pitchFamily="34" charset="0"/>
              </a:rPr>
              <a:t>13</a:t>
            </a:r>
            <a:endParaRPr lang="id-ID" sz="1400" dirty="0">
              <a:cs typeface="Arial" pitchFamily="34" charset="0"/>
            </a:endParaRPr>
          </a:p>
        </p:txBody>
      </p:sp>
      <p:grpSp>
        <p:nvGrpSpPr>
          <p:cNvPr id="4" name="Group 14"/>
          <p:cNvGrpSpPr>
            <a:grpSpLocks/>
          </p:cNvGrpSpPr>
          <p:nvPr/>
        </p:nvGrpSpPr>
        <p:grpSpPr bwMode="auto">
          <a:xfrm>
            <a:off x="4857752" y="785794"/>
            <a:ext cx="3095625" cy="4743450"/>
            <a:chOff x="144" y="612"/>
            <a:chExt cx="2888" cy="2988"/>
          </a:xfrm>
        </p:grpSpPr>
        <p:pic>
          <p:nvPicPr>
            <p:cNvPr id="5128" name="Picture 6"/>
            <p:cNvPicPr>
              <a:picLocks noChangeAspect="1" noChangeArrowheads="1"/>
            </p:cNvPicPr>
            <p:nvPr/>
          </p:nvPicPr>
          <p:blipFill>
            <a:blip r:embed="rId2" cstate="print"/>
            <a:srcRect/>
            <a:stretch>
              <a:fillRect/>
            </a:stretch>
          </p:blipFill>
          <p:spPr bwMode="auto">
            <a:xfrm>
              <a:off x="1741" y="2328"/>
              <a:ext cx="83" cy="75"/>
            </a:xfrm>
            <a:prstGeom prst="rect">
              <a:avLst/>
            </a:prstGeom>
            <a:solidFill>
              <a:schemeClr val="bg1"/>
            </a:solidFill>
            <a:ln w="9525">
              <a:noFill/>
              <a:miter lim="800000"/>
              <a:headEnd/>
              <a:tailEnd/>
            </a:ln>
          </p:spPr>
        </p:pic>
        <p:pic>
          <p:nvPicPr>
            <p:cNvPr id="5129" name="Picture 7"/>
            <p:cNvPicPr>
              <a:picLocks noChangeAspect="1" noChangeArrowheads="1"/>
            </p:cNvPicPr>
            <p:nvPr/>
          </p:nvPicPr>
          <p:blipFill>
            <a:blip r:embed="rId3" cstate="print"/>
            <a:srcRect/>
            <a:stretch>
              <a:fillRect/>
            </a:stretch>
          </p:blipFill>
          <p:spPr bwMode="auto">
            <a:xfrm>
              <a:off x="144" y="612"/>
              <a:ext cx="2888" cy="2988"/>
            </a:xfrm>
            <a:prstGeom prst="rect">
              <a:avLst/>
            </a:prstGeom>
            <a:solidFill>
              <a:schemeClr val="bg1"/>
            </a:solidFill>
            <a:ln w="9525">
              <a:noFill/>
              <a:miter lim="800000"/>
              <a:headEnd/>
              <a:tailEnd/>
            </a:ln>
          </p:spPr>
        </p:pic>
        <p:sp>
          <p:nvSpPr>
            <p:cNvPr id="5130" name="Text Box 8"/>
            <p:cNvSpPr txBox="1">
              <a:spLocks noChangeArrowheads="1"/>
            </p:cNvSpPr>
            <p:nvPr/>
          </p:nvSpPr>
          <p:spPr bwMode="auto">
            <a:xfrm>
              <a:off x="504" y="3229"/>
              <a:ext cx="585" cy="135"/>
            </a:xfrm>
            <a:prstGeom prst="rect">
              <a:avLst/>
            </a:prstGeom>
            <a:solidFill>
              <a:schemeClr val="bg1"/>
            </a:solidFill>
            <a:ln w="9525">
              <a:noFill/>
              <a:miter lim="800000"/>
              <a:headEnd/>
              <a:tailEnd/>
            </a:ln>
          </p:spPr>
          <p:txBody>
            <a:bodyPr>
              <a:spAutoFit/>
            </a:bodyPr>
            <a:lstStyle/>
            <a:p>
              <a:pPr>
                <a:spcBef>
                  <a:spcPct val="50000"/>
                </a:spcBef>
              </a:pPr>
              <a:r>
                <a:rPr lang="en-US" sz="800" dirty="0">
                  <a:cs typeface="Arial" pitchFamily="34" charset="0"/>
                </a:rPr>
                <a:t>ORDNER</a:t>
              </a:r>
            </a:p>
          </p:txBody>
        </p:sp>
        <p:sp>
          <p:nvSpPr>
            <p:cNvPr id="5131" name="Text Box 9"/>
            <p:cNvSpPr txBox="1">
              <a:spLocks noChangeArrowheads="1"/>
            </p:cNvSpPr>
            <p:nvPr/>
          </p:nvSpPr>
          <p:spPr bwMode="auto">
            <a:xfrm>
              <a:off x="385" y="2246"/>
              <a:ext cx="657" cy="229"/>
            </a:xfrm>
            <a:prstGeom prst="rect">
              <a:avLst/>
            </a:prstGeom>
            <a:solidFill>
              <a:schemeClr val="bg1"/>
            </a:solidFill>
            <a:ln w="9525">
              <a:noFill/>
              <a:miter lim="800000"/>
              <a:headEnd/>
              <a:tailEnd/>
            </a:ln>
          </p:spPr>
          <p:txBody>
            <a:bodyPr>
              <a:spAutoFit/>
            </a:bodyPr>
            <a:lstStyle/>
            <a:p>
              <a:pPr algn="ctr">
                <a:lnSpc>
                  <a:spcPct val="40000"/>
                </a:lnSpc>
                <a:spcBef>
                  <a:spcPct val="50000"/>
                </a:spcBef>
              </a:pPr>
              <a:endParaRPr lang="en-US" sz="800">
                <a:cs typeface="Arial" pitchFamily="34" charset="0"/>
              </a:endParaRPr>
            </a:p>
            <a:p>
              <a:pPr algn="ctr">
                <a:lnSpc>
                  <a:spcPct val="40000"/>
                </a:lnSpc>
                <a:spcBef>
                  <a:spcPct val="50000"/>
                </a:spcBef>
              </a:pPr>
              <a:endParaRPr lang="id-ID" sz="800">
                <a:cs typeface="Arial" pitchFamily="34" charset="0"/>
              </a:endParaRPr>
            </a:p>
            <a:p>
              <a:pPr algn="ctr">
                <a:lnSpc>
                  <a:spcPct val="40000"/>
                </a:lnSpc>
                <a:spcBef>
                  <a:spcPct val="50000"/>
                </a:spcBef>
              </a:pPr>
              <a:endParaRPr lang="en-US" sz="800">
                <a:cs typeface="Arial" pitchFamily="34" charset="0"/>
              </a:endParaRPr>
            </a:p>
          </p:txBody>
        </p:sp>
      </p:grpSp>
      <p:sp>
        <p:nvSpPr>
          <p:cNvPr id="5127" name="Rectangle 19"/>
          <p:cNvSpPr>
            <a:spLocks noChangeArrowheads="1"/>
          </p:cNvSpPr>
          <p:nvPr/>
        </p:nvSpPr>
        <p:spPr bwMode="auto">
          <a:xfrm>
            <a:off x="4878289" y="3000372"/>
            <a:ext cx="962559" cy="685800"/>
          </a:xfrm>
          <a:prstGeom prst="rect">
            <a:avLst/>
          </a:prstGeom>
          <a:solidFill>
            <a:schemeClr val="bg1"/>
          </a:solidFill>
          <a:ln w="9525">
            <a:solidFill>
              <a:schemeClr val="tx1"/>
            </a:solidFill>
            <a:miter lim="800000"/>
            <a:headEnd/>
            <a:tailEnd/>
          </a:ln>
        </p:spPr>
        <p:txBody>
          <a:bodyPr wrap="none" anchor="ctr"/>
          <a:lstStyle/>
          <a:p>
            <a:pPr algn="ctr"/>
            <a:r>
              <a:rPr lang="id-ID" sz="1200" dirty="0">
                <a:cs typeface="Arial" pitchFamily="34" charset="0"/>
              </a:rPr>
              <a:t>SURAT</a:t>
            </a:r>
          </a:p>
          <a:p>
            <a:pPr algn="ctr"/>
            <a:r>
              <a:rPr lang="id-ID" sz="1200" dirty="0">
                <a:cs typeface="Arial" pitchFamily="34" charset="0"/>
              </a:rPr>
              <a:t>MASUK</a:t>
            </a:r>
          </a:p>
          <a:p>
            <a:pPr algn="ctr"/>
            <a:r>
              <a:rPr lang="id-ID" sz="1200" dirty="0" smtClean="0">
                <a:cs typeface="Arial" pitchFamily="34" charset="0"/>
              </a:rPr>
              <a:t>201</a:t>
            </a:r>
            <a:r>
              <a:rPr lang="en-US" sz="1200" dirty="0" smtClean="0">
                <a:cs typeface="Arial" pitchFamily="34" charset="0"/>
              </a:rPr>
              <a:t>4</a:t>
            </a:r>
            <a:endParaRPr lang="en-GB" sz="1200" dirty="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t>Contoh</a:t>
            </a:r>
            <a:r>
              <a:rPr lang="en-US" sz="3200" b="1" dirty="0" smtClean="0"/>
              <a:t> :</a:t>
            </a:r>
            <a:br>
              <a:rPr lang="en-US" sz="3200" b="1" dirty="0" smtClean="0"/>
            </a:br>
            <a:r>
              <a:rPr lang="en-US" sz="3200" b="1" dirty="0" smtClean="0"/>
              <a:t>(</a:t>
            </a:r>
            <a:r>
              <a:rPr lang="en-US" sz="3200" b="1" dirty="0" err="1" smtClean="0"/>
              <a:t>Skema</a:t>
            </a:r>
            <a:r>
              <a:rPr lang="en-US" sz="3200" b="1" dirty="0" smtClean="0"/>
              <a:t>  </a:t>
            </a:r>
            <a:r>
              <a:rPr lang="en-US" sz="3200" b="1" dirty="0" err="1" smtClean="0"/>
              <a:t>Klasifikasi</a:t>
            </a:r>
            <a:r>
              <a:rPr lang="en-US" sz="3200" b="1" dirty="0" smtClean="0"/>
              <a:t>)</a:t>
            </a:r>
            <a:endParaRPr lang="en-US" sz="3200" b="1" dirty="0"/>
          </a:p>
        </p:txBody>
      </p:sp>
      <p:pic>
        <p:nvPicPr>
          <p:cNvPr id="2050" name="Picture 2" descr="C:\Users\user\Documents\dokumentasi kronologi penataan\WP_20140528_12_29_50_Pro.jpg"/>
          <p:cNvPicPr>
            <a:picLocks noChangeAspect="1" noChangeArrowheads="1"/>
          </p:cNvPicPr>
          <p:nvPr/>
        </p:nvPicPr>
        <p:blipFill>
          <a:blip r:embed="rId2" cstate="print"/>
          <a:srcRect l="8205" r="13851" b="804"/>
          <a:stretch>
            <a:fillRect/>
          </a:stretch>
        </p:blipFill>
        <p:spPr bwMode="auto">
          <a:xfrm rot="5400000">
            <a:off x="-390540" y="2047861"/>
            <a:ext cx="4876800" cy="3524280"/>
          </a:xfrm>
          <a:prstGeom prst="rect">
            <a:avLst/>
          </a:prstGeom>
          <a:ln>
            <a:noFill/>
          </a:ln>
          <a:effectLst>
            <a:softEdge rad="112500"/>
          </a:effectLst>
        </p:spPr>
      </p:pic>
      <p:pic>
        <p:nvPicPr>
          <p:cNvPr id="2051" name="Picture 3" descr="C:\Users\user\Documents\dokumentasi kronologi penataan\WP_20140528_12_30_31_Pro.jpg"/>
          <p:cNvPicPr>
            <a:picLocks noChangeAspect="1" noChangeArrowheads="1"/>
          </p:cNvPicPr>
          <p:nvPr/>
        </p:nvPicPr>
        <p:blipFill>
          <a:blip r:embed="rId3" cstate="print"/>
          <a:srcRect r="39416"/>
          <a:stretch>
            <a:fillRect/>
          </a:stretch>
        </p:blipFill>
        <p:spPr bwMode="auto">
          <a:xfrm rot="5400000">
            <a:off x="3874306" y="1535895"/>
            <a:ext cx="4495801" cy="4472014"/>
          </a:xfrm>
          <a:prstGeom prst="rect">
            <a:avLst/>
          </a:prstGeom>
          <a:ln>
            <a:noFill/>
          </a:ln>
          <a:effectLst>
            <a:softEdge rad="112500"/>
          </a:effectLst>
        </p:spPr>
      </p:pic>
    </p:spTree>
    <p:extLst>
      <p:ext uri="{BB962C8B-B14F-4D97-AF65-F5344CB8AC3E}">
        <p14:creationId xmlns:p14="http://schemas.microsoft.com/office/powerpoint/2010/main" val="4148618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id-ID" sz="4000" b="1" dirty="0" smtClean="0">
                <a:solidFill>
                  <a:srgbClr val="FF0000"/>
                </a:solidFill>
                <a:effectLst>
                  <a:outerShdw blurRad="38100" dist="38100" dir="2700000" algn="tl">
                    <a:srgbClr val="000000">
                      <a:alpha val="43137"/>
                    </a:srgbClr>
                  </a:outerShdw>
                </a:effectLst>
              </a:rPr>
              <a:t>Sistem klasifikasi</a:t>
            </a:r>
            <a:endParaRPr lang="en-US" sz="4000" b="1" dirty="0" smtClean="0">
              <a:solidFill>
                <a:srgbClr val="FF0000"/>
              </a:solidFill>
              <a:effectLst>
                <a:outerShdw blurRad="38100" dist="38100" dir="2700000" algn="tl">
                  <a:srgbClr val="000000">
                    <a:alpha val="43137"/>
                  </a:srgbClr>
                </a:outerShdw>
              </a:effectLst>
            </a:endParaRPr>
          </a:p>
        </p:txBody>
      </p:sp>
      <p:sp>
        <p:nvSpPr>
          <p:cNvPr id="13315" name="Rectangle 3"/>
          <p:cNvSpPr>
            <a:spLocks noGrp="1" noChangeArrowheads="1"/>
          </p:cNvSpPr>
          <p:nvPr>
            <p:ph idx="1"/>
          </p:nvPr>
        </p:nvSpPr>
        <p:spPr/>
        <p:txBody>
          <a:bodyPr/>
          <a:lstStyle/>
          <a:p>
            <a:pPr eaLnBrk="1" hangingPunct="1">
              <a:buFontTx/>
              <a:buNone/>
            </a:pPr>
            <a:r>
              <a:rPr lang="id-ID" sz="2800" dirty="0" smtClean="0"/>
              <a:t>Analisis fungsi bisnis</a:t>
            </a:r>
          </a:p>
          <a:p>
            <a:pPr eaLnBrk="1" hangingPunct="1">
              <a:buFont typeface="Wingdings" pitchFamily="2" charset="2"/>
              <a:buChar char="q"/>
            </a:pPr>
            <a:r>
              <a:rPr lang="id-ID" sz="2400" dirty="0" smtClean="0"/>
              <a:t>Menjelaskan fungsi organisasi dan unit2nya</a:t>
            </a:r>
          </a:p>
          <a:p>
            <a:pPr eaLnBrk="1" hangingPunct="1">
              <a:buFont typeface="Wingdings" pitchFamily="2" charset="2"/>
              <a:buChar char="q"/>
            </a:pPr>
            <a:r>
              <a:rPr lang="id-ID" sz="2400" dirty="0" smtClean="0"/>
              <a:t>Menjelaskan proses</a:t>
            </a:r>
            <a:endParaRPr lang="en-US" sz="2400" dirty="0" smtClean="0"/>
          </a:p>
          <a:p>
            <a:pPr eaLnBrk="1" hangingPunct="1">
              <a:buFontTx/>
              <a:buNone/>
            </a:pPr>
            <a:endParaRPr lang="id-ID" sz="2400" dirty="0" smtClean="0"/>
          </a:p>
          <a:p>
            <a:pPr eaLnBrk="1" hangingPunct="1">
              <a:buFontTx/>
              <a:buNone/>
            </a:pPr>
            <a:r>
              <a:rPr lang="id-ID" sz="2400" dirty="0" smtClean="0"/>
              <a:t>Sistem yang bervariasi</a:t>
            </a:r>
            <a:endParaRPr lang="en-US" sz="2400" dirty="0" smtClean="0"/>
          </a:p>
          <a:p>
            <a:pPr eaLnBrk="1" hangingPunct="1">
              <a:buFont typeface="Wingdings" pitchFamily="2" charset="2"/>
              <a:buChar char="q"/>
            </a:pPr>
            <a:r>
              <a:rPr lang="id-ID" sz="2400" dirty="0" smtClean="0"/>
              <a:t>Sistem hirarkis</a:t>
            </a:r>
          </a:p>
          <a:p>
            <a:pPr eaLnBrk="1" hangingPunct="1">
              <a:buFont typeface="Wingdings" pitchFamily="2" charset="2"/>
              <a:buChar char="q"/>
            </a:pPr>
            <a:r>
              <a:rPr lang="id-ID" sz="2400" dirty="0" smtClean="0"/>
              <a:t>Berbasiskan pada struktur organisasi</a:t>
            </a:r>
          </a:p>
          <a:p>
            <a:pPr eaLnBrk="1" hangingPunct="1">
              <a:buFont typeface="Wingdings" pitchFamily="2" charset="2"/>
              <a:buChar char="q"/>
            </a:pPr>
            <a:r>
              <a:rPr lang="id-ID" sz="2400" dirty="0" smtClean="0"/>
              <a:t>Sistem berabjad</a:t>
            </a:r>
          </a:p>
          <a:p>
            <a:pPr algn="just" eaLnBrk="1" hangingPunct="1">
              <a:buFontTx/>
              <a:buNone/>
            </a:pPr>
            <a:endParaRPr lang="en-US" sz="2400" dirty="0" smtClean="0">
              <a:sym typeface="Wingdings" pitchFamily="2" charset="2"/>
            </a:endParaRPr>
          </a:p>
          <a:p>
            <a:pPr lvl="1" eaLnBrk="1" hangingPunct="1">
              <a:buFont typeface="Wingdings" pitchFamily="2" charset="2"/>
              <a:buNone/>
            </a:pPr>
            <a:endParaRPr lang="en-US" sz="2000" dirty="0" smtClean="0"/>
          </a:p>
          <a:p>
            <a:pPr eaLnBrk="1" hangingPunct="1">
              <a:buFontTx/>
              <a:buNone/>
            </a:pPr>
            <a:endParaRPr lang="en-US" sz="2400" dirty="0" smtClean="0"/>
          </a:p>
        </p:txBody>
      </p:sp>
    </p:spTree>
    <p:extLst>
      <p:ext uri="{BB962C8B-B14F-4D97-AF65-F5344CB8AC3E}">
        <p14:creationId xmlns:p14="http://schemas.microsoft.com/office/powerpoint/2010/main" val="256052304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b="1" dirty="0" err="1" smtClean="0">
                <a:solidFill>
                  <a:srgbClr val="FF0000"/>
                </a:solidFill>
                <a:effectLst>
                  <a:outerShdw blurRad="38100" dist="38100" dir="2700000" algn="tl">
                    <a:srgbClr val="000000">
                      <a:alpha val="43137"/>
                    </a:srgbClr>
                  </a:outerShdw>
                </a:effectLst>
                <a:latin typeface="+mn-lt"/>
              </a:rPr>
              <a:t>Fungsi</a:t>
            </a:r>
            <a:r>
              <a:rPr lang="en-US" sz="4000" b="1" dirty="0" smtClean="0">
                <a:solidFill>
                  <a:srgbClr val="FF0000"/>
                </a:solidFill>
                <a:effectLst>
                  <a:outerShdw blurRad="38100" dist="38100" dir="2700000" algn="tl">
                    <a:srgbClr val="000000">
                      <a:alpha val="43137"/>
                    </a:srgbClr>
                  </a:outerShdw>
                </a:effectLst>
                <a:latin typeface="+mn-lt"/>
              </a:rPr>
              <a:t> </a:t>
            </a:r>
            <a:r>
              <a:rPr lang="en-US" sz="4000" b="1" dirty="0" err="1" smtClean="0">
                <a:solidFill>
                  <a:srgbClr val="FF0000"/>
                </a:solidFill>
                <a:effectLst>
                  <a:outerShdw blurRad="38100" dist="38100" dir="2700000" algn="tl">
                    <a:srgbClr val="000000">
                      <a:alpha val="43137"/>
                    </a:srgbClr>
                  </a:outerShdw>
                </a:effectLst>
                <a:latin typeface="+mn-lt"/>
              </a:rPr>
              <a:t>Organisasi</a:t>
            </a:r>
            <a:r>
              <a:rPr lang="en-US" sz="4000" b="1" dirty="0" smtClean="0">
                <a:solidFill>
                  <a:srgbClr val="FF0000"/>
                </a:solidFill>
                <a:effectLst>
                  <a:outerShdw blurRad="38100" dist="38100" dir="2700000" algn="tl">
                    <a:srgbClr val="000000">
                      <a:alpha val="43137"/>
                    </a:srgbClr>
                  </a:outerShdw>
                </a:effectLst>
                <a:latin typeface="+mn-lt"/>
              </a:rPr>
              <a:t> </a:t>
            </a:r>
            <a:r>
              <a:rPr lang="en-US" sz="4000" b="1" dirty="0" err="1" smtClean="0">
                <a:solidFill>
                  <a:srgbClr val="FF0000"/>
                </a:solidFill>
                <a:effectLst>
                  <a:outerShdw blurRad="38100" dist="38100" dir="2700000" algn="tl">
                    <a:srgbClr val="000000">
                      <a:alpha val="43137"/>
                    </a:srgbClr>
                  </a:outerShdw>
                </a:effectLst>
                <a:latin typeface="+mn-lt"/>
              </a:rPr>
              <a:t>Perguruan</a:t>
            </a:r>
            <a:r>
              <a:rPr lang="en-US" sz="4000" b="1" dirty="0" smtClean="0">
                <a:solidFill>
                  <a:srgbClr val="FF0000"/>
                </a:solidFill>
                <a:effectLst>
                  <a:outerShdw blurRad="38100" dist="38100" dir="2700000" algn="tl">
                    <a:srgbClr val="000000">
                      <a:alpha val="43137"/>
                    </a:srgbClr>
                  </a:outerShdw>
                </a:effectLst>
                <a:latin typeface="+mn-lt"/>
              </a:rPr>
              <a:t> </a:t>
            </a:r>
            <a:r>
              <a:rPr lang="en-US" sz="4000" b="1" dirty="0" err="1" smtClean="0">
                <a:solidFill>
                  <a:srgbClr val="FF0000"/>
                </a:solidFill>
                <a:effectLst>
                  <a:outerShdw blurRad="38100" dist="38100" dir="2700000" algn="tl">
                    <a:srgbClr val="000000">
                      <a:alpha val="43137"/>
                    </a:srgbClr>
                  </a:outerShdw>
                </a:effectLst>
                <a:latin typeface="+mn-lt"/>
              </a:rPr>
              <a:t>Tinggi</a:t>
            </a:r>
            <a:endParaRPr lang="en-US" sz="4000" b="1" dirty="0" smtClean="0">
              <a:solidFill>
                <a:srgbClr val="FF0000"/>
              </a:solidFill>
              <a:effectLst>
                <a:outerShdw blurRad="38100" dist="38100" dir="2700000" algn="tl">
                  <a:srgbClr val="000000">
                    <a:alpha val="43137"/>
                  </a:srgbClr>
                </a:outerShdw>
              </a:effectLst>
              <a:latin typeface="+mn-lt"/>
            </a:endParaRPr>
          </a:p>
        </p:txBody>
      </p:sp>
      <p:sp>
        <p:nvSpPr>
          <p:cNvPr id="10243" name="Rectangle 3"/>
          <p:cNvSpPr>
            <a:spLocks noGrp="1" noChangeArrowheads="1"/>
          </p:cNvSpPr>
          <p:nvPr>
            <p:ph idx="1"/>
          </p:nvPr>
        </p:nvSpPr>
        <p:spPr/>
        <p:txBody>
          <a:bodyPr/>
          <a:lstStyle/>
          <a:p>
            <a:pPr marL="457200" indent="-457200" algn="just">
              <a:buFontTx/>
              <a:buAutoNum type="arabicPeriod"/>
              <a:defRPr/>
            </a:pPr>
            <a:r>
              <a:rPr lang="id-ID" sz="2800" b="1" dirty="0" smtClean="0">
                <a:solidFill>
                  <a:srgbClr val="00B050"/>
                </a:solidFill>
                <a:effectLst>
                  <a:outerShdw blurRad="38100" dist="38100" dir="2700000" algn="tl">
                    <a:srgbClr val="000000">
                      <a:alpha val="43137"/>
                    </a:srgbClr>
                  </a:outerShdw>
                </a:effectLst>
              </a:rPr>
              <a:t>Fungsi </a:t>
            </a:r>
            <a:r>
              <a:rPr lang="en-US" sz="2800" b="1" dirty="0" err="1" smtClean="0">
                <a:solidFill>
                  <a:srgbClr val="00B050"/>
                </a:solidFill>
                <a:effectLst>
                  <a:outerShdw blurRad="38100" dist="38100" dir="2700000" algn="tl">
                    <a:srgbClr val="000000">
                      <a:alpha val="43137"/>
                    </a:srgbClr>
                  </a:outerShdw>
                </a:effectLst>
              </a:rPr>
              <a:t>Substantif</a:t>
            </a:r>
            <a:r>
              <a:rPr lang="en-US" sz="2800" b="1" dirty="0" smtClean="0">
                <a:solidFill>
                  <a:srgbClr val="00B050"/>
                </a:solidFill>
                <a:effectLst>
                  <a:outerShdw blurRad="38100" dist="38100" dir="2700000" algn="tl">
                    <a:srgbClr val="000000">
                      <a:alpha val="43137"/>
                    </a:srgbClr>
                  </a:outerShdw>
                </a:effectLst>
              </a:rPr>
              <a:t> </a:t>
            </a:r>
            <a:r>
              <a:rPr lang="id-ID" sz="2400" dirty="0" smtClean="0"/>
              <a:t>: fungsi utama : sangat tergantung pada visi, misi dan tujuan institusi: yang membedakan institusi yang satu ke institusi lainnya. </a:t>
            </a:r>
            <a:r>
              <a:rPr lang="en-US" sz="2400" dirty="0" err="1" smtClean="0">
                <a:solidFill>
                  <a:srgbClr val="FF0000"/>
                </a:solidFill>
              </a:rPr>
              <a:t>Pendidikan</a:t>
            </a:r>
            <a:r>
              <a:rPr lang="en-US" sz="2400" dirty="0" smtClean="0">
                <a:solidFill>
                  <a:srgbClr val="FF0000"/>
                </a:solidFill>
              </a:rPr>
              <a:t> </a:t>
            </a:r>
            <a:r>
              <a:rPr lang="en-US" sz="2400" dirty="0" err="1" smtClean="0">
                <a:solidFill>
                  <a:srgbClr val="FF0000"/>
                </a:solidFill>
              </a:rPr>
              <a:t>dan</a:t>
            </a:r>
            <a:r>
              <a:rPr lang="en-US" sz="2400" dirty="0" smtClean="0">
                <a:solidFill>
                  <a:srgbClr val="FF0000"/>
                </a:solidFill>
              </a:rPr>
              <a:t> </a:t>
            </a:r>
            <a:r>
              <a:rPr lang="en-US" sz="2400" dirty="0" err="1" smtClean="0">
                <a:solidFill>
                  <a:srgbClr val="FF0000"/>
                </a:solidFill>
              </a:rPr>
              <a:t>Pengajaran</a:t>
            </a:r>
            <a:r>
              <a:rPr lang="en-US" sz="2400" dirty="0" smtClean="0">
                <a:solidFill>
                  <a:srgbClr val="FF0000"/>
                </a:solidFill>
              </a:rPr>
              <a:t>, </a:t>
            </a:r>
            <a:r>
              <a:rPr lang="en-US" sz="2400" dirty="0" err="1" smtClean="0">
                <a:solidFill>
                  <a:srgbClr val="FF0000"/>
                </a:solidFill>
              </a:rPr>
              <a:t>Penelitian</a:t>
            </a:r>
            <a:r>
              <a:rPr lang="en-US" sz="2400" dirty="0" smtClean="0">
                <a:solidFill>
                  <a:srgbClr val="FF0000"/>
                </a:solidFill>
              </a:rPr>
              <a:t>, </a:t>
            </a:r>
            <a:r>
              <a:rPr lang="en-US" sz="2400" dirty="0" err="1" smtClean="0">
                <a:solidFill>
                  <a:srgbClr val="FF0000"/>
                </a:solidFill>
              </a:rPr>
              <a:t>Pengabdian</a:t>
            </a:r>
            <a:r>
              <a:rPr lang="en-US" sz="2400" dirty="0" smtClean="0">
                <a:solidFill>
                  <a:srgbClr val="FF0000"/>
                </a:solidFill>
              </a:rPr>
              <a:t> </a:t>
            </a:r>
            <a:r>
              <a:rPr lang="en-US" sz="2400" dirty="0" err="1" smtClean="0">
                <a:solidFill>
                  <a:srgbClr val="FF0000"/>
                </a:solidFill>
              </a:rPr>
              <a:t>Pada</a:t>
            </a:r>
            <a:r>
              <a:rPr lang="en-US" sz="2400" dirty="0" smtClean="0">
                <a:solidFill>
                  <a:srgbClr val="FF0000"/>
                </a:solidFill>
              </a:rPr>
              <a:t> </a:t>
            </a:r>
            <a:r>
              <a:rPr lang="en-US" sz="2400" dirty="0" err="1" smtClean="0">
                <a:solidFill>
                  <a:srgbClr val="FF0000"/>
                </a:solidFill>
              </a:rPr>
              <a:t>Masyarakat</a:t>
            </a:r>
            <a:r>
              <a:rPr lang="en-US" sz="2400" dirty="0" smtClean="0">
                <a:solidFill>
                  <a:srgbClr val="FF0000"/>
                </a:solidFill>
              </a:rPr>
              <a:t>.</a:t>
            </a:r>
          </a:p>
          <a:p>
            <a:pPr marL="457200" indent="-457200" algn="just">
              <a:buFontTx/>
              <a:buAutoNum type="arabicPeriod"/>
              <a:defRPr/>
            </a:pPr>
            <a:endParaRPr lang="en-US" sz="2400" dirty="0" smtClean="0">
              <a:solidFill>
                <a:srgbClr val="FF0000"/>
              </a:solidFill>
            </a:endParaRPr>
          </a:p>
          <a:p>
            <a:pPr marL="457200" indent="-457200" algn="just">
              <a:buFontTx/>
              <a:buAutoNum type="arabicPeriod"/>
              <a:defRPr/>
            </a:pPr>
            <a:r>
              <a:rPr lang="id-ID" sz="2800" b="1" dirty="0" smtClean="0">
                <a:solidFill>
                  <a:srgbClr val="00B050"/>
                </a:solidFill>
                <a:effectLst>
                  <a:outerShdw blurRad="38100" dist="38100" dir="2700000" algn="tl">
                    <a:srgbClr val="000000">
                      <a:alpha val="43137"/>
                    </a:srgbClr>
                  </a:outerShdw>
                </a:effectLst>
              </a:rPr>
              <a:t>Fungsi </a:t>
            </a:r>
            <a:r>
              <a:rPr lang="en-US" sz="2800" b="1" dirty="0" err="1" smtClean="0">
                <a:solidFill>
                  <a:srgbClr val="00B050"/>
                </a:solidFill>
                <a:effectLst>
                  <a:outerShdw blurRad="38100" dist="38100" dir="2700000" algn="tl">
                    <a:srgbClr val="000000">
                      <a:alpha val="43137"/>
                    </a:srgbClr>
                  </a:outerShdw>
                </a:effectLst>
              </a:rPr>
              <a:t>Fasilitatif</a:t>
            </a:r>
            <a:r>
              <a:rPr lang="en-US" sz="2800" b="1" dirty="0" smtClean="0">
                <a:solidFill>
                  <a:srgbClr val="00B050"/>
                </a:solidFill>
                <a:effectLst>
                  <a:outerShdw blurRad="38100" dist="38100" dir="2700000" algn="tl">
                    <a:srgbClr val="000000">
                      <a:alpha val="43137"/>
                    </a:srgbClr>
                  </a:outerShdw>
                </a:effectLst>
              </a:rPr>
              <a:t> </a:t>
            </a:r>
            <a:r>
              <a:rPr lang="en-US" sz="2400" dirty="0" smtClean="0"/>
              <a:t>:</a:t>
            </a:r>
            <a:r>
              <a:rPr lang="id-ID" sz="2400" dirty="0" smtClean="0"/>
              <a:t> fungsi pendukung : fungsi yang mendukung operasional institusi : </a:t>
            </a:r>
            <a:r>
              <a:rPr lang="id-ID" sz="2400" dirty="0" smtClean="0">
                <a:solidFill>
                  <a:srgbClr val="FF0000"/>
                </a:solidFill>
              </a:rPr>
              <a:t>keuangan, sumber daya manusia, </a:t>
            </a:r>
            <a:r>
              <a:rPr lang="en-US" sz="2400" dirty="0" err="1" smtClean="0">
                <a:solidFill>
                  <a:srgbClr val="FF0000"/>
                </a:solidFill>
              </a:rPr>
              <a:t>umum</a:t>
            </a:r>
            <a:r>
              <a:rPr lang="en-US" sz="2400" dirty="0" smtClean="0">
                <a:solidFill>
                  <a:srgbClr val="FF0000"/>
                </a:solidFill>
              </a:rPr>
              <a:t>/</a:t>
            </a:r>
            <a:r>
              <a:rPr lang="en-US" sz="2400" dirty="0" err="1" smtClean="0">
                <a:solidFill>
                  <a:srgbClr val="FF0000"/>
                </a:solidFill>
              </a:rPr>
              <a:t>perlengkapan</a:t>
            </a:r>
            <a:r>
              <a:rPr lang="en-US" sz="2400" dirty="0" smtClean="0">
                <a:solidFill>
                  <a:srgbClr val="FF0000"/>
                </a:solidFill>
              </a:rPr>
              <a:t>,</a:t>
            </a:r>
            <a:r>
              <a:rPr lang="id-ID" sz="2400" dirty="0" smtClean="0">
                <a:solidFill>
                  <a:srgbClr val="FF0000"/>
                </a:solidFill>
              </a:rPr>
              <a:t> </a:t>
            </a:r>
            <a:r>
              <a:rPr lang="en-US" sz="2400" dirty="0" err="1" smtClean="0">
                <a:solidFill>
                  <a:srgbClr val="FF0000"/>
                </a:solidFill>
              </a:rPr>
              <a:t>dan</a:t>
            </a:r>
            <a:r>
              <a:rPr lang="en-US" sz="2400" dirty="0" smtClean="0">
                <a:solidFill>
                  <a:srgbClr val="FF0000"/>
                </a:solidFill>
              </a:rPr>
              <a:t> </a:t>
            </a:r>
            <a:r>
              <a:rPr lang="en-US" sz="2400" dirty="0" err="1" smtClean="0">
                <a:solidFill>
                  <a:srgbClr val="FF0000"/>
                </a:solidFill>
              </a:rPr>
              <a:t>sekretariat</a:t>
            </a:r>
            <a:r>
              <a:rPr lang="id-ID" sz="2400" dirty="0" smtClean="0">
                <a:solidFill>
                  <a:srgbClr val="FF0000"/>
                </a:solidFill>
              </a:rPr>
              <a:t> dsb.</a:t>
            </a:r>
            <a:endParaRPr lang="en-US" sz="2400" dirty="0" smtClean="0">
              <a:solidFill>
                <a:srgbClr val="FF0000"/>
              </a:solidFill>
            </a:endParaRPr>
          </a:p>
        </p:txBody>
      </p:sp>
    </p:spTree>
    <p:extLst>
      <p:ext uri="{BB962C8B-B14F-4D97-AF65-F5344CB8AC3E}">
        <p14:creationId xmlns:p14="http://schemas.microsoft.com/office/powerpoint/2010/main" val="2440865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8213" y="247007"/>
            <a:ext cx="7315200" cy="830997"/>
          </a:xfrm>
          <a:prstGeom prst="rect">
            <a:avLst/>
          </a:prstGeom>
          <a:noFill/>
        </p:spPr>
        <p:txBody>
          <a:bodyPr wrap="square" rtlCol="0">
            <a:spAutoFit/>
          </a:bodyPr>
          <a:lstStyle/>
          <a:p>
            <a:r>
              <a:rPr lang="en-US" sz="2400" b="1" dirty="0" err="1" smtClean="0">
                <a:solidFill>
                  <a:srgbClr val="FF0000"/>
                </a:solidFill>
                <a:effectLst>
                  <a:outerShdw blurRad="38100" dist="38100" dir="2700000" algn="tl">
                    <a:srgbClr val="000000">
                      <a:alpha val="43137"/>
                    </a:srgbClr>
                  </a:outerShdw>
                </a:effectLst>
              </a:rPr>
              <a:t>Analisis</a:t>
            </a:r>
            <a:r>
              <a:rPr lang="en-US" sz="2400" b="1" dirty="0" smtClean="0">
                <a:solidFill>
                  <a:srgbClr val="FF0000"/>
                </a:solidFill>
                <a:effectLst>
                  <a:outerShdw blurRad="38100" dist="38100" dir="2700000" algn="tl">
                    <a:srgbClr val="000000">
                      <a:alpha val="43137"/>
                    </a:srgbClr>
                  </a:outerShdw>
                </a:effectLst>
              </a:rPr>
              <a:t> </a:t>
            </a:r>
            <a:r>
              <a:rPr lang="en-US" sz="2400" b="1" dirty="0" err="1" smtClean="0">
                <a:solidFill>
                  <a:srgbClr val="FF0000"/>
                </a:solidFill>
                <a:effectLst>
                  <a:outerShdw blurRad="38100" dist="38100" dir="2700000" algn="tl">
                    <a:srgbClr val="000000">
                      <a:alpha val="43137"/>
                    </a:srgbClr>
                  </a:outerShdw>
                </a:effectLst>
              </a:rPr>
              <a:t>Fungsi</a:t>
            </a:r>
            <a:r>
              <a:rPr lang="en-US" sz="2400" b="1" dirty="0" smtClean="0">
                <a:solidFill>
                  <a:srgbClr val="FF0000"/>
                </a:solidFill>
                <a:effectLst>
                  <a:outerShdw blurRad="38100" dist="38100" dir="2700000" algn="tl">
                    <a:srgbClr val="000000">
                      <a:alpha val="43137"/>
                    </a:srgbClr>
                  </a:outerShdw>
                </a:effectLst>
              </a:rPr>
              <a:t> </a:t>
            </a:r>
            <a:r>
              <a:rPr lang="en-US" sz="2400" b="1" dirty="0" err="1" smtClean="0">
                <a:solidFill>
                  <a:srgbClr val="FF0000"/>
                </a:solidFill>
                <a:effectLst>
                  <a:outerShdw blurRad="38100" dist="38100" dir="2700000" algn="tl">
                    <a:srgbClr val="000000">
                      <a:alpha val="43137"/>
                    </a:srgbClr>
                  </a:outerShdw>
                </a:effectLst>
              </a:rPr>
              <a:t>Bisnis</a:t>
            </a:r>
            <a:r>
              <a:rPr lang="en-US" sz="2400" b="1" dirty="0" smtClean="0">
                <a:solidFill>
                  <a:srgbClr val="FF0000"/>
                </a:solidFill>
                <a:effectLst>
                  <a:outerShdw blurRad="38100" dist="38100" dir="2700000" algn="tl">
                    <a:srgbClr val="000000">
                      <a:alpha val="43137"/>
                    </a:srgbClr>
                  </a:outerShdw>
                </a:effectLst>
              </a:rPr>
              <a:t> </a:t>
            </a:r>
            <a:r>
              <a:rPr lang="en-US" sz="2400" b="1" dirty="0" err="1" smtClean="0">
                <a:solidFill>
                  <a:srgbClr val="FF0000"/>
                </a:solidFill>
                <a:effectLst>
                  <a:outerShdw blurRad="38100" dist="38100" dir="2700000" algn="tl">
                    <a:srgbClr val="000000">
                      <a:alpha val="43137"/>
                    </a:srgbClr>
                  </a:outerShdw>
                </a:effectLst>
              </a:rPr>
              <a:t>Organisasi</a:t>
            </a:r>
            <a:r>
              <a:rPr lang="en-US" sz="2400" b="1" dirty="0" smtClean="0">
                <a:solidFill>
                  <a:srgbClr val="FF0000"/>
                </a:solidFill>
                <a:effectLst>
                  <a:outerShdw blurRad="38100" dist="38100" dir="2700000" algn="tl">
                    <a:srgbClr val="000000">
                      <a:alpha val="43137"/>
                    </a:srgbClr>
                  </a:outerShdw>
                </a:effectLst>
              </a:rPr>
              <a:t> – Manual </a:t>
            </a:r>
            <a:r>
              <a:rPr lang="en-US" sz="2400" b="1" dirty="0" err="1" smtClean="0">
                <a:solidFill>
                  <a:srgbClr val="FF0000"/>
                </a:solidFill>
                <a:effectLst>
                  <a:outerShdw blurRad="38100" dist="38100" dir="2700000" algn="tl">
                    <a:srgbClr val="000000">
                      <a:alpha val="43137"/>
                    </a:srgbClr>
                  </a:outerShdw>
                </a:effectLst>
              </a:rPr>
              <a:t>Mutu</a:t>
            </a:r>
            <a:r>
              <a:rPr lang="en-US" sz="2400" b="1" dirty="0" smtClean="0">
                <a:solidFill>
                  <a:srgbClr val="FF0000"/>
                </a:solidFill>
                <a:effectLst>
                  <a:outerShdw blurRad="38100" dist="38100" dir="2700000" algn="tl">
                    <a:srgbClr val="000000">
                      <a:alpha val="43137"/>
                    </a:srgbClr>
                  </a:outerShdw>
                </a:effectLst>
              </a:rPr>
              <a:t>  </a:t>
            </a:r>
            <a:r>
              <a:rPr lang="en-US" sz="2400" b="1" dirty="0" err="1" smtClean="0">
                <a:solidFill>
                  <a:srgbClr val="FF0000"/>
                </a:solidFill>
                <a:effectLst>
                  <a:outerShdw blurRad="38100" dist="38100" dir="2700000" algn="tl">
                    <a:srgbClr val="000000">
                      <a:alpha val="43137"/>
                    </a:srgbClr>
                  </a:outerShdw>
                </a:effectLst>
              </a:rPr>
              <a:t>Universitas</a:t>
            </a:r>
            <a:r>
              <a:rPr lang="en-US" sz="2400" b="1" dirty="0" smtClean="0">
                <a:solidFill>
                  <a:srgbClr val="FF0000"/>
                </a:solidFill>
                <a:effectLst>
                  <a:outerShdw blurRad="38100" dist="38100" dir="2700000" algn="tl">
                    <a:srgbClr val="000000">
                      <a:alpha val="43137"/>
                    </a:srgbClr>
                  </a:outerShdw>
                </a:effectLst>
              </a:rPr>
              <a:t> Bakrie</a:t>
            </a:r>
            <a:endParaRPr lang="en-US" sz="2400" b="1" dirty="0">
              <a:solidFill>
                <a:srgbClr val="FF0000"/>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13" y="1196752"/>
            <a:ext cx="7836195" cy="53334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26310" y="6581001"/>
            <a:ext cx="3774082" cy="261610"/>
          </a:xfrm>
          <a:prstGeom prst="rect">
            <a:avLst/>
          </a:prstGeom>
          <a:noFill/>
        </p:spPr>
        <p:txBody>
          <a:bodyPr wrap="square" rtlCol="0">
            <a:spAutoFit/>
          </a:bodyPr>
          <a:lstStyle/>
          <a:p>
            <a:pPr algn="r"/>
            <a:r>
              <a:rPr lang="en-US" sz="1050" i="1" dirty="0" err="1" smtClean="0"/>
              <a:t>Sumber</a:t>
            </a:r>
            <a:r>
              <a:rPr lang="en-US" sz="1050" i="1" dirty="0" smtClean="0"/>
              <a:t> : Manual </a:t>
            </a:r>
            <a:r>
              <a:rPr lang="en-US" sz="1050" i="1" dirty="0" err="1" smtClean="0"/>
              <a:t>Mutu</a:t>
            </a:r>
            <a:r>
              <a:rPr lang="en-US" sz="1050" i="1" dirty="0" smtClean="0"/>
              <a:t> </a:t>
            </a:r>
            <a:r>
              <a:rPr lang="en-US" sz="1050" i="1" dirty="0" err="1" smtClean="0"/>
              <a:t>Universitas</a:t>
            </a:r>
            <a:r>
              <a:rPr lang="en-US" sz="1050" i="1" dirty="0" smtClean="0"/>
              <a:t> Bakrie, Hal : 60</a:t>
            </a:r>
            <a:endParaRPr lang="en-US" sz="1050" i="1" dirty="0"/>
          </a:p>
        </p:txBody>
      </p:sp>
    </p:spTree>
    <p:extLst>
      <p:ext uri="{BB962C8B-B14F-4D97-AF65-F5344CB8AC3E}">
        <p14:creationId xmlns:p14="http://schemas.microsoft.com/office/powerpoint/2010/main" val="1567166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1124744"/>
            <a:ext cx="5852120" cy="5016758"/>
          </a:xfrm>
          <a:prstGeom prst="rect">
            <a:avLst/>
          </a:prstGeom>
        </p:spPr>
        <p:txBody>
          <a:bodyPr wrap="square">
            <a:spAutoFit/>
          </a:bodyPr>
          <a:lstStyle/>
          <a:p>
            <a:pPr marL="342900" indent="-342900">
              <a:buFont typeface="+mj-lt"/>
              <a:buAutoNum type="arabicPeriod"/>
            </a:pPr>
            <a:r>
              <a:rPr lang="en-US" sz="2000" dirty="0" err="1">
                <a:solidFill>
                  <a:schemeClr val="accent2">
                    <a:lumMod val="75000"/>
                  </a:schemeClr>
                </a:solidFill>
              </a:rPr>
              <a:t>Promosi</a:t>
            </a:r>
            <a:r>
              <a:rPr lang="en-US" sz="2000" dirty="0">
                <a:solidFill>
                  <a:schemeClr val="accent2">
                    <a:lumMod val="75000"/>
                  </a:schemeClr>
                </a:solidFill>
              </a:rPr>
              <a:t> &amp; </a:t>
            </a:r>
            <a:r>
              <a:rPr lang="en-US" sz="2000" dirty="0" err="1">
                <a:solidFill>
                  <a:schemeClr val="accent2">
                    <a:lumMod val="75000"/>
                  </a:schemeClr>
                </a:solidFill>
              </a:rPr>
              <a:t>Admisi</a:t>
            </a:r>
            <a:endParaRPr lang="en-US" sz="2000" dirty="0">
              <a:solidFill>
                <a:schemeClr val="accent2">
                  <a:lumMod val="75000"/>
                </a:schemeClr>
              </a:solidFill>
            </a:endParaRPr>
          </a:p>
          <a:p>
            <a:pPr marL="342900" indent="-342900">
              <a:buFont typeface="+mj-lt"/>
              <a:buAutoNum type="arabicPeriod"/>
            </a:pPr>
            <a:r>
              <a:rPr lang="en-US" sz="2000" dirty="0" err="1">
                <a:solidFill>
                  <a:schemeClr val="accent2">
                    <a:lumMod val="75000"/>
                  </a:schemeClr>
                </a:solidFill>
              </a:rPr>
              <a:t>Perencanaan</a:t>
            </a:r>
            <a:r>
              <a:rPr lang="en-US" sz="2000" dirty="0">
                <a:solidFill>
                  <a:schemeClr val="accent2">
                    <a:lumMod val="75000"/>
                  </a:schemeClr>
                </a:solidFill>
              </a:rPr>
              <a:t> </a:t>
            </a:r>
            <a:r>
              <a:rPr lang="en-US" sz="2000" dirty="0" err="1">
                <a:solidFill>
                  <a:schemeClr val="accent2">
                    <a:lumMod val="75000"/>
                  </a:schemeClr>
                </a:solidFill>
              </a:rPr>
              <a:t>Operasional</a:t>
            </a:r>
            <a:r>
              <a:rPr lang="en-US" sz="2000" dirty="0">
                <a:solidFill>
                  <a:schemeClr val="accent2">
                    <a:lumMod val="75000"/>
                  </a:schemeClr>
                </a:solidFill>
              </a:rPr>
              <a:t> </a:t>
            </a:r>
            <a:r>
              <a:rPr lang="en-US" sz="2000" dirty="0" err="1">
                <a:solidFill>
                  <a:schemeClr val="accent2">
                    <a:lumMod val="75000"/>
                  </a:schemeClr>
                </a:solidFill>
              </a:rPr>
              <a:t>Akademik</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Pemantauan</a:t>
            </a:r>
            <a:r>
              <a:rPr lang="en-US" sz="2000" dirty="0">
                <a:solidFill>
                  <a:schemeClr val="accent2">
                    <a:lumMod val="75000"/>
                  </a:schemeClr>
                </a:solidFill>
              </a:rPr>
              <a:t> &amp; </a:t>
            </a:r>
            <a:r>
              <a:rPr lang="en-US" sz="2000" dirty="0" err="1">
                <a:solidFill>
                  <a:schemeClr val="accent2">
                    <a:lumMod val="75000"/>
                  </a:schemeClr>
                </a:solidFill>
              </a:rPr>
              <a:t>Evaluasi</a:t>
            </a:r>
            <a:r>
              <a:rPr lang="en-US" sz="2000" dirty="0">
                <a:solidFill>
                  <a:schemeClr val="accent2">
                    <a:lumMod val="75000"/>
                  </a:schemeClr>
                </a:solidFill>
              </a:rPr>
              <a:t> </a:t>
            </a:r>
            <a:r>
              <a:rPr lang="en-US" sz="2000" dirty="0" err="1">
                <a:solidFill>
                  <a:schemeClr val="accent2">
                    <a:lumMod val="75000"/>
                  </a:schemeClr>
                </a:solidFill>
              </a:rPr>
              <a:t>Akademik</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Perencanaan</a:t>
            </a:r>
            <a:r>
              <a:rPr lang="en-US" sz="2000" dirty="0">
                <a:solidFill>
                  <a:schemeClr val="accent2">
                    <a:lumMod val="75000"/>
                  </a:schemeClr>
                </a:solidFill>
              </a:rPr>
              <a:t> &amp; </a:t>
            </a:r>
            <a:r>
              <a:rPr lang="en-US" sz="2000" dirty="0" err="1">
                <a:solidFill>
                  <a:schemeClr val="accent2">
                    <a:lumMod val="75000"/>
                  </a:schemeClr>
                </a:solidFill>
              </a:rPr>
              <a:t>Pengembangan</a:t>
            </a:r>
            <a:r>
              <a:rPr lang="en-US" sz="2000" dirty="0">
                <a:solidFill>
                  <a:schemeClr val="accent2">
                    <a:lumMod val="75000"/>
                  </a:schemeClr>
                </a:solidFill>
              </a:rPr>
              <a:t> </a:t>
            </a:r>
            <a:r>
              <a:rPr lang="en-US" sz="2000" dirty="0" err="1">
                <a:solidFill>
                  <a:schemeClr val="accent2">
                    <a:lumMod val="75000"/>
                  </a:schemeClr>
                </a:solidFill>
              </a:rPr>
              <a:t>Kurikulum</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Pengelolaan</a:t>
            </a:r>
            <a:r>
              <a:rPr lang="en-US" sz="2000" dirty="0">
                <a:solidFill>
                  <a:schemeClr val="accent2">
                    <a:lumMod val="75000"/>
                  </a:schemeClr>
                </a:solidFill>
              </a:rPr>
              <a:t> </a:t>
            </a:r>
            <a:r>
              <a:rPr lang="en-US" sz="2000" dirty="0" err="1">
                <a:solidFill>
                  <a:schemeClr val="accent2">
                    <a:lumMod val="75000"/>
                  </a:schemeClr>
                </a:solidFill>
              </a:rPr>
              <a:t>Pendukung</a:t>
            </a:r>
            <a:r>
              <a:rPr lang="en-US" sz="2000" dirty="0">
                <a:solidFill>
                  <a:schemeClr val="accent2">
                    <a:lumMod val="75000"/>
                  </a:schemeClr>
                </a:solidFill>
              </a:rPr>
              <a:t> </a:t>
            </a:r>
            <a:r>
              <a:rPr lang="en-US" sz="2000" dirty="0" err="1">
                <a:solidFill>
                  <a:schemeClr val="accent2">
                    <a:lumMod val="75000"/>
                  </a:schemeClr>
                </a:solidFill>
              </a:rPr>
              <a:t>Akademik</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Pelayanan</a:t>
            </a:r>
            <a:r>
              <a:rPr lang="en-US" sz="2000" dirty="0">
                <a:solidFill>
                  <a:schemeClr val="accent2">
                    <a:lumMod val="75000"/>
                  </a:schemeClr>
                </a:solidFill>
              </a:rPr>
              <a:t> </a:t>
            </a:r>
            <a:r>
              <a:rPr lang="en-US" sz="2000" dirty="0" err="1">
                <a:solidFill>
                  <a:schemeClr val="accent2">
                    <a:lumMod val="75000"/>
                  </a:schemeClr>
                </a:solidFill>
              </a:rPr>
              <a:t>Kemahasiswaan</a:t>
            </a:r>
            <a:r>
              <a:rPr lang="en-US" sz="2000" dirty="0">
                <a:solidFill>
                  <a:schemeClr val="accent2">
                    <a:lumMod val="75000"/>
                  </a:schemeClr>
                </a:solidFill>
              </a:rPr>
              <a:t> &amp; Alumni </a:t>
            </a:r>
          </a:p>
          <a:p>
            <a:pPr marL="342900" indent="-342900">
              <a:buFont typeface="+mj-lt"/>
              <a:buAutoNum type="arabicPeriod"/>
            </a:pPr>
            <a:r>
              <a:rPr lang="en-US" sz="2000" dirty="0" err="1">
                <a:solidFill>
                  <a:schemeClr val="accent2">
                    <a:lumMod val="75000"/>
                  </a:schemeClr>
                </a:solidFill>
              </a:rPr>
              <a:t>Hubungan</a:t>
            </a:r>
            <a:r>
              <a:rPr lang="en-US" sz="2000" dirty="0">
                <a:solidFill>
                  <a:schemeClr val="accent2">
                    <a:lumMod val="75000"/>
                  </a:schemeClr>
                </a:solidFill>
              </a:rPr>
              <a:t> </a:t>
            </a:r>
            <a:r>
              <a:rPr lang="en-US" sz="2000" dirty="0" err="1">
                <a:solidFill>
                  <a:schemeClr val="accent2">
                    <a:lumMod val="75000"/>
                  </a:schemeClr>
                </a:solidFill>
              </a:rPr>
              <a:t>Masyarakat</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Penelitian</a:t>
            </a:r>
            <a:r>
              <a:rPr lang="en-US" sz="2000" dirty="0">
                <a:solidFill>
                  <a:schemeClr val="accent2">
                    <a:lumMod val="75000"/>
                  </a:schemeClr>
                </a:solidFill>
              </a:rPr>
              <a:t> &amp; </a:t>
            </a:r>
            <a:r>
              <a:rPr lang="en-US" sz="2000" dirty="0" err="1">
                <a:solidFill>
                  <a:schemeClr val="accent2">
                    <a:lumMod val="75000"/>
                  </a:schemeClr>
                </a:solidFill>
              </a:rPr>
              <a:t>Pengabdian</a:t>
            </a:r>
            <a:r>
              <a:rPr lang="en-US" sz="2000" dirty="0">
                <a:solidFill>
                  <a:schemeClr val="accent2">
                    <a:lumMod val="75000"/>
                  </a:schemeClr>
                </a:solidFill>
              </a:rPr>
              <a:t> </a:t>
            </a:r>
            <a:r>
              <a:rPr lang="en-US" sz="2000" dirty="0" err="1">
                <a:solidFill>
                  <a:schemeClr val="accent2">
                    <a:lumMod val="75000"/>
                  </a:schemeClr>
                </a:solidFill>
              </a:rPr>
              <a:t>Masyarakat</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Kerjasama</a:t>
            </a:r>
            <a:r>
              <a:rPr lang="en-US" sz="2000" dirty="0">
                <a:solidFill>
                  <a:schemeClr val="accent2">
                    <a:lumMod val="75000"/>
                  </a:schemeClr>
                </a:solidFill>
              </a:rPr>
              <a:t> </a:t>
            </a:r>
            <a:r>
              <a:rPr lang="en-US" sz="2000" dirty="0" err="1">
                <a:solidFill>
                  <a:schemeClr val="accent2">
                    <a:lumMod val="75000"/>
                  </a:schemeClr>
                </a:solidFill>
              </a:rPr>
              <a:t>Antar</a:t>
            </a:r>
            <a:r>
              <a:rPr lang="en-US" sz="2000" dirty="0">
                <a:solidFill>
                  <a:schemeClr val="accent2">
                    <a:lumMod val="75000"/>
                  </a:schemeClr>
                </a:solidFill>
              </a:rPr>
              <a:t> </a:t>
            </a:r>
            <a:r>
              <a:rPr lang="en-US" sz="2000" dirty="0" err="1">
                <a:solidFill>
                  <a:schemeClr val="accent2">
                    <a:lumMod val="75000"/>
                  </a:schemeClr>
                </a:solidFill>
              </a:rPr>
              <a:t>Institusi</a:t>
            </a:r>
            <a:r>
              <a:rPr lang="en-US" sz="2000" dirty="0">
                <a:solidFill>
                  <a:schemeClr val="accent2">
                    <a:lumMod val="75000"/>
                  </a:schemeClr>
                </a:solidFill>
              </a:rPr>
              <a:t> </a:t>
            </a:r>
          </a:p>
          <a:p>
            <a:pPr marL="342900" indent="-342900">
              <a:buFont typeface="+mj-lt"/>
              <a:buAutoNum type="arabicPeriod"/>
            </a:pPr>
            <a:r>
              <a:rPr lang="en-US" sz="2000" dirty="0" err="1">
                <a:solidFill>
                  <a:srgbClr val="002060"/>
                </a:solidFill>
              </a:rPr>
              <a:t>Sumber</a:t>
            </a:r>
            <a:r>
              <a:rPr lang="en-US" sz="2000" dirty="0">
                <a:solidFill>
                  <a:srgbClr val="002060"/>
                </a:solidFill>
              </a:rPr>
              <a:t> </a:t>
            </a:r>
            <a:r>
              <a:rPr lang="en-US" sz="2000" dirty="0" err="1">
                <a:solidFill>
                  <a:srgbClr val="002060"/>
                </a:solidFill>
              </a:rPr>
              <a:t>Daya</a:t>
            </a:r>
            <a:r>
              <a:rPr lang="en-US" sz="2000" dirty="0">
                <a:solidFill>
                  <a:srgbClr val="002060"/>
                </a:solidFill>
              </a:rPr>
              <a:t> </a:t>
            </a:r>
            <a:r>
              <a:rPr lang="en-US" sz="2000" dirty="0" err="1">
                <a:solidFill>
                  <a:srgbClr val="002060"/>
                </a:solidFill>
              </a:rPr>
              <a:t>Manusia</a:t>
            </a:r>
            <a:r>
              <a:rPr lang="en-US" sz="2000" dirty="0">
                <a:solidFill>
                  <a:srgbClr val="002060"/>
                </a:solidFill>
              </a:rPr>
              <a:t> </a:t>
            </a:r>
          </a:p>
          <a:p>
            <a:pPr marL="342900" indent="-342900">
              <a:buFont typeface="+mj-lt"/>
              <a:buAutoNum type="arabicPeriod"/>
            </a:pPr>
            <a:r>
              <a:rPr lang="en-US" sz="2000" dirty="0" err="1">
                <a:solidFill>
                  <a:srgbClr val="002060"/>
                </a:solidFill>
              </a:rPr>
              <a:t>Pembinaan</a:t>
            </a:r>
            <a:r>
              <a:rPr lang="en-US" sz="2000" dirty="0">
                <a:solidFill>
                  <a:srgbClr val="002060"/>
                </a:solidFill>
              </a:rPr>
              <a:t> </a:t>
            </a:r>
            <a:r>
              <a:rPr lang="en-US" sz="2000" dirty="0" err="1">
                <a:solidFill>
                  <a:srgbClr val="002060"/>
                </a:solidFill>
              </a:rPr>
              <a:t>Organisasi</a:t>
            </a:r>
            <a:r>
              <a:rPr lang="en-US" sz="2000" dirty="0">
                <a:solidFill>
                  <a:srgbClr val="002060"/>
                </a:solidFill>
              </a:rPr>
              <a:t> </a:t>
            </a:r>
            <a:r>
              <a:rPr lang="en-US" sz="2000" dirty="0" err="1">
                <a:solidFill>
                  <a:srgbClr val="002060"/>
                </a:solidFill>
              </a:rPr>
              <a:t>Kemahasiswaan</a:t>
            </a:r>
            <a:r>
              <a:rPr lang="en-US" sz="2000" dirty="0">
                <a:solidFill>
                  <a:srgbClr val="002060"/>
                </a:solidFill>
              </a:rPr>
              <a:t> </a:t>
            </a:r>
          </a:p>
          <a:p>
            <a:pPr marL="342900" indent="-342900">
              <a:buFont typeface="+mj-lt"/>
              <a:buAutoNum type="arabicPeriod"/>
            </a:pPr>
            <a:r>
              <a:rPr lang="en-US" sz="2000" dirty="0" err="1">
                <a:solidFill>
                  <a:srgbClr val="002060"/>
                </a:solidFill>
              </a:rPr>
              <a:t>Pengembangan</a:t>
            </a:r>
            <a:r>
              <a:rPr lang="en-US" sz="2000" dirty="0">
                <a:solidFill>
                  <a:srgbClr val="002060"/>
                </a:solidFill>
              </a:rPr>
              <a:t> &amp; </a:t>
            </a:r>
            <a:r>
              <a:rPr lang="en-US" sz="2000" dirty="0" err="1">
                <a:solidFill>
                  <a:srgbClr val="002060"/>
                </a:solidFill>
              </a:rPr>
              <a:t>Pengelolaan</a:t>
            </a:r>
            <a:r>
              <a:rPr lang="en-US" sz="2000" dirty="0">
                <a:solidFill>
                  <a:srgbClr val="002060"/>
                </a:solidFill>
              </a:rPr>
              <a:t> Dana </a:t>
            </a:r>
          </a:p>
          <a:p>
            <a:pPr marL="342900" indent="-342900">
              <a:buFont typeface="+mj-lt"/>
              <a:buAutoNum type="arabicPeriod"/>
            </a:pPr>
            <a:r>
              <a:rPr lang="en-US" sz="2000" dirty="0" err="1">
                <a:solidFill>
                  <a:srgbClr val="002060"/>
                </a:solidFill>
              </a:rPr>
              <a:t>Pengadaan</a:t>
            </a:r>
            <a:r>
              <a:rPr lang="en-US" sz="2000" dirty="0">
                <a:solidFill>
                  <a:srgbClr val="002060"/>
                </a:solidFill>
              </a:rPr>
              <a:t> </a:t>
            </a:r>
            <a:r>
              <a:rPr lang="en-US" sz="2000" dirty="0" err="1">
                <a:solidFill>
                  <a:srgbClr val="002060"/>
                </a:solidFill>
              </a:rPr>
              <a:t>Barang</a:t>
            </a:r>
            <a:r>
              <a:rPr lang="en-US" sz="2000" dirty="0">
                <a:solidFill>
                  <a:srgbClr val="002060"/>
                </a:solidFill>
              </a:rPr>
              <a:t> &amp; </a:t>
            </a:r>
            <a:r>
              <a:rPr lang="en-US" sz="2000" dirty="0" err="1">
                <a:solidFill>
                  <a:srgbClr val="002060"/>
                </a:solidFill>
              </a:rPr>
              <a:t>Jasa</a:t>
            </a:r>
            <a:r>
              <a:rPr lang="en-US" sz="2000" dirty="0">
                <a:solidFill>
                  <a:srgbClr val="002060"/>
                </a:solidFill>
              </a:rPr>
              <a:t> </a:t>
            </a:r>
          </a:p>
          <a:p>
            <a:pPr marL="342900" indent="-342900">
              <a:buFont typeface="+mj-lt"/>
              <a:buAutoNum type="arabicPeriod"/>
            </a:pPr>
            <a:r>
              <a:rPr lang="en-US" sz="2000" dirty="0" err="1">
                <a:solidFill>
                  <a:srgbClr val="002060"/>
                </a:solidFill>
              </a:rPr>
              <a:t>Pengembangan</a:t>
            </a:r>
            <a:r>
              <a:rPr lang="en-US" sz="2000" dirty="0">
                <a:solidFill>
                  <a:srgbClr val="002060"/>
                </a:solidFill>
              </a:rPr>
              <a:t> &amp; </a:t>
            </a:r>
            <a:r>
              <a:rPr lang="en-US" sz="2000" dirty="0" err="1">
                <a:solidFill>
                  <a:srgbClr val="002060"/>
                </a:solidFill>
              </a:rPr>
              <a:t>Pengelolaan</a:t>
            </a:r>
            <a:r>
              <a:rPr lang="en-US" sz="2000" dirty="0">
                <a:solidFill>
                  <a:srgbClr val="002060"/>
                </a:solidFill>
              </a:rPr>
              <a:t> </a:t>
            </a:r>
            <a:r>
              <a:rPr lang="en-US" sz="2000" dirty="0" err="1">
                <a:solidFill>
                  <a:srgbClr val="002060"/>
                </a:solidFill>
              </a:rPr>
              <a:t>Infrastruktur</a:t>
            </a:r>
            <a:r>
              <a:rPr lang="en-US" sz="2000" dirty="0">
                <a:solidFill>
                  <a:srgbClr val="002060"/>
                </a:solidFill>
              </a:rPr>
              <a:t> </a:t>
            </a:r>
          </a:p>
          <a:p>
            <a:pPr marL="342900" indent="-342900">
              <a:buFont typeface="+mj-lt"/>
              <a:buAutoNum type="arabicPeriod"/>
            </a:pPr>
            <a:r>
              <a:rPr lang="en-US" sz="2000" dirty="0" err="1">
                <a:solidFill>
                  <a:srgbClr val="002060"/>
                </a:solidFill>
              </a:rPr>
              <a:t>Perencanaan</a:t>
            </a:r>
            <a:r>
              <a:rPr lang="en-US" sz="2000" dirty="0">
                <a:solidFill>
                  <a:srgbClr val="002060"/>
                </a:solidFill>
              </a:rPr>
              <a:t> &amp; </a:t>
            </a:r>
            <a:r>
              <a:rPr lang="en-US" sz="2000" dirty="0" err="1">
                <a:solidFill>
                  <a:srgbClr val="002060"/>
                </a:solidFill>
              </a:rPr>
              <a:t>Pengembangan</a:t>
            </a:r>
            <a:r>
              <a:rPr lang="en-US" sz="2000" dirty="0">
                <a:solidFill>
                  <a:srgbClr val="002060"/>
                </a:solidFill>
              </a:rPr>
              <a:t> </a:t>
            </a:r>
            <a:r>
              <a:rPr lang="en-US" sz="2000" dirty="0" err="1">
                <a:solidFill>
                  <a:srgbClr val="002060"/>
                </a:solidFill>
              </a:rPr>
              <a:t>Universitas</a:t>
            </a:r>
            <a:r>
              <a:rPr lang="en-US" sz="2000" dirty="0">
                <a:solidFill>
                  <a:srgbClr val="002060"/>
                </a:solidFill>
              </a:rPr>
              <a:t> </a:t>
            </a:r>
          </a:p>
          <a:p>
            <a:pPr marL="342900" indent="-342900">
              <a:buFont typeface="+mj-lt"/>
              <a:buAutoNum type="arabicPeriod"/>
            </a:pPr>
            <a:r>
              <a:rPr lang="en-US" sz="2000" dirty="0" err="1">
                <a:solidFill>
                  <a:srgbClr val="002060"/>
                </a:solidFill>
              </a:rPr>
              <a:t>Sistem</a:t>
            </a:r>
            <a:r>
              <a:rPr lang="en-US" sz="2000" dirty="0">
                <a:solidFill>
                  <a:srgbClr val="002060"/>
                </a:solidFill>
              </a:rPr>
              <a:t> </a:t>
            </a:r>
            <a:r>
              <a:rPr lang="en-US" sz="2000" dirty="0" err="1">
                <a:solidFill>
                  <a:srgbClr val="002060"/>
                </a:solidFill>
              </a:rPr>
              <a:t>Manajemen</a:t>
            </a:r>
            <a:r>
              <a:rPr lang="en-US" sz="2000" dirty="0">
                <a:solidFill>
                  <a:srgbClr val="002060"/>
                </a:solidFill>
              </a:rPr>
              <a:t> </a:t>
            </a:r>
            <a:r>
              <a:rPr lang="en-US" sz="2000" dirty="0" err="1">
                <a:solidFill>
                  <a:srgbClr val="002060"/>
                </a:solidFill>
              </a:rPr>
              <a:t>Mutu</a:t>
            </a:r>
            <a:r>
              <a:rPr lang="en-US" sz="2000" dirty="0">
                <a:solidFill>
                  <a:srgbClr val="002060"/>
                </a:solidFill>
              </a:rPr>
              <a:t> </a:t>
            </a:r>
          </a:p>
        </p:txBody>
      </p:sp>
      <p:sp>
        <p:nvSpPr>
          <p:cNvPr id="5" name="TextBox 4"/>
          <p:cNvSpPr txBox="1"/>
          <p:nvPr/>
        </p:nvSpPr>
        <p:spPr>
          <a:xfrm>
            <a:off x="1031070" y="238738"/>
            <a:ext cx="6605736" cy="523220"/>
          </a:xfrm>
          <a:prstGeom prst="rect">
            <a:avLst/>
          </a:prstGeom>
          <a:noFill/>
        </p:spPr>
        <p:txBody>
          <a:bodyPr wrap="square" rtlCol="0">
            <a:spAutoFit/>
          </a:bodyPr>
          <a:lstStyle/>
          <a:p>
            <a:r>
              <a:rPr lang="en-US" sz="2800" b="1" dirty="0" err="1" smtClean="0">
                <a:solidFill>
                  <a:srgbClr val="FF0000"/>
                </a:solidFill>
                <a:effectLst>
                  <a:outerShdw blurRad="38100" dist="38100" dir="2700000" algn="tl">
                    <a:srgbClr val="000000">
                      <a:alpha val="43137"/>
                    </a:srgbClr>
                  </a:outerShdw>
                </a:effectLst>
              </a:rPr>
              <a:t>Fungsi</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Bisnis</a:t>
            </a:r>
            <a:r>
              <a:rPr lang="en-US" sz="2800" b="1" dirty="0" smtClean="0">
                <a:solidFill>
                  <a:srgbClr val="FF0000"/>
                </a:solidFill>
                <a:effectLst>
                  <a:outerShdw blurRad="38100" dist="38100" dir="2700000" algn="tl">
                    <a:srgbClr val="000000">
                      <a:alpha val="43137"/>
                    </a:srgbClr>
                  </a:outerShdw>
                </a:effectLst>
              </a:rPr>
              <a:t> Univ. Bakrie </a:t>
            </a:r>
            <a:r>
              <a:rPr lang="en-US" sz="2800" b="1" dirty="0" err="1" smtClean="0">
                <a:solidFill>
                  <a:srgbClr val="FF0000"/>
                </a:solidFill>
                <a:effectLst>
                  <a:outerShdw blurRad="38100" dist="38100" dir="2700000" algn="tl">
                    <a:srgbClr val="000000">
                      <a:alpha val="43137"/>
                    </a:srgbClr>
                  </a:outerShdw>
                </a:effectLst>
              </a:rPr>
              <a:t>ada</a:t>
            </a:r>
            <a:r>
              <a:rPr lang="en-US" sz="2800" b="1" dirty="0" smtClean="0">
                <a:solidFill>
                  <a:srgbClr val="FF0000"/>
                </a:solidFill>
                <a:effectLst>
                  <a:outerShdw blurRad="38100" dist="38100" dir="2700000" algn="tl">
                    <a:srgbClr val="000000">
                      <a:alpha val="43137"/>
                    </a:srgbClr>
                  </a:outerShdw>
                </a:effectLst>
              </a:rPr>
              <a:t> 16</a:t>
            </a:r>
            <a:endParaRPr lang="en-US" sz="2800" b="1" dirty="0">
              <a:solidFill>
                <a:srgbClr val="FF0000"/>
              </a:solidFill>
              <a:effectLst>
                <a:outerShdw blurRad="38100" dist="38100" dir="2700000" algn="tl">
                  <a:srgbClr val="000000">
                    <a:alpha val="43137"/>
                  </a:srgbClr>
                </a:outerShdw>
              </a:effectLst>
            </a:endParaRPr>
          </a:p>
        </p:txBody>
      </p:sp>
      <p:sp>
        <p:nvSpPr>
          <p:cNvPr id="6" name="Left Brace 5"/>
          <p:cNvSpPr/>
          <p:nvPr/>
        </p:nvSpPr>
        <p:spPr>
          <a:xfrm>
            <a:off x="1979712" y="1340768"/>
            <a:ext cx="360040" cy="2448272"/>
          </a:xfrm>
          <a:prstGeom prst="leftBrace">
            <a:avLst>
              <a:gd name="adj1" fmla="val 70349"/>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7" name="Left Brace 6"/>
          <p:cNvSpPr/>
          <p:nvPr/>
        </p:nvSpPr>
        <p:spPr>
          <a:xfrm>
            <a:off x="1956959" y="4077072"/>
            <a:ext cx="360040" cy="1872208"/>
          </a:xfrm>
          <a:prstGeom prst="leftBrace">
            <a:avLst>
              <a:gd name="adj1" fmla="val 49678"/>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87524" y="2241738"/>
            <a:ext cx="1512168" cy="646331"/>
          </a:xfrm>
          <a:prstGeom prst="rect">
            <a:avLst/>
          </a:prstGeom>
          <a:noFill/>
        </p:spPr>
        <p:txBody>
          <a:bodyPr wrap="square" rtlCol="0">
            <a:spAutoFit/>
          </a:bodyPr>
          <a:lstStyle/>
          <a:p>
            <a:pPr algn="ctr"/>
            <a:r>
              <a:rPr lang="en-US" b="1" dirty="0" err="1" smtClean="0">
                <a:effectLst>
                  <a:outerShdw blurRad="38100" dist="38100" dir="2700000" algn="tl">
                    <a:srgbClr val="000000">
                      <a:alpha val="43137"/>
                    </a:srgbClr>
                  </a:outerShdw>
                </a:effectLst>
                <a:latin typeface="+mn-lt"/>
              </a:rPr>
              <a:t>Fungsi</a:t>
            </a:r>
            <a:endParaRPr lang="en-US" b="1" dirty="0" smtClean="0">
              <a:effectLst>
                <a:outerShdw blurRad="38100" dist="38100" dir="2700000" algn="tl">
                  <a:srgbClr val="000000">
                    <a:alpha val="43137"/>
                  </a:srgbClr>
                </a:outerShdw>
              </a:effectLst>
              <a:latin typeface="+mn-lt"/>
            </a:endParaRPr>
          </a:p>
          <a:p>
            <a:pPr algn="ctr"/>
            <a:r>
              <a:rPr lang="en-US" b="1" dirty="0" smtClean="0">
                <a:effectLst>
                  <a:outerShdw blurRad="38100" dist="38100" dir="2700000" algn="tl">
                    <a:srgbClr val="000000">
                      <a:alpha val="43137"/>
                    </a:srgbClr>
                  </a:outerShdw>
                </a:effectLst>
                <a:latin typeface="+mn-lt"/>
              </a:rPr>
              <a:t>SUBTANTIF</a:t>
            </a:r>
            <a:endParaRPr lang="en-US" b="1" dirty="0">
              <a:effectLst>
                <a:outerShdw blurRad="38100" dist="38100" dir="2700000" algn="tl">
                  <a:srgbClr val="000000">
                    <a:alpha val="43137"/>
                  </a:srgbClr>
                </a:outerShdw>
              </a:effectLst>
              <a:latin typeface="+mn-lt"/>
            </a:endParaRPr>
          </a:p>
        </p:txBody>
      </p:sp>
      <p:sp>
        <p:nvSpPr>
          <p:cNvPr id="9" name="TextBox 8"/>
          <p:cNvSpPr txBox="1"/>
          <p:nvPr/>
        </p:nvSpPr>
        <p:spPr>
          <a:xfrm>
            <a:off x="319572" y="4690010"/>
            <a:ext cx="1512168" cy="646331"/>
          </a:xfrm>
          <a:prstGeom prst="rect">
            <a:avLst/>
          </a:prstGeom>
          <a:noFill/>
        </p:spPr>
        <p:txBody>
          <a:bodyPr wrap="square" rtlCol="0">
            <a:spAutoFit/>
          </a:bodyPr>
          <a:lstStyle/>
          <a:p>
            <a:pPr algn="ctr"/>
            <a:r>
              <a:rPr lang="en-US" b="1" dirty="0" err="1" smtClean="0">
                <a:effectLst>
                  <a:outerShdw blurRad="38100" dist="38100" dir="2700000" algn="tl">
                    <a:srgbClr val="000000">
                      <a:alpha val="43137"/>
                    </a:srgbClr>
                  </a:outerShdw>
                </a:effectLst>
                <a:latin typeface="+mn-lt"/>
              </a:rPr>
              <a:t>Fungsi</a:t>
            </a:r>
            <a:endParaRPr lang="en-US" b="1" dirty="0" smtClean="0">
              <a:effectLst>
                <a:outerShdw blurRad="38100" dist="38100" dir="2700000" algn="tl">
                  <a:srgbClr val="000000">
                    <a:alpha val="43137"/>
                  </a:srgbClr>
                </a:outerShdw>
              </a:effectLst>
              <a:latin typeface="+mn-lt"/>
            </a:endParaRPr>
          </a:p>
          <a:p>
            <a:pPr algn="ctr"/>
            <a:r>
              <a:rPr lang="en-US" b="1" dirty="0" smtClean="0">
                <a:effectLst>
                  <a:outerShdw blurRad="38100" dist="38100" dir="2700000" algn="tl">
                    <a:srgbClr val="000000">
                      <a:alpha val="43137"/>
                    </a:srgbClr>
                  </a:outerShdw>
                </a:effectLst>
                <a:latin typeface="+mn-lt"/>
              </a:rPr>
              <a:t>FASILITATIF</a:t>
            </a:r>
            <a:endParaRPr lang="en-US"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29930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id-ID" sz="3600" b="1" dirty="0" smtClean="0">
                <a:solidFill>
                  <a:srgbClr val="FF0000"/>
                </a:solidFill>
                <a:effectLst>
                  <a:outerShdw blurRad="38100" dist="38100" dir="2700000" algn="tl">
                    <a:srgbClr val="000000">
                      <a:alpha val="43137"/>
                    </a:srgbClr>
                  </a:outerShdw>
                </a:effectLst>
              </a:rPr>
              <a:t>Identifikasi dokumen</a:t>
            </a:r>
          </a:p>
        </p:txBody>
      </p:sp>
      <p:sp>
        <p:nvSpPr>
          <p:cNvPr id="16387" name="Content Placeholder 2"/>
          <p:cNvSpPr>
            <a:spLocks noGrp="1"/>
          </p:cNvSpPr>
          <p:nvPr>
            <p:ph idx="1"/>
          </p:nvPr>
        </p:nvSpPr>
        <p:spPr/>
        <p:txBody>
          <a:bodyPr/>
          <a:lstStyle/>
          <a:p>
            <a:r>
              <a:rPr lang="id-ID" sz="2800" dirty="0" smtClean="0"/>
              <a:t>Fungsi</a:t>
            </a:r>
          </a:p>
          <a:p>
            <a:r>
              <a:rPr lang="id-ID" sz="2800" dirty="0" smtClean="0"/>
              <a:t>Kegiatan : proses nya</a:t>
            </a:r>
          </a:p>
          <a:p>
            <a:r>
              <a:rPr lang="id-ID" sz="2800" dirty="0" smtClean="0"/>
              <a:t>Jenis dokumen</a:t>
            </a:r>
          </a:p>
        </p:txBody>
      </p:sp>
    </p:spTree>
    <p:extLst>
      <p:ext uri="{BB962C8B-B14F-4D97-AF65-F5344CB8AC3E}">
        <p14:creationId xmlns:p14="http://schemas.microsoft.com/office/powerpoint/2010/main" val="3749607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4614" y="413543"/>
            <a:ext cx="8492056" cy="2597634"/>
          </a:xfrm>
          <a:prstGeom prst="rect">
            <a:avLst/>
          </a:prstGeom>
          <a:noFill/>
          <a:ln w="9525">
            <a:noFill/>
            <a:miter lim="800000"/>
            <a:headEnd/>
            <a:tailEnd/>
          </a:ln>
        </p:spPr>
        <p:txBody>
          <a:bodyPr wrap="square">
            <a:spAutoFit/>
          </a:bodyPr>
          <a:lstStyle/>
          <a:p>
            <a:pPr algn="ctr">
              <a:spcBef>
                <a:spcPct val="50000"/>
              </a:spcBef>
            </a:pPr>
            <a:r>
              <a:rPr lang="en-US" sz="2000" b="1" dirty="0" err="1">
                <a:latin typeface="Garamond" pitchFamily="18" charset="0"/>
              </a:rPr>
              <a:t>Contoh</a:t>
            </a:r>
            <a:r>
              <a:rPr lang="en-US" sz="2000" b="1" dirty="0">
                <a:latin typeface="Garamond" pitchFamily="18" charset="0"/>
              </a:rPr>
              <a:t> </a:t>
            </a:r>
            <a:r>
              <a:rPr lang="en-US" sz="2000" b="1" dirty="0" err="1">
                <a:latin typeface="Garamond" pitchFamily="18" charset="0"/>
              </a:rPr>
              <a:t>pembentukan</a:t>
            </a:r>
            <a:r>
              <a:rPr lang="en-US" sz="2000" b="1" dirty="0">
                <a:latin typeface="Garamond" pitchFamily="18" charset="0"/>
              </a:rPr>
              <a:t> </a:t>
            </a:r>
            <a:r>
              <a:rPr lang="en-US" sz="2000" b="1" dirty="0" err="1">
                <a:latin typeface="Garamond" pitchFamily="18" charset="0"/>
              </a:rPr>
              <a:t>skema</a:t>
            </a:r>
            <a:r>
              <a:rPr lang="en-US" sz="2000" b="1" dirty="0">
                <a:latin typeface="Garamond" pitchFamily="18" charset="0"/>
              </a:rPr>
              <a:t> </a:t>
            </a:r>
            <a:r>
              <a:rPr lang="en-US" sz="2000" b="1" dirty="0" err="1">
                <a:latin typeface="Garamond" pitchFamily="18" charset="0"/>
              </a:rPr>
              <a:t>klasifikasi</a:t>
            </a:r>
            <a:r>
              <a:rPr lang="en-US" sz="2000" b="1" dirty="0">
                <a:latin typeface="Garamond" pitchFamily="18" charset="0"/>
              </a:rPr>
              <a:t> </a:t>
            </a:r>
            <a:r>
              <a:rPr lang="en-US" sz="2000" b="1" dirty="0" err="1">
                <a:latin typeface="Garamond" pitchFamily="18" charset="0"/>
              </a:rPr>
              <a:t>berdasarkan</a:t>
            </a:r>
            <a:r>
              <a:rPr lang="en-US" sz="2000" b="1" dirty="0">
                <a:latin typeface="Garamond" pitchFamily="18" charset="0"/>
              </a:rPr>
              <a:t> </a:t>
            </a:r>
            <a:r>
              <a:rPr lang="en-US" sz="2000" b="1" dirty="0" err="1">
                <a:latin typeface="Garamond" pitchFamily="18" charset="0"/>
              </a:rPr>
              <a:t>fungsi</a:t>
            </a:r>
            <a:r>
              <a:rPr lang="en-US" sz="2000" b="1" dirty="0">
                <a:latin typeface="Garamond" pitchFamily="18" charset="0"/>
              </a:rPr>
              <a:t> </a:t>
            </a:r>
            <a:r>
              <a:rPr lang="en-US" sz="2000" b="1" dirty="0" err="1">
                <a:latin typeface="Garamond" pitchFamily="18" charset="0"/>
              </a:rPr>
              <a:t>dan</a:t>
            </a:r>
            <a:r>
              <a:rPr lang="en-US" sz="2000" b="1" dirty="0">
                <a:latin typeface="Garamond" pitchFamily="18" charset="0"/>
              </a:rPr>
              <a:t> </a:t>
            </a:r>
            <a:r>
              <a:rPr lang="en-US" sz="2000" b="1" dirty="0" err="1">
                <a:latin typeface="Garamond" pitchFamily="18" charset="0"/>
              </a:rPr>
              <a:t>kegiatan</a:t>
            </a:r>
            <a:endParaRPr lang="id-ID" sz="2000" b="1" dirty="0">
              <a:latin typeface="Garamond" pitchFamily="18" charset="0"/>
            </a:endParaRPr>
          </a:p>
          <a:p>
            <a:pPr algn="just">
              <a:lnSpc>
                <a:spcPct val="90000"/>
              </a:lnSpc>
              <a:spcBef>
                <a:spcPct val="50000"/>
              </a:spcBef>
            </a:pPr>
            <a:endParaRPr lang="en-US" b="1" dirty="0">
              <a:latin typeface="Garamond" pitchFamily="18" charset="0"/>
            </a:endParaRPr>
          </a:p>
          <a:p>
            <a:pPr algn="just">
              <a:lnSpc>
                <a:spcPct val="90000"/>
              </a:lnSpc>
              <a:spcBef>
                <a:spcPct val="50000"/>
              </a:spcBef>
            </a:pPr>
            <a:r>
              <a:rPr lang="en-US" sz="2000" b="1" dirty="0" err="1">
                <a:solidFill>
                  <a:srgbClr val="FF0000"/>
                </a:solidFill>
                <a:latin typeface="Cambria" pitchFamily="18" charset="0"/>
              </a:rPr>
              <a:t>Fungsi</a:t>
            </a:r>
            <a:r>
              <a:rPr lang="id-ID" sz="2000" b="1" dirty="0">
                <a:solidFill>
                  <a:srgbClr val="FF0000"/>
                </a:solidFill>
                <a:latin typeface="Cambria" pitchFamily="18" charset="0"/>
              </a:rPr>
              <a:t> (1)        	 </a:t>
            </a:r>
            <a:r>
              <a:rPr lang="en-US" sz="2000" b="1" dirty="0" err="1">
                <a:solidFill>
                  <a:srgbClr val="FF0000"/>
                </a:solidFill>
                <a:latin typeface="Cambria" pitchFamily="18" charset="0"/>
              </a:rPr>
              <a:t>Kegiatan</a:t>
            </a:r>
            <a:r>
              <a:rPr lang="id-ID" sz="2000" b="1" dirty="0">
                <a:solidFill>
                  <a:srgbClr val="FF0000"/>
                </a:solidFill>
                <a:latin typeface="Cambria" pitchFamily="18" charset="0"/>
              </a:rPr>
              <a:t> (2)</a:t>
            </a:r>
            <a:r>
              <a:rPr lang="en-US" sz="2000" b="1" dirty="0">
                <a:solidFill>
                  <a:srgbClr val="FF0000"/>
                </a:solidFill>
                <a:latin typeface="Cambria" pitchFamily="18" charset="0"/>
              </a:rPr>
              <a:t>		</a:t>
            </a:r>
            <a:r>
              <a:rPr lang="en-US" sz="2000" b="1" dirty="0" err="1" smtClean="0">
                <a:solidFill>
                  <a:srgbClr val="FF0000"/>
                </a:solidFill>
                <a:latin typeface="Cambria" pitchFamily="18" charset="0"/>
              </a:rPr>
              <a:t>Jenis</a:t>
            </a:r>
            <a:r>
              <a:rPr lang="en-US" sz="2000" b="1" dirty="0" smtClean="0">
                <a:solidFill>
                  <a:srgbClr val="FF0000"/>
                </a:solidFill>
                <a:latin typeface="Cambria" pitchFamily="18" charset="0"/>
              </a:rPr>
              <a:t> </a:t>
            </a:r>
            <a:r>
              <a:rPr lang="en-US" sz="2000" b="1" dirty="0" err="1">
                <a:solidFill>
                  <a:srgbClr val="FF0000"/>
                </a:solidFill>
                <a:latin typeface="Cambria" pitchFamily="18" charset="0"/>
              </a:rPr>
              <a:t>dokumen</a:t>
            </a:r>
            <a:r>
              <a:rPr lang="id-ID" sz="2000" b="1" dirty="0">
                <a:solidFill>
                  <a:srgbClr val="FF0000"/>
                </a:solidFill>
                <a:latin typeface="Cambria" pitchFamily="18" charset="0"/>
              </a:rPr>
              <a:t> (3)</a:t>
            </a:r>
            <a:endParaRPr lang="en-US" sz="2000" b="1" dirty="0">
              <a:solidFill>
                <a:srgbClr val="FF0000"/>
              </a:solidFill>
              <a:latin typeface="Cambria" pitchFamily="18" charset="0"/>
            </a:endParaRPr>
          </a:p>
          <a:p>
            <a:pPr algn="just">
              <a:lnSpc>
                <a:spcPct val="90000"/>
              </a:lnSpc>
              <a:spcBef>
                <a:spcPct val="50000"/>
              </a:spcBef>
            </a:pPr>
            <a:endParaRPr lang="id-ID" sz="1600" b="1" dirty="0">
              <a:solidFill>
                <a:srgbClr val="FF0000"/>
              </a:solidFill>
              <a:latin typeface="Cambria" pitchFamily="18" charset="0"/>
            </a:endParaRPr>
          </a:p>
          <a:p>
            <a:pPr algn="just">
              <a:lnSpc>
                <a:spcPct val="90000"/>
              </a:lnSpc>
              <a:spcBef>
                <a:spcPct val="50000"/>
              </a:spcBef>
            </a:pPr>
            <a:r>
              <a:rPr lang="id-ID" sz="1600" b="1" dirty="0">
                <a:solidFill>
                  <a:srgbClr val="7030A0"/>
                </a:solidFill>
                <a:latin typeface="Cambria" pitchFamily="18" charset="0"/>
              </a:rPr>
              <a:t>Kepegawaian  	 Penerimaan Pegawai	 Pengumuman, Surat lamaran, </a:t>
            </a:r>
          </a:p>
          <a:p>
            <a:pPr algn="just">
              <a:lnSpc>
                <a:spcPct val="90000"/>
              </a:lnSpc>
              <a:spcBef>
                <a:spcPct val="50000"/>
              </a:spcBef>
            </a:pPr>
            <a:r>
              <a:rPr lang="id-ID" sz="1600" b="1" dirty="0">
                <a:solidFill>
                  <a:srgbClr val="7030A0"/>
                </a:solidFill>
                <a:latin typeface="Cambria" pitchFamily="18" charset="0"/>
              </a:rPr>
              <a:t>					Panggilan tes, pelaksanaan ujian, </a:t>
            </a:r>
          </a:p>
          <a:p>
            <a:pPr algn="just">
              <a:lnSpc>
                <a:spcPct val="90000"/>
              </a:lnSpc>
              <a:spcBef>
                <a:spcPct val="50000"/>
              </a:spcBef>
            </a:pPr>
            <a:r>
              <a:rPr lang="id-ID" sz="1600" b="1" dirty="0">
                <a:solidFill>
                  <a:srgbClr val="7030A0"/>
                </a:solidFill>
                <a:latin typeface="Cambria" pitchFamily="18" charset="0"/>
              </a:rPr>
              <a:t>					materi test, hasil test sampai hasil </a:t>
            </a:r>
            <a:r>
              <a:rPr lang="id-ID" sz="1600" b="1" dirty="0" smtClean="0">
                <a:solidFill>
                  <a:srgbClr val="7030A0"/>
                </a:solidFill>
                <a:latin typeface="Cambria" pitchFamily="18" charset="0"/>
              </a:rPr>
              <a:t>akhir</a:t>
            </a:r>
            <a:endParaRPr lang="id-ID" sz="1600" b="1" dirty="0">
              <a:solidFill>
                <a:srgbClr val="7030A0"/>
              </a:solidFill>
              <a:latin typeface="Cambria" pitchFamily="18" charset="0"/>
            </a:endParaRPr>
          </a:p>
        </p:txBody>
      </p:sp>
      <p:sp>
        <p:nvSpPr>
          <p:cNvPr id="4" name="Text Box 2"/>
          <p:cNvSpPr txBox="1">
            <a:spLocks noChangeArrowheads="1"/>
          </p:cNvSpPr>
          <p:nvPr/>
        </p:nvSpPr>
        <p:spPr bwMode="auto">
          <a:xfrm>
            <a:off x="773759" y="3501008"/>
            <a:ext cx="7643866" cy="2308324"/>
          </a:xfrm>
          <a:prstGeom prst="rect">
            <a:avLst/>
          </a:prstGeom>
          <a:noFill/>
          <a:ln w="9525">
            <a:noFill/>
            <a:miter lim="800000"/>
            <a:headEnd/>
            <a:tailEnd/>
          </a:ln>
        </p:spPr>
        <p:txBody>
          <a:bodyPr wrap="square">
            <a:spAutoFit/>
          </a:bodyPr>
          <a:lstStyle/>
          <a:p>
            <a:pPr>
              <a:spcBef>
                <a:spcPct val="50000"/>
              </a:spcBef>
            </a:pPr>
            <a:r>
              <a:rPr lang="en-US" dirty="0" err="1">
                <a:solidFill>
                  <a:srgbClr val="FF0000"/>
                </a:solidFill>
                <a:latin typeface="Cambria" pitchFamily="18" charset="0"/>
              </a:rPr>
              <a:t>Berdasarkan</a:t>
            </a:r>
            <a:r>
              <a:rPr lang="en-US" dirty="0">
                <a:solidFill>
                  <a:srgbClr val="FF0000"/>
                </a:solidFill>
                <a:latin typeface="Cambria" pitchFamily="18" charset="0"/>
              </a:rPr>
              <a:t> </a:t>
            </a:r>
            <a:r>
              <a:rPr lang="en-US" dirty="0" err="1">
                <a:solidFill>
                  <a:srgbClr val="FF0000"/>
                </a:solidFill>
                <a:latin typeface="Cambria" pitchFamily="18" charset="0"/>
              </a:rPr>
              <a:t>contoh</a:t>
            </a:r>
            <a:r>
              <a:rPr lang="en-US" dirty="0">
                <a:solidFill>
                  <a:srgbClr val="FF0000"/>
                </a:solidFill>
                <a:latin typeface="Cambria" pitchFamily="18" charset="0"/>
              </a:rPr>
              <a:t> </a:t>
            </a:r>
            <a:r>
              <a:rPr lang="en-US" dirty="0" err="1">
                <a:solidFill>
                  <a:srgbClr val="FF0000"/>
                </a:solidFill>
                <a:latin typeface="Cambria" pitchFamily="18" charset="0"/>
              </a:rPr>
              <a:t>dapat</a:t>
            </a:r>
            <a:r>
              <a:rPr lang="en-US" dirty="0">
                <a:solidFill>
                  <a:srgbClr val="FF0000"/>
                </a:solidFill>
                <a:latin typeface="Cambria" pitchFamily="18" charset="0"/>
              </a:rPr>
              <a:t> </a:t>
            </a:r>
            <a:r>
              <a:rPr lang="en-US" dirty="0" err="1">
                <a:solidFill>
                  <a:srgbClr val="FF0000"/>
                </a:solidFill>
                <a:latin typeface="Cambria" pitchFamily="18" charset="0"/>
              </a:rPr>
              <a:t>dilihat</a:t>
            </a:r>
            <a:r>
              <a:rPr lang="en-US" dirty="0">
                <a:solidFill>
                  <a:srgbClr val="FF0000"/>
                </a:solidFill>
                <a:latin typeface="Cambria" pitchFamily="18" charset="0"/>
              </a:rPr>
              <a:t> </a:t>
            </a:r>
            <a:r>
              <a:rPr lang="en-US" dirty="0" err="1">
                <a:solidFill>
                  <a:srgbClr val="FF0000"/>
                </a:solidFill>
                <a:latin typeface="Cambria" pitchFamily="18" charset="0"/>
              </a:rPr>
              <a:t>sebagai</a:t>
            </a:r>
            <a:r>
              <a:rPr lang="en-US" dirty="0">
                <a:solidFill>
                  <a:srgbClr val="FF0000"/>
                </a:solidFill>
                <a:latin typeface="Cambria" pitchFamily="18" charset="0"/>
              </a:rPr>
              <a:t> </a:t>
            </a:r>
            <a:r>
              <a:rPr lang="en-US" dirty="0" err="1">
                <a:solidFill>
                  <a:srgbClr val="FF0000"/>
                </a:solidFill>
                <a:latin typeface="Cambria" pitchFamily="18" charset="0"/>
              </a:rPr>
              <a:t>berikut</a:t>
            </a:r>
            <a:r>
              <a:rPr lang="en-US" dirty="0">
                <a:solidFill>
                  <a:srgbClr val="FF0000"/>
                </a:solidFill>
                <a:latin typeface="Cambria" pitchFamily="18" charset="0"/>
              </a:rPr>
              <a:t> </a:t>
            </a:r>
            <a:r>
              <a:rPr lang="en-US" dirty="0" smtClean="0">
                <a:solidFill>
                  <a:srgbClr val="FF0000"/>
                </a:solidFill>
                <a:latin typeface="Cambria" pitchFamily="18" charset="0"/>
              </a:rPr>
              <a:t>:</a:t>
            </a:r>
          </a:p>
          <a:p>
            <a:pPr algn="just">
              <a:spcBef>
                <a:spcPct val="50000"/>
              </a:spcBef>
            </a:pPr>
            <a:r>
              <a:rPr lang="en-US" dirty="0" smtClean="0">
                <a:latin typeface="Cambria" pitchFamily="18" charset="0"/>
              </a:rPr>
              <a:t>Level </a:t>
            </a:r>
            <a:r>
              <a:rPr lang="en-US" dirty="0">
                <a:latin typeface="Cambria" pitchFamily="18" charset="0"/>
              </a:rPr>
              <a:t>1 : </a:t>
            </a:r>
            <a:r>
              <a:rPr lang="en-US" dirty="0" err="1">
                <a:latin typeface="Cambria" pitchFamily="18" charset="0"/>
              </a:rPr>
              <a:t>menunjukkan</a:t>
            </a:r>
            <a:r>
              <a:rPr lang="en-US" dirty="0">
                <a:latin typeface="Cambria" pitchFamily="18" charset="0"/>
              </a:rPr>
              <a:t> </a:t>
            </a:r>
            <a:r>
              <a:rPr lang="en-US" dirty="0" err="1" smtClean="0">
                <a:latin typeface="Cambria" pitchFamily="18" charset="0"/>
              </a:rPr>
              <a:t>fungsi</a:t>
            </a:r>
            <a:r>
              <a:rPr lang="en-US" dirty="0" smtClean="0">
                <a:latin typeface="Cambria" pitchFamily="18" charset="0"/>
              </a:rPr>
              <a:t> </a:t>
            </a:r>
            <a:r>
              <a:rPr lang="en-US" dirty="0" err="1" smtClean="0">
                <a:latin typeface="Cambria" pitchFamily="18" charset="0"/>
              </a:rPr>
              <a:t>organisasi</a:t>
            </a:r>
            <a:endParaRPr lang="en-US" dirty="0">
              <a:latin typeface="Cambria" pitchFamily="18" charset="0"/>
            </a:endParaRPr>
          </a:p>
          <a:p>
            <a:pPr>
              <a:spcBef>
                <a:spcPct val="50000"/>
              </a:spcBef>
            </a:pPr>
            <a:r>
              <a:rPr lang="en-US" dirty="0">
                <a:latin typeface="Cambria" pitchFamily="18" charset="0"/>
              </a:rPr>
              <a:t>Level</a:t>
            </a:r>
            <a:r>
              <a:rPr lang="id-ID" dirty="0">
                <a:latin typeface="Cambria" pitchFamily="18" charset="0"/>
              </a:rPr>
              <a:t> 2</a:t>
            </a:r>
            <a:r>
              <a:rPr lang="en-US" dirty="0">
                <a:latin typeface="Cambria" pitchFamily="18" charset="0"/>
              </a:rPr>
              <a:t>: </a:t>
            </a:r>
            <a:r>
              <a:rPr lang="en-US" dirty="0" err="1">
                <a:latin typeface="Cambria" pitchFamily="18" charset="0"/>
              </a:rPr>
              <a:t>menunjukkan</a:t>
            </a:r>
            <a:r>
              <a:rPr lang="en-US" dirty="0">
                <a:latin typeface="Cambria" pitchFamily="18" charset="0"/>
              </a:rPr>
              <a:t> </a:t>
            </a:r>
            <a:r>
              <a:rPr lang="en-US" dirty="0" err="1">
                <a:latin typeface="Cambria" pitchFamily="18" charset="0"/>
              </a:rPr>
              <a:t>kegiatan</a:t>
            </a:r>
            <a:r>
              <a:rPr lang="en-US" dirty="0">
                <a:latin typeface="Cambria" pitchFamily="18" charset="0"/>
              </a:rPr>
              <a:t> yang </a:t>
            </a:r>
            <a:r>
              <a:rPr lang="en-US" dirty="0" err="1">
                <a:latin typeface="Cambria" pitchFamily="18" charset="0"/>
              </a:rPr>
              <a:t>membuat</a:t>
            </a:r>
            <a:r>
              <a:rPr lang="en-US" dirty="0">
                <a:latin typeface="Cambria" pitchFamily="18" charset="0"/>
              </a:rPr>
              <a:t> </a:t>
            </a:r>
            <a:r>
              <a:rPr lang="id-ID" dirty="0">
                <a:latin typeface="Cambria" pitchFamily="18" charset="0"/>
              </a:rPr>
              <a:t> </a:t>
            </a:r>
            <a:r>
              <a:rPr lang="id-ID" dirty="0" smtClean="0">
                <a:latin typeface="Cambria" pitchFamily="18" charset="0"/>
              </a:rPr>
              <a:t> </a:t>
            </a:r>
            <a:r>
              <a:rPr lang="en-US" dirty="0" err="1">
                <a:latin typeface="Cambria" pitchFamily="18" charset="0"/>
              </a:rPr>
              <a:t>fungsi</a:t>
            </a:r>
            <a:r>
              <a:rPr lang="id-ID" dirty="0">
                <a:latin typeface="Cambria" pitchFamily="18" charset="0"/>
              </a:rPr>
              <a:t>	    </a:t>
            </a:r>
            <a:endParaRPr lang="en-US" dirty="0">
              <a:latin typeface="Cambria" pitchFamily="18" charset="0"/>
            </a:endParaRPr>
          </a:p>
          <a:p>
            <a:pPr marL="804863" indent="-804863">
              <a:spcBef>
                <a:spcPct val="50000"/>
              </a:spcBef>
            </a:pPr>
            <a:r>
              <a:rPr lang="en-US" dirty="0">
                <a:latin typeface="Cambria" pitchFamily="18" charset="0"/>
              </a:rPr>
              <a:t>Level 3 : </a:t>
            </a:r>
            <a:r>
              <a:rPr lang="en-US" dirty="0" err="1">
                <a:latin typeface="Cambria" pitchFamily="18" charset="0"/>
              </a:rPr>
              <a:t>pembagian</a:t>
            </a:r>
            <a:r>
              <a:rPr lang="en-US" dirty="0">
                <a:latin typeface="Cambria" pitchFamily="18" charset="0"/>
              </a:rPr>
              <a:t> </a:t>
            </a:r>
            <a:r>
              <a:rPr lang="en-US" dirty="0" err="1">
                <a:latin typeface="Cambria" pitchFamily="18" charset="0"/>
              </a:rPr>
              <a:t>lebih</a:t>
            </a:r>
            <a:r>
              <a:rPr lang="en-US" dirty="0">
                <a:latin typeface="Cambria" pitchFamily="18" charset="0"/>
              </a:rPr>
              <a:t> </a:t>
            </a:r>
            <a:r>
              <a:rPr lang="en-US" dirty="0" err="1">
                <a:latin typeface="Cambria" pitchFamily="18" charset="0"/>
              </a:rPr>
              <a:t>jauh</a:t>
            </a:r>
            <a:r>
              <a:rPr lang="en-US" dirty="0">
                <a:latin typeface="Cambria" pitchFamily="18" charset="0"/>
              </a:rPr>
              <a:t> </a:t>
            </a:r>
            <a:r>
              <a:rPr lang="en-US" dirty="0" err="1">
                <a:latin typeface="Cambria" pitchFamily="18" charset="0"/>
              </a:rPr>
              <a:t>dari</a:t>
            </a:r>
            <a:r>
              <a:rPr lang="en-US" dirty="0">
                <a:latin typeface="Cambria" pitchFamily="18" charset="0"/>
              </a:rPr>
              <a:t> </a:t>
            </a:r>
            <a:r>
              <a:rPr lang="en-US" dirty="0" err="1">
                <a:latin typeface="Cambria" pitchFamily="18" charset="0"/>
              </a:rPr>
              <a:t>kegiatan</a:t>
            </a:r>
            <a:r>
              <a:rPr lang="en-US" dirty="0">
                <a:latin typeface="Cambria" pitchFamily="18" charset="0"/>
              </a:rPr>
              <a:t> </a:t>
            </a:r>
            <a:r>
              <a:rPr lang="en-US" dirty="0" err="1">
                <a:latin typeface="Cambria" pitchFamily="18" charset="0"/>
              </a:rPr>
              <a:t>dan</a:t>
            </a:r>
            <a:r>
              <a:rPr lang="en-US" dirty="0">
                <a:latin typeface="Cambria" pitchFamily="18" charset="0"/>
              </a:rPr>
              <a:t> </a:t>
            </a:r>
            <a:r>
              <a:rPr lang="en-US" dirty="0" smtClean="0">
                <a:latin typeface="Cambria" pitchFamily="18" charset="0"/>
              </a:rPr>
              <a:t> </a:t>
            </a:r>
            <a:r>
              <a:rPr lang="en-US" dirty="0" err="1" smtClean="0">
                <a:latin typeface="Cambria" pitchFamily="18" charset="0"/>
              </a:rPr>
              <a:t>mengidentifikasi</a:t>
            </a:r>
            <a:r>
              <a:rPr lang="en-US" dirty="0" smtClean="0">
                <a:latin typeface="Cambria" pitchFamily="18" charset="0"/>
              </a:rPr>
              <a:t> </a:t>
            </a:r>
            <a:r>
              <a:rPr lang="en-US" dirty="0" err="1" smtClean="0">
                <a:latin typeface="Cambria" pitchFamily="18" charset="0"/>
              </a:rPr>
              <a:t>transaksi</a:t>
            </a:r>
            <a:r>
              <a:rPr lang="en-US" dirty="0" smtClean="0">
                <a:latin typeface="Cambria" pitchFamily="18" charset="0"/>
              </a:rPr>
              <a:t> </a:t>
            </a:r>
            <a:r>
              <a:rPr lang="en-US" dirty="0" err="1" smtClean="0">
                <a:latin typeface="Cambria" pitchFamily="18" charset="0"/>
              </a:rPr>
              <a:t>spesifik</a:t>
            </a:r>
            <a:r>
              <a:rPr lang="en-US" dirty="0" smtClean="0">
                <a:latin typeface="Cambria" pitchFamily="18" charset="0"/>
              </a:rPr>
              <a:t>   </a:t>
            </a:r>
            <a:r>
              <a:rPr lang="en-US" dirty="0" err="1" smtClean="0">
                <a:latin typeface="Cambria" pitchFamily="18" charset="0"/>
              </a:rPr>
              <a:t>atau</a:t>
            </a:r>
            <a:r>
              <a:rPr lang="en-US" dirty="0" smtClean="0">
                <a:latin typeface="Cambria" pitchFamily="18" charset="0"/>
              </a:rPr>
              <a:t> </a:t>
            </a:r>
            <a:r>
              <a:rPr lang="en-US" dirty="0" err="1" smtClean="0">
                <a:latin typeface="Cambria" pitchFamily="18" charset="0"/>
              </a:rPr>
              <a:t>individu</a:t>
            </a:r>
            <a:r>
              <a:rPr lang="id-ID" dirty="0">
                <a:latin typeface="Cambria" pitchFamily="18" charset="0"/>
              </a:rPr>
              <a:t>	</a:t>
            </a:r>
            <a:endParaRPr lang="en-US" dirty="0" smtClean="0">
              <a:latin typeface="Cambria" pitchFamily="18" charset="0"/>
            </a:endParaRPr>
          </a:p>
          <a:p>
            <a:pPr marL="804863" indent="-804863">
              <a:spcBef>
                <a:spcPct val="50000"/>
              </a:spcBef>
            </a:pPr>
            <a:r>
              <a:rPr lang="id-ID" dirty="0" smtClean="0">
                <a:latin typeface="Cambria" pitchFamily="18" charset="0"/>
              </a:rPr>
              <a:t> </a:t>
            </a:r>
            <a:r>
              <a:rPr lang="id-ID" dirty="0">
                <a:latin typeface="Cambria" pitchFamily="18" charset="0"/>
              </a:rPr>
              <a:t>	</a:t>
            </a:r>
          </a:p>
        </p:txBody>
      </p:sp>
    </p:spTree>
    <p:extLst>
      <p:ext uri="{BB962C8B-B14F-4D97-AF65-F5344CB8AC3E}">
        <p14:creationId xmlns:p14="http://schemas.microsoft.com/office/powerpoint/2010/main" val="73775503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8520" y="260648"/>
            <a:ext cx="8382000" cy="864096"/>
          </a:xfrm>
        </p:spPr>
        <p:txBody>
          <a:bodyPr>
            <a:noAutofit/>
          </a:bodyPr>
          <a:lstStyle/>
          <a:p>
            <a:pPr eaLnBrk="1" hangingPunct="1"/>
            <a:r>
              <a:rPr lang="en-GB" sz="4800" b="1" dirty="0" smtClean="0">
                <a:solidFill>
                  <a:srgbClr val="FF0000"/>
                </a:solidFill>
                <a:effectLst>
                  <a:outerShdw blurRad="38100" dist="38100" dir="2700000" algn="tl">
                    <a:srgbClr val="000000">
                      <a:alpha val="43137"/>
                    </a:srgbClr>
                  </a:outerShdw>
                </a:effectLst>
              </a:rPr>
              <a:t/>
            </a:r>
            <a:br>
              <a:rPr lang="en-GB" sz="4800" b="1" dirty="0" smtClean="0">
                <a:solidFill>
                  <a:srgbClr val="FF0000"/>
                </a:solidFill>
                <a:effectLst>
                  <a:outerShdw blurRad="38100" dist="38100" dir="2700000" algn="tl">
                    <a:srgbClr val="000000">
                      <a:alpha val="43137"/>
                    </a:srgbClr>
                  </a:outerShdw>
                </a:effectLst>
              </a:rPr>
            </a:br>
            <a:r>
              <a:rPr lang="id-ID" b="1" dirty="0" smtClean="0">
                <a:solidFill>
                  <a:srgbClr val="FF0000"/>
                </a:solidFill>
                <a:effectLst>
                  <a:outerShdw blurRad="38100" dist="38100" dir="2700000" algn="tl">
                    <a:srgbClr val="000000">
                      <a:alpha val="43137"/>
                    </a:srgbClr>
                  </a:outerShdw>
                </a:effectLst>
              </a:rPr>
              <a:t>klasifikasi</a:t>
            </a:r>
            <a:r>
              <a:rPr lang="en-GB" b="1" dirty="0" smtClean="0">
                <a:solidFill>
                  <a:srgbClr val="FF0000"/>
                </a:solidFill>
                <a:effectLst>
                  <a:outerShdw blurRad="38100" dist="38100" dir="2700000" algn="tl">
                    <a:srgbClr val="000000">
                      <a:alpha val="43137"/>
                    </a:srgbClr>
                  </a:outerShdw>
                </a:effectLst>
              </a:rPr>
              <a:t> </a:t>
            </a:r>
            <a:r>
              <a:rPr lang="id-ID" b="1" dirty="0" smtClean="0">
                <a:solidFill>
                  <a:srgbClr val="FF0000"/>
                </a:solidFill>
                <a:effectLst>
                  <a:outerShdw blurRad="38100" dist="38100" dir="2700000" algn="tl">
                    <a:srgbClr val="000000">
                      <a:alpha val="43137"/>
                    </a:srgbClr>
                  </a:outerShdw>
                </a:effectLst>
              </a:rPr>
              <a:t>dan</a:t>
            </a:r>
            <a:r>
              <a:rPr lang="en-US" b="1" dirty="0" smtClean="0">
                <a:solidFill>
                  <a:srgbClr val="FF0000"/>
                </a:solidFill>
                <a:effectLst>
                  <a:outerShdw blurRad="38100" dist="38100" dir="2700000" algn="tl">
                    <a:srgbClr val="000000">
                      <a:alpha val="43137"/>
                    </a:srgbClr>
                  </a:outerShdw>
                </a:effectLst>
              </a:rPr>
              <a:t> </a:t>
            </a:r>
            <a:r>
              <a:rPr lang="id-ID" b="1" dirty="0" smtClean="0">
                <a:solidFill>
                  <a:srgbClr val="FF0000"/>
                </a:solidFill>
                <a:effectLst>
                  <a:outerShdw blurRad="38100" dist="38100" dir="2700000" algn="tl">
                    <a:srgbClr val="000000">
                      <a:alpha val="43137"/>
                    </a:srgbClr>
                  </a:outerShdw>
                </a:effectLst>
              </a:rPr>
              <a:t>Kode</a:t>
            </a:r>
            <a:r>
              <a:rPr lang="en-GB" b="1" dirty="0" smtClean="0">
                <a:solidFill>
                  <a:srgbClr val="FF0000"/>
                </a:solidFill>
                <a:effectLst>
                  <a:outerShdw blurRad="38100" dist="38100" dir="2700000" algn="tl">
                    <a:srgbClr val="000000">
                      <a:alpha val="43137"/>
                    </a:srgbClr>
                  </a:outerShdw>
                </a:effectLst>
              </a:rPr>
              <a:t/>
            </a:r>
            <a:br>
              <a:rPr lang="en-GB" b="1" dirty="0" smtClean="0">
                <a:solidFill>
                  <a:srgbClr val="FF0000"/>
                </a:solidFill>
                <a:effectLst>
                  <a:outerShdw blurRad="38100" dist="38100" dir="2700000" algn="tl">
                    <a:srgbClr val="000000">
                      <a:alpha val="43137"/>
                    </a:srgbClr>
                  </a:outerShdw>
                </a:effectLst>
              </a:rPr>
            </a:br>
            <a:endParaRPr lang="en-US" b="1" dirty="0" smtClean="0">
              <a:solidFill>
                <a:srgbClr val="FF0000"/>
              </a:solidFill>
              <a:effectLst>
                <a:outerShdw blurRad="38100" dist="38100" dir="2700000" algn="tl">
                  <a:srgbClr val="000000">
                    <a:alpha val="43137"/>
                  </a:srgbClr>
                </a:outerShdw>
              </a:effectLst>
            </a:endParaRPr>
          </a:p>
        </p:txBody>
      </p:sp>
      <p:sp>
        <p:nvSpPr>
          <p:cNvPr id="17411" name="Rectangle 3"/>
          <p:cNvSpPr>
            <a:spLocks noGrp="1" noChangeArrowheads="1"/>
          </p:cNvSpPr>
          <p:nvPr>
            <p:ph idx="1"/>
          </p:nvPr>
        </p:nvSpPr>
        <p:spPr>
          <a:xfrm>
            <a:off x="467544" y="1412776"/>
            <a:ext cx="7848600" cy="4525963"/>
          </a:xfrm>
        </p:spPr>
        <p:txBody>
          <a:bodyPr/>
          <a:lstStyle/>
          <a:p>
            <a:pPr algn="just" eaLnBrk="1" hangingPunct="1"/>
            <a:r>
              <a:rPr lang="id-ID" sz="2000" b="1" dirty="0" smtClean="0"/>
              <a:t>Klasifikasi proses mengidentifikasi dan pengaturan dokumen dan arsip dalam kategori tertentu yang sesuai dengan perturan struktur secara logis, peraturan dan cara yang disajikan dalam sistem klasifikasi.</a:t>
            </a:r>
          </a:p>
          <a:p>
            <a:pPr algn="just" eaLnBrk="1" hangingPunct="1"/>
            <a:endParaRPr lang="en-GB" sz="2000" b="1" dirty="0" smtClean="0"/>
          </a:p>
          <a:p>
            <a:pPr algn="just" eaLnBrk="1" hangingPunct="1"/>
            <a:r>
              <a:rPr lang="id-ID" sz="2000" b="1" dirty="0" smtClean="0"/>
              <a:t>Sistem pengkodean penyajian dari skema klasifikasi dalam abjad dan/atau numerik dan dalam rangka dengan peraturan di kembangkan.</a:t>
            </a:r>
            <a:endParaRPr lang="en-GB" sz="2000" b="1" dirty="0" smtClean="0"/>
          </a:p>
          <a:p>
            <a:pPr eaLnBrk="1" hangingPunct="1">
              <a:buFontTx/>
              <a:buNone/>
            </a:pPr>
            <a:endParaRPr lang="en-GB" sz="2000" b="1" i="1" dirty="0" smtClean="0"/>
          </a:p>
          <a:p>
            <a:pPr algn="just" eaLnBrk="1" hangingPunct="1"/>
            <a:r>
              <a:rPr lang="id-ID" sz="2000" b="1" dirty="0" smtClean="0"/>
              <a:t>Pengindeksan proses pengembangan dan penerapan istilah sebagai titik pencarian dokumen.</a:t>
            </a:r>
            <a:endParaRPr lang="en-US" sz="2000" b="1" dirty="0" smtClean="0"/>
          </a:p>
          <a:p>
            <a:pPr algn="just" eaLnBrk="1" hangingPunct="1"/>
            <a:endParaRPr lang="en-US" sz="2000" b="1" dirty="0" smtClean="0"/>
          </a:p>
          <a:p>
            <a:pPr algn="just" eaLnBrk="1" hangingPunct="1"/>
            <a:r>
              <a:rPr lang="en-US" sz="2000" b="1" i="1" dirty="0" err="1"/>
              <a:t>Kode</a:t>
            </a:r>
            <a:r>
              <a:rPr lang="en-US" sz="2000" b="1" i="1" dirty="0"/>
              <a:t> </a:t>
            </a:r>
            <a:r>
              <a:rPr lang="en-US" sz="2000" b="1" i="1" dirty="0" err="1"/>
              <a:t>klasifikasi</a:t>
            </a:r>
            <a:r>
              <a:rPr lang="en-US" sz="2000" b="1" dirty="0"/>
              <a:t> </a:t>
            </a:r>
            <a:r>
              <a:rPr lang="en-US" sz="2000" b="1" dirty="0" err="1"/>
              <a:t>merupakan</a:t>
            </a:r>
            <a:r>
              <a:rPr lang="en-US" sz="2000" b="1" dirty="0"/>
              <a:t> </a:t>
            </a:r>
            <a:r>
              <a:rPr lang="en-US" sz="2000" b="1" dirty="0" err="1"/>
              <a:t>kode</a:t>
            </a:r>
            <a:r>
              <a:rPr lang="en-US" sz="2000" b="1" dirty="0"/>
              <a:t> </a:t>
            </a:r>
            <a:r>
              <a:rPr lang="en-US" sz="2000" b="1" dirty="0" err="1"/>
              <a:t>sederhana</a:t>
            </a:r>
            <a:r>
              <a:rPr lang="en-US" sz="2000" b="1" dirty="0"/>
              <a:t> </a:t>
            </a:r>
            <a:r>
              <a:rPr lang="en-US" sz="2000" b="1" dirty="0" err="1"/>
              <a:t>untuk</a:t>
            </a:r>
            <a:r>
              <a:rPr lang="en-US" sz="2000" b="1" dirty="0"/>
              <a:t> </a:t>
            </a:r>
            <a:r>
              <a:rPr lang="en-US" sz="2000" b="1" dirty="0" err="1"/>
              <a:t>pembagian</a:t>
            </a:r>
            <a:r>
              <a:rPr lang="en-US" sz="2000" b="1" dirty="0"/>
              <a:t> </a:t>
            </a:r>
            <a:r>
              <a:rPr lang="en-US" sz="2000" b="1" dirty="0" err="1"/>
              <a:t>kategori</a:t>
            </a:r>
            <a:r>
              <a:rPr lang="en-US" sz="2000" b="1" dirty="0"/>
              <a:t> </a:t>
            </a:r>
            <a:r>
              <a:rPr lang="en-US" sz="2000" b="1" dirty="0" err="1"/>
              <a:t>klasifikasi</a:t>
            </a:r>
            <a:endParaRPr lang="en-US" sz="2000" b="1" dirty="0" smtClean="0"/>
          </a:p>
        </p:txBody>
      </p:sp>
    </p:spTree>
    <p:extLst>
      <p:ext uri="{BB962C8B-B14F-4D97-AF65-F5344CB8AC3E}">
        <p14:creationId xmlns:p14="http://schemas.microsoft.com/office/powerpoint/2010/main" val="3407805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GB" sz="3200" b="1" i="1" dirty="0" smtClean="0"/>
              <a:t>Classification and Coding Scheme: </a:t>
            </a:r>
            <a:br>
              <a:rPr lang="en-GB" sz="3200" b="1" i="1" dirty="0" smtClean="0"/>
            </a:br>
            <a:r>
              <a:rPr lang="en-GB" sz="3200" b="1" i="1" dirty="0" smtClean="0"/>
              <a:t>Operational Files</a:t>
            </a:r>
            <a:r>
              <a:rPr lang="en-US" sz="3200" b="1" i="1" dirty="0" smtClean="0"/>
              <a:t/>
            </a:r>
            <a:br>
              <a:rPr lang="en-US" sz="3200" b="1" i="1" dirty="0" smtClean="0"/>
            </a:br>
            <a:endParaRPr lang="en-US" sz="3200" b="1" i="1" dirty="0" smtClean="0"/>
          </a:p>
        </p:txBody>
      </p:sp>
      <p:sp>
        <p:nvSpPr>
          <p:cNvPr id="18435" name="Rectangle 3"/>
          <p:cNvSpPr>
            <a:spLocks noGrp="1" noChangeArrowheads="1"/>
          </p:cNvSpPr>
          <p:nvPr>
            <p:ph idx="1"/>
          </p:nvPr>
        </p:nvSpPr>
        <p:spPr/>
        <p:txBody>
          <a:bodyPr>
            <a:normAutofit/>
          </a:bodyPr>
          <a:lstStyle/>
          <a:p>
            <a:pPr eaLnBrk="1" hangingPunct="1">
              <a:lnSpc>
                <a:spcPct val="90000"/>
              </a:lnSpc>
            </a:pPr>
            <a:r>
              <a:rPr lang="en-GB" sz="2400" dirty="0" smtClean="0"/>
              <a:t>2100	LIVESTOCK – PLANNING</a:t>
            </a:r>
          </a:p>
          <a:p>
            <a:pPr eaLnBrk="1" hangingPunct="1">
              <a:lnSpc>
                <a:spcPct val="90000"/>
              </a:lnSpc>
            </a:pPr>
            <a:r>
              <a:rPr lang="en-GB" sz="2400" dirty="0" smtClean="0"/>
              <a:t>2110	LIVESTOCK - STATISTICS</a:t>
            </a:r>
          </a:p>
          <a:p>
            <a:pPr eaLnBrk="1" hangingPunct="1">
              <a:lnSpc>
                <a:spcPct val="90000"/>
              </a:lnSpc>
            </a:pPr>
            <a:r>
              <a:rPr lang="en-GB" sz="2400" dirty="0" smtClean="0"/>
              <a:t>2120	LIVESTOCK – SUBSIDIES</a:t>
            </a:r>
          </a:p>
          <a:p>
            <a:pPr eaLnBrk="1" hangingPunct="1">
              <a:lnSpc>
                <a:spcPct val="90000"/>
              </a:lnSpc>
            </a:pPr>
            <a:r>
              <a:rPr lang="en-GB" sz="2400" dirty="0" smtClean="0"/>
              <a:t>2130	LIVESTOCK – CATTLE</a:t>
            </a:r>
          </a:p>
          <a:p>
            <a:pPr eaLnBrk="1" hangingPunct="1">
              <a:lnSpc>
                <a:spcPct val="90000"/>
              </a:lnSpc>
            </a:pPr>
            <a:r>
              <a:rPr lang="en-GB" sz="2400" dirty="0" smtClean="0"/>
              <a:t>2140	LIVESTOCK – HORSES</a:t>
            </a:r>
          </a:p>
          <a:p>
            <a:pPr eaLnBrk="1" hangingPunct="1">
              <a:lnSpc>
                <a:spcPct val="90000"/>
              </a:lnSpc>
            </a:pPr>
            <a:r>
              <a:rPr lang="en-GB" sz="2400" dirty="0" smtClean="0"/>
              <a:t>2150	LIVESTOCK – POULTRY</a:t>
            </a:r>
          </a:p>
          <a:p>
            <a:pPr eaLnBrk="1" hangingPunct="1">
              <a:lnSpc>
                <a:spcPct val="90000"/>
              </a:lnSpc>
            </a:pPr>
            <a:r>
              <a:rPr lang="en-GB" sz="2400" dirty="0" smtClean="0"/>
              <a:t>2150.00		Policy</a:t>
            </a:r>
          </a:p>
          <a:p>
            <a:pPr eaLnBrk="1" hangingPunct="1">
              <a:lnSpc>
                <a:spcPct val="90000"/>
              </a:lnSpc>
            </a:pPr>
            <a:r>
              <a:rPr lang="en-GB" sz="2400" dirty="0" smtClean="0"/>
              <a:t>2150.01		Domestic fowls</a:t>
            </a:r>
          </a:p>
          <a:p>
            <a:pPr eaLnBrk="1" hangingPunct="1">
              <a:lnSpc>
                <a:spcPct val="90000"/>
              </a:lnSpc>
            </a:pPr>
            <a:r>
              <a:rPr lang="en-GB" sz="2400" dirty="0" smtClean="0"/>
              <a:t>2150.02		Ducks</a:t>
            </a:r>
          </a:p>
          <a:p>
            <a:pPr eaLnBrk="1" hangingPunct="1">
              <a:lnSpc>
                <a:spcPct val="90000"/>
              </a:lnSpc>
            </a:pPr>
            <a:r>
              <a:rPr lang="en-GB" sz="2400" dirty="0" smtClean="0"/>
              <a:t>2150.03		Geese</a:t>
            </a:r>
          </a:p>
          <a:p>
            <a:pPr eaLnBrk="1" hangingPunct="1">
              <a:lnSpc>
                <a:spcPct val="90000"/>
              </a:lnSpc>
            </a:pPr>
            <a:r>
              <a:rPr lang="en-GB" sz="2400" dirty="0" smtClean="0"/>
              <a:t>2150.04		Turkeys</a:t>
            </a:r>
            <a:endParaRPr lang="en-GB" sz="2400" b="1" i="1" dirty="0" smtClean="0"/>
          </a:p>
        </p:txBody>
      </p:sp>
      <p:sp>
        <p:nvSpPr>
          <p:cNvPr id="2" name="TextBox 1"/>
          <p:cNvSpPr txBox="1"/>
          <p:nvPr/>
        </p:nvSpPr>
        <p:spPr>
          <a:xfrm>
            <a:off x="7020272" y="6309320"/>
            <a:ext cx="1364476" cy="369332"/>
          </a:xfrm>
          <a:prstGeom prst="rect">
            <a:avLst/>
          </a:prstGeom>
          <a:noFill/>
        </p:spPr>
        <p:txBody>
          <a:bodyPr wrap="none" rtlCol="0">
            <a:spAutoFit/>
          </a:bodyPr>
          <a:lstStyle/>
          <a:p>
            <a:r>
              <a:rPr lang="en-US" dirty="0" err="1" smtClean="0"/>
              <a:t>Peternakan</a:t>
            </a:r>
            <a:endParaRPr lang="en-US" dirty="0"/>
          </a:p>
        </p:txBody>
      </p:sp>
    </p:spTree>
    <p:extLst>
      <p:ext uri="{BB962C8B-B14F-4D97-AF65-F5344CB8AC3E}">
        <p14:creationId xmlns:p14="http://schemas.microsoft.com/office/powerpoint/2010/main" val="3099810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GB" sz="3200" b="1" i="1" dirty="0" smtClean="0"/>
              <a:t>Classification and Coding Scheme:</a:t>
            </a:r>
            <a:br>
              <a:rPr lang="en-GB" sz="3200" b="1" i="1" dirty="0" smtClean="0"/>
            </a:br>
            <a:r>
              <a:rPr lang="en-GB" sz="3200" b="1" i="1" dirty="0" smtClean="0"/>
              <a:t> Administrative Files	</a:t>
            </a:r>
            <a:r>
              <a:rPr lang="en-US" sz="3200" b="1" i="1" dirty="0" smtClean="0"/>
              <a:t/>
            </a:r>
            <a:br>
              <a:rPr lang="en-US" sz="3200" b="1" i="1" dirty="0" smtClean="0"/>
            </a:br>
            <a:endParaRPr lang="en-US" sz="3200" b="1" i="1" dirty="0" smtClean="0"/>
          </a:p>
        </p:txBody>
      </p:sp>
      <p:sp>
        <p:nvSpPr>
          <p:cNvPr id="19459" name="Rectangle 3"/>
          <p:cNvSpPr>
            <a:spLocks noGrp="1" noChangeArrowheads="1"/>
          </p:cNvSpPr>
          <p:nvPr>
            <p:ph idx="1"/>
          </p:nvPr>
        </p:nvSpPr>
        <p:spPr/>
        <p:txBody>
          <a:bodyPr/>
          <a:lstStyle/>
          <a:p>
            <a:pPr eaLnBrk="1" hangingPunct="1">
              <a:lnSpc>
                <a:spcPct val="80000"/>
              </a:lnSpc>
            </a:pPr>
            <a:r>
              <a:rPr lang="en-GB" sz="2000" dirty="0" smtClean="0"/>
              <a:t>500	BUILDINGS – REQUIREMENTS</a:t>
            </a:r>
          </a:p>
          <a:p>
            <a:pPr eaLnBrk="1" hangingPunct="1">
              <a:lnSpc>
                <a:spcPct val="80000"/>
              </a:lnSpc>
            </a:pPr>
            <a:r>
              <a:rPr lang="en-GB" sz="2000" dirty="0" smtClean="0"/>
              <a:t>505	BUILDINGS – CHARGES AND INVOICES</a:t>
            </a:r>
          </a:p>
          <a:p>
            <a:pPr eaLnBrk="1" hangingPunct="1">
              <a:lnSpc>
                <a:spcPct val="80000"/>
              </a:lnSpc>
            </a:pPr>
            <a:r>
              <a:rPr lang="en-GB" sz="2000" dirty="0" smtClean="0"/>
              <a:t>515	BUILDINGS – REPORTS AND STATISTICS</a:t>
            </a:r>
          </a:p>
          <a:p>
            <a:pPr eaLnBrk="1" hangingPunct="1">
              <a:lnSpc>
                <a:spcPct val="80000"/>
              </a:lnSpc>
            </a:pPr>
            <a:r>
              <a:rPr lang="en-GB" sz="2000" dirty="0" smtClean="0"/>
              <a:t>530	BUILDINGS – ACQUISITIONS</a:t>
            </a:r>
          </a:p>
          <a:p>
            <a:pPr eaLnBrk="1" hangingPunct="1">
              <a:lnSpc>
                <a:spcPct val="80000"/>
              </a:lnSpc>
            </a:pPr>
            <a:r>
              <a:rPr lang="en-GB" sz="2000" dirty="0" smtClean="0"/>
              <a:t>535	BUILDINGS – ALTERATIONS AND REPAIRS</a:t>
            </a:r>
          </a:p>
          <a:p>
            <a:pPr eaLnBrk="1" hangingPunct="1">
              <a:lnSpc>
                <a:spcPct val="80000"/>
              </a:lnSpc>
            </a:pPr>
            <a:r>
              <a:rPr lang="en-GB" sz="2000" dirty="0" smtClean="0"/>
              <a:t>540	BUILDINGS – CONSTRUCTION</a:t>
            </a:r>
          </a:p>
          <a:p>
            <a:pPr eaLnBrk="1" hangingPunct="1">
              <a:lnSpc>
                <a:spcPct val="80000"/>
              </a:lnSpc>
            </a:pPr>
            <a:r>
              <a:rPr lang="en-GB" sz="2000" dirty="0" smtClean="0"/>
              <a:t>550	BUILDINGS – DAMAGE</a:t>
            </a:r>
          </a:p>
          <a:p>
            <a:pPr eaLnBrk="1" hangingPunct="1">
              <a:lnSpc>
                <a:spcPct val="80000"/>
              </a:lnSpc>
            </a:pPr>
            <a:r>
              <a:rPr lang="en-GB" sz="2000" dirty="0" smtClean="0"/>
              <a:t>555	BUILDINGS – DISPOSAL</a:t>
            </a:r>
          </a:p>
          <a:p>
            <a:pPr eaLnBrk="1" hangingPunct="1">
              <a:lnSpc>
                <a:spcPct val="80000"/>
              </a:lnSpc>
            </a:pPr>
            <a:r>
              <a:rPr lang="en-GB" sz="2000" dirty="0" smtClean="0"/>
              <a:t>575	BUILDINGS – MAINTENANCE</a:t>
            </a:r>
          </a:p>
          <a:p>
            <a:pPr lvl="2" eaLnBrk="1" hangingPunct="1">
              <a:lnSpc>
                <a:spcPct val="80000"/>
              </a:lnSpc>
            </a:pPr>
            <a:r>
              <a:rPr lang="en-GB" sz="1600" dirty="0" smtClean="0"/>
              <a:t>575.00		Policy and procedures</a:t>
            </a:r>
          </a:p>
          <a:p>
            <a:pPr lvl="2" eaLnBrk="1" hangingPunct="1">
              <a:lnSpc>
                <a:spcPct val="80000"/>
              </a:lnSpc>
            </a:pPr>
            <a:r>
              <a:rPr lang="en-GB" sz="1600" dirty="0" smtClean="0"/>
              <a:t>575.01		Repairs and renovations</a:t>
            </a:r>
          </a:p>
          <a:p>
            <a:pPr lvl="2" eaLnBrk="1" hangingPunct="1">
              <a:lnSpc>
                <a:spcPct val="80000"/>
              </a:lnSpc>
            </a:pPr>
            <a:r>
              <a:rPr lang="en-GB" sz="1600" dirty="0" smtClean="0"/>
              <a:t>575.02		Janitorial services</a:t>
            </a:r>
          </a:p>
          <a:p>
            <a:pPr lvl="2" eaLnBrk="1" hangingPunct="1">
              <a:lnSpc>
                <a:spcPct val="80000"/>
              </a:lnSpc>
            </a:pPr>
            <a:r>
              <a:rPr lang="en-GB" sz="1600" dirty="0" smtClean="0"/>
              <a:t>575.03		Painting</a:t>
            </a:r>
          </a:p>
          <a:p>
            <a:pPr lvl="2" eaLnBrk="1" hangingPunct="1">
              <a:lnSpc>
                <a:spcPct val="80000"/>
              </a:lnSpc>
            </a:pPr>
            <a:r>
              <a:rPr lang="en-GB" sz="1600" dirty="0" smtClean="0"/>
              <a:t>575.30		Inspection reports</a:t>
            </a:r>
            <a:endParaRPr lang="en-GB" sz="1600" b="1" i="1" dirty="0" smtClean="0"/>
          </a:p>
        </p:txBody>
      </p:sp>
    </p:spTree>
    <p:extLst>
      <p:ext uri="{BB962C8B-B14F-4D97-AF65-F5344CB8AC3E}">
        <p14:creationId xmlns:p14="http://schemas.microsoft.com/office/powerpoint/2010/main" val="2208553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122238"/>
            <a:ext cx="7543800" cy="663575"/>
          </a:xfrm>
        </p:spPr>
        <p:txBody>
          <a:bodyPr/>
          <a:lstStyle/>
          <a:p>
            <a:pPr eaLnBrk="1" hangingPunct="1"/>
            <a:r>
              <a:rPr lang="en-US" sz="2000" dirty="0" err="1" smtClean="0">
                <a:latin typeface="+mn-lt"/>
              </a:rPr>
              <a:t>Kondisi</a:t>
            </a:r>
            <a:r>
              <a:rPr lang="en-US" sz="2000" dirty="0" smtClean="0">
                <a:latin typeface="+mn-lt"/>
              </a:rPr>
              <a:t> </a:t>
            </a:r>
            <a:r>
              <a:rPr lang="en-US" sz="2000" dirty="0" err="1" smtClean="0">
                <a:latin typeface="+mn-lt"/>
              </a:rPr>
              <a:t>Penyimpanan</a:t>
            </a:r>
            <a:r>
              <a:rPr lang="en-US" sz="2000" dirty="0" smtClean="0">
                <a:latin typeface="+mn-lt"/>
              </a:rPr>
              <a:t> </a:t>
            </a:r>
            <a:r>
              <a:rPr lang="en-US" sz="2000" dirty="0" err="1" smtClean="0">
                <a:latin typeface="+mn-lt"/>
              </a:rPr>
              <a:t>Arsip</a:t>
            </a:r>
            <a:r>
              <a:rPr lang="en-US" sz="2000" dirty="0" smtClean="0">
                <a:latin typeface="+mn-lt"/>
              </a:rPr>
              <a:t> </a:t>
            </a:r>
            <a:r>
              <a:rPr lang="en-US" sz="2000" dirty="0" err="1" smtClean="0">
                <a:latin typeface="+mn-lt"/>
              </a:rPr>
              <a:t>di</a:t>
            </a:r>
            <a:r>
              <a:rPr lang="en-US" sz="2000" dirty="0" smtClean="0">
                <a:latin typeface="+mn-lt"/>
              </a:rPr>
              <a:t> Unit </a:t>
            </a:r>
            <a:r>
              <a:rPr lang="en-US" sz="2000" dirty="0" err="1" smtClean="0">
                <a:latin typeface="+mn-lt"/>
              </a:rPr>
              <a:t>Kearsipan</a:t>
            </a:r>
            <a:r>
              <a:rPr lang="en-US" sz="2000" dirty="0" smtClean="0">
                <a:latin typeface="+mn-lt"/>
              </a:rPr>
              <a:t> (Record Center)</a:t>
            </a:r>
          </a:p>
        </p:txBody>
      </p:sp>
      <p:pic>
        <p:nvPicPr>
          <p:cNvPr id="5" name="Picture 1" descr="arsip MBAU3.jpg"/>
          <p:cNvPicPr>
            <a:picLocks noGrp="1" noChangeAspect="1"/>
          </p:cNvPicPr>
          <p:nvPr>
            <p:ph idx="4294967295"/>
          </p:nvPr>
        </p:nvPicPr>
        <p:blipFill>
          <a:blip r:embed="rId2" cstate="print"/>
          <a:srcRect/>
          <a:stretch>
            <a:fillRect/>
          </a:stretch>
        </p:blipFill>
        <p:spPr bwMode="auto">
          <a:xfrm>
            <a:off x="395536" y="908720"/>
            <a:ext cx="7786688"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b="1" dirty="0" err="1" smtClean="0"/>
              <a:t>Contoh</a:t>
            </a:r>
            <a:r>
              <a:rPr lang="en-US" sz="3600" b="1" dirty="0" smtClean="0"/>
              <a:t> </a:t>
            </a:r>
            <a:r>
              <a:rPr lang="en-US" sz="3600" b="1" dirty="0" err="1" smtClean="0"/>
              <a:t>Skema</a:t>
            </a:r>
            <a:r>
              <a:rPr lang="en-US" sz="3600" b="1" dirty="0" smtClean="0"/>
              <a:t> </a:t>
            </a:r>
            <a:r>
              <a:rPr lang="en-US" sz="3600" b="1" dirty="0" err="1" smtClean="0"/>
              <a:t>Klasifikasi</a:t>
            </a:r>
            <a:r>
              <a:rPr lang="en-US" sz="3600" b="1" dirty="0" smtClean="0"/>
              <a:t> </a:t>
            </a:r>
            <a:r>
              <a:rPr lang="en-US" sz="3600" b="1" dirty="0" err="1" smtClean="0"/>
              <a:t>arsip</a:t>
            </a:r>
            <a:r>
              <a:rPr lang="en-US" sz="3600" b="1" dirty="0" smtClean="0"/>
              <a:t/>
            </a:r>
            <a:br>
              <a:rPr lang="en-US" sz="3600" b="1" dirty="0" smtClean="0"/>
            </a:br>
            <a:r>
              <a:rPr lang="en-US" sz="3600" b="1" dirty="0" err="1" smtClean="0"/>
              <a:t>Perguruan</a:t>
            </a:r>
            <a:r>
              <a:rPr lang="en-US" sz="3600" b="1" dirty="0" smtClean="0"/>
              <a:t> </a:t>
            </a:r>
            <a:r>
              <a:rPr lang="en-US" sz="3600" b="1" dirty="0" err="1" smtClean="0"/>
              <a:t>Tinggi</a:t>
            </a:r>
            <a:endParaRPr lang="en-US" sz="3600" b="1" dirty="0"/>
          </a:p>
        </p:txBody>
      </p:sp>
      <p:sp>
        <p:nvSpPr>
          <p:cNvPr id="2" name="Content Placeholder 1"/>
          <p:cNvSpPr>
            <a:spLocks noGrp="1"/>
          </p:cNvSpPr>
          <p:nvPr>
            <p:ph idx="1"/>
          </p:nvPr>
        </p:nvSpPr>
        <p:spPr>
          <a:xfrm>
            <a:off x="381000" y="1371600"/>
            <a:ext cx="8458200" cy="4876800"/>
          </a:xfrm>
        </p:spPr>
        <p:txBody>
          <a:bodyPr>
            <a:normAutofit lnSpcReduction="10000"/>
          </a:bodyPr>
          <a:lstStyle/>
          <a:p>
            <a:pPr>
              <a:buNone/>
            </a:pPr>
            <a:endParaRPr lang="en-US" sz="1800" b="1" dirty="0" smtClean="0"/>
          </a:p>
          <a:p>
            <a:pPr>
              <a:buNone/>
            </a:pPr>
            <a:r>
              <a:rPr lang="id-ID" sz="2800" b="1" dirty="0" smtClean="0">
                <a:solidFill>
                  <a:srgbClr val="FF0000"/>
                </a:solidFill>
              </a:rPr>
              <a:t>Fungsi </a:t>
            </a:r>
            <a:r>
              <a:rPr lang="en-US" sz="2800" b="1" dirty="0" smtClean="0">
                <a:solidFill>
                  <a:srgbClr val="FF0000"/>
                </a:solidFill>
              </a:rPr>
              <a:t> </a:t>
            </a:r>
            <a:r>
              <a:rPr lang="en-US" sz="2800" b="1" dirty="0" err="1" smtClean="0">
                <a:solidFill>
                  <a:srgbClr val="FF0000"/>
                </a:solidFill>
              </a:rPr>
              <a:t>Substantif</a:t>
            </a:r>
            <a:endParaRPr lang="id-ID" sz="2800" b="1" dirty="0" smtClean="0">
              <a:solidFill>
                <a:srgbClr val="FF0000"/>
              </a:solidFill>
            </a:endParaRPr>
          </a:p>
          <a:p>
            <a:pPr>
              <a:buNone/>
            </a:pPr>
            <a:r>
              <a:rPr lang="en-US" sz="1800" b="1" dirty="0" smtClean="0"/>
              <a:t>PDP  </a:t>
            </a:r>
            <a:r>
              <a:rPr lang="en-US" sz="1800" b="1" dirty="0" err="1" smtClean="0"/>
              <a:t>Pendidikan</a:t>
            </a:r>
            <a:r>
              <a:rPr lang="en-US" sz="1800" b="1" dirty="0" smtClean="0"/>
              <a:t> </a:t>
            </a:r>
            <a:r>
              <a:rPr lang="en-US" sz="1800" b="1" dirty="0" err="1" smtClean="0"/>
              <a:t>dan</a:t>
            </a:r>
            <a:r>
              <a:rPr lang="en-US" sz="1800" b="1" dirty="0" smtClean="0"/>
              <a:t> </a:t>
            </a:r>
            <a:r>
              <a:rPr lang="en-US" sz="1800" b="1" dirty="0" err="1" smtClean="0"/>
              <a:t>Pengajaran</a:t>
            </a:r>
            <a:r>
              <a:rPr lang="en-US" sz="1800" b="1" dirty="0" smtClean="0"/>
              <a:t> </a:t>
            </a:r>
          </a:p>
          <a:p>
            <a:pPr>
              <a:buNone/>
            </a:pPr>
            <a:r>
              <a:rPr lang="id-ID" sz="1800" b="1" dirty="0" smtClean="0"/>
              <a:t> </a:t>
            </a:r>
            <a:r>
              <a:rPr lang="en-US" sz="1800" b="1" dirty="0" smtClean="0"/>
              <a:t>	   PDP 0001  </a:t>
            </a:r>
            <a:r>
              <a:rPr lang="en-US" sz="1800" b="1" dirty="0" err="1" smtClean="0"/>
              <a:t>Seleksi</a:t>
            </a:r>
            <a:r>
              <a:rPr lang="en-US" sz="1800" b="1" dirty="0" smtClean="0"/>
              <a:t> </a:t>
            </a:r>
            <a:r>
              <a:rPr lang="en-US" sz="1800" b="1" dirty="0" err="1" smtClean="0"/>
              <a:t>Mahasiswa</a:t>
            </a:r>
            <a:endParaRPr lang="en-US" sz="1800" b="1" dirty="0" smtClean="0"/>
          </a:p>
          <a:p>
            <a:pPr marL="1541463" indent="0">
              <a:buFont typeface="Wingdings" pitchFamily="2" charset="2"/>
              <a:buChar char="ü"/>
            </a:pPr>
            <a:r>
              <a:rPr lang="en-US" sz="1800" b="1" dirty="0" err="1" smtClean="0"/>
              <a:t>Berkas</a:t>
            </a:r>
            <a:r>
              <a:rPr lang="en-US" sz="1800" b="1" dirty="0" smtClean="0"/>
              <a:t> </a:t>
            </a:r>
            <a:r>
              <a:rPr lang="en-US" sz="1800" b="1" dirty="0" err="1" smtClean="0"/>
              <a:t>pendaftaran</a:t>
            </a:r>
            <a:endParaRPr lang="en-US" sz="1800" b="1" dirty="0" smtClean="0"/>
          </a:p>
          <a:p>
            <a:pPr marL="1541463" indent="0">
              <a:buFont typeface="Wingdings" pitchFamily="2" charset="2"/>
              <a:buChar char="ü"/>
            </a:pPr>
            <a:r>
              <a:rPr lang="en-US" sz="1800" b="1" dirty="0" err="1" smtClean="0"/>
              <a:t>Kartu</a:t>
            </a:r>
            <a:r>
              <a:rPr lang="en-US" sz="1800" b="1" dirty="0" smtClean="0"/>
              <a:t> </a:t>
            </a:r>
            <a:r>
              <a:rPr lang="en-US" sz="1800" b="1" dirty="0" err="1" smtClean="0"/>
              <a:t>peserta</a:t>
            </a:r>
            <a:r>
              <a:rPr lang="en-US" sz="1800" b="1" dirty="0" smtClean="0"/>
              <a:t> </a:t>
            </a:r>
            <a:r>
              <a:rPr lang="en-US" sz="1800" b="1" dirty="0" err="1" smtClean="0"/>
              <a:t>ujian</a:t>
            </a:r>
            <a:endParaRPr lang="en-US" sz="1800" b="1" dirty="0" smtClean="0"/>
          </a:p>
          <a:p>
            <a:pPr marL="1541463" indent="0">
              <a:buFont typeface="Wingdings" pitchFamily="2" charset="2"/>
              <a:buChar char="ü"/>
            </a:pPr>
            <a:r>
              <a:rPr lang="en-US" sz="1800" b="1" dirty="0" err="1" smtClean="0"/>
              <a:t>Daftar</a:t>
            </a:r>
            <a:r>
              <a:rPr lang="en-US" sz="1800" b="1" dirty="0" smtClean="0"/>
              <a:t> </a:t>
            </a:r>
            <a:r>
              <a:rPr lang="en-US" sz="1800" b="1" dirty="0" err="1" smtClean="0"/>
              <a:t>hadir</a:t>
            </a:r>
            <a:r>
              <a:rPr lang="en-US" sz="1800" b="1" dirty="0" smtClean="0"/>
              <a:t> </a:t>
            </a:r>
            <a:r>
              <a:rPr lang="en-US" sz="1800" b="1" dirty="0" err="1" smtClean="0"/>
              <a:t>peserta</a:t>
            </a:r>
            <a:endParaRPr lang="en-US" sz="1800" b="1" dirty="0" smtClean="0"/>
          </a:p>
          <a:p>
            <a:pPr marL="1541463" indent="0">
              <a:buFont typeface="Wingdings" pitchFamily="2" charset="2"/>
              <a:buChar char="ü"/>
            </a:pPr>
            <a:r>
              <a:rPr lang="en-US" sz="1800" b="1" dirty="0" err="1" smtClean="0"/>
              <a:t>Soal-soal</a:t>
            </a:r>
            <a:r>
              <a:rPr lang="en-US" sz="1800" b="1" dirty="0" smtClean="0"/>
              <a:t> </a:t>
            </a:r>
            <a:r>
              <a:rPr lang="en-US" sz="1800" b="1" dirty="0" err="1" smtClean="0"/>
              <a:t>ujian</a:t>
            </a:r>
            <a:endParaRPr lang="en-US" sz="1800" b="1" dirty="0" smtClean="0"/>
          </a:p>
          <a:p>
            <a:pPr marL="1541463" indent="0">
              <a:buFont typeface="Wingdings" pitchFamily="2" charset="2"/>
              <a:buChar char="ü"/>
            </a:pPr>
            <a:r>
              <a:rPr lang="en-US" sz="1800" b="1" dirty="0" err="1" smtClean="0"/>
              <a:t>Berita</a:t>
            </a:r>
            <a:r>
              <a:rPr lang="en-US" sz="1800" b="1" dirty="0" smtClean="0"/>
              <a:t> </a:t>
            </a:r>
            <a:r>
              <a:rPr lang="en-US" sz="1800" b="1" dirty="0" err="1" smtClean="0"/>
              <a:t>acara</a:t>
            </a:r>
            <a:endParaRPr lang="en-US" sz="1800" b="1" dirty="0" smtClean="0"/>
          </a:p>
          <a:p>
            <a:pPr marL="1541463" indent="0">
              <a:buFont typeface="Wingdings" pitchFamily="2" charset="2"/>
              <a:buChar char="ü"/>
            </a:pPr>
            <a:r>
              <a:rPr lang="en-US" sz="1800" b="1" dirty="0" err="1" smtClean="0"/>
              <a:t>Nilai</a:t>
            </a:r>
            <a:r>
              <a:rPr lang="en-US" sz="1800" b="1" dirty="0" smtClean="0"/>
              <a:t> </a:t>
            </a:r>
            <a:r>
              <a:rPr lang="en-US" sz="1800" b="1" dirty="0" err="1" smtClean="0"/>
              <a:t>ujian</a:t>
            </a:r>
            <a:r>
              <a:rPr lang="en-US" sz="1800" b="1" dirty="0" smtClean="0"/>
              <a:t> </a:t>
            </a:r>
            <a:r>
              <a:rPr lang="en-US" sz="1800" b="1" dirty="0" err="1" smtClean="0"/>
              <a:t>seleksi</a:t>
            </a:r>
            <a:endParaRPr lang="en-US" sz="1800" b="1" dirty="0" smtClean="0"/>
          </a:p>
          <a:p>
            <a:pPr marL="1541463" indent="0">
              <a:buFont typeface="Wingdings" pitchFamily="2" charset="2"/>
              <a:buChar char="ü"/>
            </a:pPr>
            <a:r>
              <a:rPr lang="en-US" sz="1800" b="1" dirty="0" err="1" smtClean="0"/>
              <a:t>Hasil</a:t>
            </a:r>
            <a:r>
              <a:rPr lang="en-US" sz="1800" b="1" dirty="0" smtClean="0"/>
              <a:t> </a:t>
            </a:r>
            <a:r>
              <a:rPr lang="en-US" sz="1800" b="1" dirty="0" err="1" smtClean="0"/>
              <a:t>pengumuman</a:t>
            </a:r>
            <a:r>
              <a:rPr lang="en-US" sz="1800" b="1" dirty="0" smtClean="0"/>
              <a:t>.</a:t>
            </a:r>
          </a:p>
          <a:p>
            <a:pPr marL="798513" indent="-279400">
              <a:buNone/>
            </a:pPr>
            <a:r>
              <a:rPr lang="en-US" sz="1800" b="1" dirty="0" smtClean="0"/>
              <a:t>PDP 0002  </a:t>
            </a:r>
            <a:r>
              <a:rPr lang="en-US" sz="1800" b="1" dirty="0" err="1" smtClean="0"/>
              <a:t>Registrasi</a:t>
            </a:r>
            <a:r>
              <a:rPr lang="en-US" sz="1800" b="1" dirty="0" smtClean="0"/>
              <a:t> </a:t>
            </a:r>
            <a:r>
              <a:rPr lang="en-US" sz="1800" b="1" dirty="0" err="1" smtClean="0"/>
              <a:t>Mahasiswa</a:t>
            </a:r>
            <a:r>
              <a:rPr lang="en-US" sz="1800" b="1" dirty="0" smtClean="0"/>
              <a:t> </a:t>
            </a:r>
          </a:p>
          <a:p>
            <a:pPr marL="1541463" indent="0">
              <a:buFont typeface="Wingdings" pitchFamily="2" charset="2"/>
              <a:buChar char="ü"/>
              <a:tabLst>
                <a:tab pos="914400" algn="l"/>
              </a:tabLst>
            </a:pPr>
            <a:r>
              <a:rPr lang="en-US" sz="1800" b="1" dirty="0" err="1" smtClean="0"/>
              <a:t>Persyaratan</a:t>
            </a:r>
            <a:r>
              <a:rPr lang="en-US" sz="1800" b="1" dirty="0" smtClean="0"/>
              <a:t> </a:t>
            </a:r>
            <a:r>
              <a:rPr lang="en-US" sz="1800" b="1" dirty="0" err="1" smtClean="0"/>
              <a:t>Registrasi</a:t>
            </a:r>
            <a:r>
              <a:rPr lang="en-US" sz="1800" b="1" dirty="0" smtClean="0"/>
              <a:t> (</a:t>
            </a:r>
            <a:r>
              <a:rPr lang="en-US" sz="1800" b="1" dirty="0" err="1" smtClean="0"/>
              <a:t>akademik</a:t>
            </a:r>
            <a:r>
              <a:rPr lang="en-US" sz="1800" b="1" dirty="0" smtClean="0"/>
              <a:t> </a:t>
            </a:r>
            <a:r>
              <a:rPr lang="en-US" sz="1800" b="1" dirty="0" err="1" smtClean="0"/>
              <a:t>dan</a:t>
            </a:r>
            <a:r>
              <a:rPr lang="en-US" sz="1800" b="1" dirty="0" smtClean="0"/>
              <a:t> </a:t>
            </a:r>
            <a:r>
              <a:rPr lang="en-US" sz="1800" b="1" dirty="0" err="1" smtClean="0"/>
              <a:t>administrasi</a:t>
            </a:r>
            <a:endParaRPr lang="en-US" sz="1800" b="1" dirty="0" smtClean="0"/>
          </a:p>
          <a:p>
            <a:pPr marL="1541463" indent="0">
              <a:buFont typeface="Wingdings" pitchFamily="2" charset="2"/>
              <a:buChar char="ü"/>
              <a:tabLst>
                <a:tab pos="914400" algn="l"/>
              </a:tabLst>
            </a:pPr>
            <a:r>
              <a:rPr lang="en-US" sz="1800" b="1" dirty="0" err="1" smtClean="0"/>
              <a:t>Daftar</a:t>
            </a:r>
            <a:r>
              <a:rPr lang="en-US" sz="1800" b="1" dirty="0" smtClean="0"/>
              <a:t> </a:t>
            </a:r>
            <a:r>
              <a:rPr lang="en-US" sz="1800" b="1" dirty="0" err="1" smtClean="0"/>
              <a:t>ulang</a:t>
            </a:r>
            <a:r>
              <a:rPr lang="en-US" sz="1800" b="1" dirty="0" smtClean="0"/>
              <a:t> </a:t>
            </a:r>
            <a:r>
              <a:rPr lang="en-US" sz="1800" b="1" dirty="0" err="1" smtClean="0"/>
              <a:t>mahasiswa</a:t>
            </a:r>
            <a:r>
              <a:rPr lang="en-US" sz="1800" b="1" dirty="0" smtClean="0"/>
              <a:t> (lama/</a:t>
            </a:r>
            <a:r>
              <a:rPr lang="en-US" sz="1800" b="1" dirty="0" err="1" smtClean="0"/>
              <a:t>baru</a:t>
            </a:r>
            <a:r>
              <a:rPr lang="en-US" sz="1800" b="1" dirty="0" smtClean="0"/>
              <a:t>)</a:t>
            </a:r>
          </a:p>
          <a:p>
            <a:pPr marL="1541463" indent="0">
              <a:buFont typeface="Wingdings" pitchFamily="2" charset="2"/>
              <a:buChar char="ü"/>
              <a:tabLst>
                <a:tab pos="914400" algn="l"/>
              </a:tabLst>
            </a:pPr>
            <a:r>
              <a:rPr lang="en-US" sz="1800" b="1" dirty="0" err="1" smtClean="0"/>
              <a:t>Formulir</a:t>
            </a:r>
            <a:r>
              <a:rPr lang="en-US" sz="1800" b="1" dirty="0" smtClean="0"/>
              <a:t> IRS/FRS/</a:t>
            </a:r>
          </a:p>
        </p:txBody>
      </p:sp>
    </p:spTree>
    <p:extLst>
      <p:ext uri="{BB962C8B-B14F-4D97-AF65-F5344CB8AC3E}">
        <p14:creationId xmlns:p14="http://schemas.microsoft.com/office/powerpoint/2010/main" val="3607356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err="1" smtClean="0"/>
              <a:t>Lanjut</a:t>
            </a:r>
            <a:r>
              <a:rPr lang="en-US" b="1" dirty="0" smtClean="0"/>
              <a:t>…</a:t>
            </a:r>
            <a:endParaRPr lang="en-US" dirty="0"/>
          </a:p>
        </p:txBody>
      </p:sp>
      <p:sp>
        <p:nvSpPr>
          <p:cNvPr id="3" name="Content Placeholder 2"/>
          <p:cNvSpPr>
            <a:spLocks noGrp="1"/>
          </p:cNvSpPr>
          <p:nvPr>
            <p:ph idx="1"/>
          </p:nvPr>
        </p:nvSpPr>
        <p:spPr>
          <a:xfrm>
            <a:off x="304800" y="1600200"/>
            <a:ext cx="8461248" cy="5029200"/>
          </a:xfrm>
        </p:spPr>
        <p:txBody>
          <a:bodyPr>
            <a:normAutofit/>
          </a:bodyPr>
          <a:lstStyle/>
          <a:p>
            <a:pPr>
              <a:buNone/>
            </a:pPr>
            <a:r>
              <a:rPr lang="en-US" sz="2800" b="1" dirty="0" err="1" smtClean="0">
                <a:solidFill>
                  <a:srgbClr val="FF0000"/>
                </a:solidFill>
              </a:rPr>
              <a:t>Fungsi</a:t>
            </a:r>
            <a:r>
              <a:rPr lang="en-US" sz="2800" b="1" dirty="0" smtClean="0">
                <a:solidFill>
                  <a:srgbClr val="FF0000"/>
                </a:solidFill>
              </a:rPr>
              <a:t> </a:t>
            </a:r>
            <a:r>
              <a:rPr lang="en-US" sz="2800" b="1" dirty="0" err="1" smtClean="0">
                <a:solidFill>
                  <a:srgbClr val="FF0000"/>
                </a:solidFill>
              </a:rPr>
              <a:t>fasilitatif</a:t>
            </a:r>
            <a:endParaRPr lang="en-US" sz="2800" b="1" dirty="0" smtClean="0">
              <a:solidFill>
                <a:srgbClr val="FF0000"/>
              </a:solidFill>
            </a:endParaRPr>
          </a:p>
          <a:p>
            <a:pPr>
              <a:buNone/>
            </a:pPr>
            <a:r>
              <a:rPr lang="id-ID" sz="1800" b="1" dirty="0" smtClean="0"/>
              <a:t>KEU </a:t>
            </a:r>
            <a:r>
              <a:rPr lang="en-US" sz="1800" b="1" dirty="0" smtClean="0"/>
              <a:t>. </a:t>
            </a:r>
            <a:r>
              <a:rPr lang="en-US" sz="1800" b="1" dirty="0" err="1" smtClean="0"/>
              <a:t>Keuangan</a:t>
            </a:r>
            <a:endParaRPr lang="en-US" sz="1800" dirty="0" smtClean="0"/>
          </a:p>
          <a:p>
            <a:pPr>
              <a:buNone/>
            </a:pPr>
            <a:r>
              <a:rPr lang="en-GB" sz="1800" dirty="0" smtClean="0"/>
              <a:t>		1</a:t>
            </a:r>
            <a:r>
              <a:rPr lang="en-GB" sz="1800" b="1" dirty="0" smtClean="0"/>
              <a:t>00	 </a:t>
            </a:r>
            <a:r>
              <a:rPr lang="en-GB" sz="1800" b="1" dirty="0" err="1" smtClean="0"/>
              <a:t>Belanja</a:t>
            </a:r>
            <a:r>
              <a:rPr lang="en-GB" sz="1800" b="1" dirty="0" smtClean="0"/>
              <a:t> </a:t>
            </a:r>
            <a:r>
              <a:rPr lang="en-GB" sz="1800" b="1" dirty="0" err="1" smtClean="0"/>
              <a:t>Pegawai</a:t>
            </a:r>
            <a:endParaRPr lang="en-GB" sz="1800" b="1" dirty="0" smtClean="0"/>
          </a:p>
          <a:p>
            <a:pPr marL="1885950" indent="115888">
              <a:buFont typeface="Wingdings" pitchFamily="2" charset="2"/>
              <a:buChar char="ü"/>
            </a:pPr>
            <a:r>
              <a:rPr lang="en-GB" sz="1800" b="1" dirty="0" err="1" smtClean="0"/>
              <a:t>Bukti</a:t>
            </a:r>
            <a:r>
              <a:rPr lang="en-GB" sz="1800" b="1" dirty="0" smtClean="0"/>
              <a:t> </a:t>
            </a:r>
            <a:r>
              <a:rPr lang="en-GB" sz="1800" b="1" dirty="0" err="1" smtClean="0"/>
              <a:t>pengeluaran</a:t>
            </a:r>
            <a:r>
              <a:rPr lang="en-GB" sz="1800" b="1" dirty="0" smtClean="0"/>
              <a:t> </a:t>
            </a:r>
            <a:r>
              <a:rPr lang="en-GB" sz="1800" b="1" dirty="0" err="1" smtClean="0"/>
              <a:t>gaji</a:t>
            </a:r>
            <a:endParaRPr lang="en-GB" sz="1800" b="1" dirty="0" smtClean="0"/>
          </a:p>
          <a:p>
            <a:pPr marL="1885950" indent="115888">
              <a:buFont typeface="Wingdings" pitchFamily="2" charset="2"/>
              <a:buChar char="ü"/>
            </a:pPr>
            <a:r>
              <a:rPr lang="en-GB" sz="1800" b="1" dirty="0" err="1" smtClean="0"/>
              <a:t>Berkas</a:t>
            </a:r>
            <a:r>
              <a:rPr lang="en-GB" sz="1800" b="1" dirty="0" smtClean="0"/>
              <a:t> </a:t>
            </a:r>
            <a:r>
              <a:rPr lang="en-GB" sz="1800" b="1" dirty="0" err="1" smtClean="0"/>
              <a:t>insentif</a:t>
            </a:r>
            <a:r>
              <a:rPr lang="en-GB" sz="1800" b="1" dirty="0" smtClean="0"/>
              <a:t> </a:t>
            </a:r>
            <a:r>
              <a:rPr lang="en-GB" sz="1800" b="1" dirty="0" err="1" smtClean="0"/>
              <a:t>pegawai</a:t>
            </a:r>
            <a:endParaRPr lang="en-GB" sz="1800" b="1" dirty="0" smtClean="0"/>
          </a:p>
          <a:p>
            <a:pPr marL="1885950" indent="115888">
              <a:buFont typeface="Wingdings" pitchFamily="2" charset="2"/>
              <a:buChar char="ü"/>
            </a:pPr>
            <a:r>
              <a:rPr lang="en-GB" sz="1800" b="1" dirty="0" err="1" smtClean="0"/>
              <a:t>Berkas</a:t>
            </a:r>
            <a:r>
              <a:rPr lang="en-GB" sz="1800" b="1" dirty="0" smtClean="0"/>
              <a:t> </a:t>
            </a:r>
            <a:r>
              <a:rPr lang="en-GB" sz="1800" b="1" dirty="0" err="1" smtClean="0"/>
              <a:t>tunjangan</a:t>
            </a:r>
            <a:r>
              <a:rPr lang="en-GB" sz="1800" b="1" dirty="0" smtClean="0"/>
              <a:t> </a:t>
            </a:r>
            <a:r>
              <a:rPr lang="en-GB" sz="1800" b="1" dirty="0" err="1" smtClean="0"/>
              <a:t>jabatan</a:t>
            </a:r>
            <a:r>
              <a:rPr lang="en-GB" sz="1800" b="1" dirty="0" smtClean="0"/>
              <a:t>/</a:t>
            </a:r>
            <a:r>
              <a:rPr lang="en-GB" sz="1800" b="1" dirty="0" err="1" smtClean="0"/>
              <a:t>resiko</a:t>
            </a:r>
            <a:endParaRPr lang="en-GB" sz="1800" b="1" dirty="0" smtClean="0"/>
          </a:p>
          <a:p>
            <a:pPr marL="1885950" indent="115888">
              <a:buFont typeface="Wingdings" pitchFamily="2" charset="2"/>
              <a:buChar char="ü"/>
            </a:pPr>
            <a:r>
              <a:rPr lang="en-GB" sz="1800" b="1" dirty="0" err="1" smtClean="0"/>
              <a:t>Berkas</a:t>
            </a:r>
            <a:r>
              <a:rPr lang="en-GB" sz="1800" b="1" dirty="0" smtClean="0"/>
              <a:t> </a:t>
            </a:r>
            <a:r>
              <a:rPr lang="en-GB" sz="1800" b="1" dirty="0" err="1" smtClean="0"/>
              <a:t>tunjangan</a:t>
            </a:r>
            <a:r>
              <a:rPr lang="en-GB" sz="1800" b="1" dirty="0" smtClean="0"/>
              <a:t> </a:t>
            </a:r>
            <a:r>
              <a:rPr lang="en-GB" sz="1800" b="1" dirty="0" err="1" smtClean="0"/>
              <a:t>hari</a:t>
            </a:r>
            <a:r>
              <a:rPr lang="en-GB" sz="1800" b="1" dirty="0" smtClean="0"/>
              <a:t> </a:t>
            </a:r>
            <a:r>
              <a:rPr lang="en-GB" sz="1800" b="1" dirty="0" err="1" smtClean="0"/>
              <a:t>raya</a:t>
            </a:r>
            <a:r>
              <a:rPr lang="en-GB" sz="1800" b="1" dirty="0" smtClean="0"/>
              <a:t> </a:t>
            </a:r>
            <a:r>
              <a:rPr lang="en-GB" sz="1800" b="1" dirty="0" err="1" smtClean="0"/>
              <a:t>dst</a:t>
            </a:r>
            <a:endParaRPr lang="en-GB" sz="1800" b="1" dirty="0" smtClean="0"/>
          </a:p>
          <a:p>
            <a:pPr marL="914400" indent="0">
              <a:buNone/>
            </a:pPr>
            <a:r>
              <a:rPr lang="en-GB" sz="1800" b="1" dirty="0" smtClean="0"/>
              <a:t>200	</a:t>
            </a:r>
            <a:r>
              <a:rPr lang="en-GB" sz="1800" b="1" dirty="0" err="1" smtClean="0"/>
              <a:t>Pemeliharaan</a:t>
            </a:r>
            <a:r>
              <a:rPr lang="en-GB" sz="1800" b="1" dirty="0" smtClean="0"/>
              <a:t> </a:t>
            </a:r>
            <a:r>
              <a:rPr lang="en-GB" sz="1800" b="1" dirty="0" err="1" smtClean="0"/>
              <a:t>gedung</a:t>
            </a:r>
            <a:r>
              <a:rPr lang="en-GB" sz="1800" b="1" dirty="0" smtClean="0"/>
              <a:t>/</a:t>
            </a:r>
            <a:r>
              <a:rPr lang="en-GB" sz="1800" b="1" dirty="0" err="1" smtClean="0"/>
              <a:t>ruang</a:t>
            </a:r>
            <a:endParaRPr lang="en-GB" sz="1800" b="1" dirty="0" smtClean="0"/>
          </a:p>
          <a:p>
            <a:pPr marL="1828800" indent="0">
              <a:buFont typeface="Wingdings" pitchFamily="2" charset="2"/>
              <a:buChar char="ü"/>
            </a:pPr>
            <a:r>
              <a:rPr lang="en-GB" sz="1800" b="1" dirty="0" smtClean="0"/>
              <a:t> </a:t>
            </a:r>
            <a:r>
              <a:rPr lang="en-GB" sz="1800" b="1" dirty="0" err="1" smtClean="0"/>
              <a:t>Berkas</a:t>
            </a:r>
            <a:r>
              <a:rPr lang="en-GB" sz="1800" b="1" dirty="0" smtClean="0"/>
              <a:t> </a:t>
            </a:r>
            <a:r>
              <a:rPr lang="en-GB" sz="1800" b="1" dirty="0" err="1" smtClean="0"/>
              <a:t>permohonan</a:t>
            </a:r>
            <a:r>
              <a:rPr lang="en-GB" sz="1800" b="1" dirty="0" smtClean="0"/>
              <a:t>/</a:t>
            </a:r>
            <a:r>
              <a:rPr lang="en-GB" sz="1800" b="1" dirty="0" err="1" smtClean="0"/>
              <a:t>persetujuan</a:t>
            </a:r>
            <a:r>
              <a:rPr lang="en-GB" sz="1800" b="1" dirty="0" smtClean="0"/>
              <a:t>/</a:t>
            </a:r>
            <a:r>
              <a:rPr lang="en-GB" sz="1800" b="1" dirty="0" err="1" smtClean="0"/>
              <a:t>penolakan</a:t>
            </a:r>
            <a:endParaRPr lang="en-GB" sz="1800" b="1" dirty="0" smtClean="0"/>
          </a:p>
          <a:p>
            <a:pPr marL="1828800" indent="0">
              <a:buFont typeface="Wingdings" pitchFamily="2" charset="2"/>
              <a:buChar char="ü"/>
            </a:pPr>
            <a:r>
              <a:rPr lang="en-GB" sz="1800" b="1" dirty="0" err="1" smtClean="0"/>
              <a:t>Berkas</a:t>
            </a:r>
            <a:r>
              <a:rPr lang="en-GB" sz="1800" b="1" dirty="0" smtClean="0"/>
              <a:t> </a:t>
            </a:r>
            <a:r>
              <a:rPr lang="en-GB" sz="1800" b="1" dirty="0" err="1" smtClean="0"/>
              <a:t>anggaran</a:t>
            </a:r>
            <a:r>
              <a:rPr lang="en-GB" sz="1800" b="1" dirty="0" smtClean="0"/>
              <a:t> yang </a:t>
            </a:r>
            <a:r>
              <a:rPr lang="en-GB" sz="1800" b="1" dirty="0" err="1" smtClean="0"/>
              <a:t>dipergunakan</a:t>
            </a:r>
            <a:endParaRPr lang="en-GB" sz="1800" b="1" dirty="0" smtClean="0"/>
          </a:p>
          <a:p>
            <a:pPr marL="1828800" indent="0">
              <a:buFont typeface="Wingdings" pitchFamily="2" charset="2"/>
              <a:buChar char="ü"/>
            </a:pPr>
            <a:r>
              <a:rPr lang="en-GB" sz="1800" b="1" dirty="0" err="1" smtClean="0"/>
              <a:t>Laporan</a:t>
            </a:r>
            <a:r>
              <a:rPr lang="en-GB" sz="1800" b="1" dirty="0" smtClean="0"/>
              <a:t> </a:t>
            </a:r>
            <a:r>
              <a:rPr lang="en-GB" sz="1800" b="1" dirty="0" err="1" smtClean="0"/>
              <a:t>pemeliharaab</a:t>
            </a:r>
            <a:r>
              <a:rPr lang="en-GB" sz="1800" b="1" dirty="0" smtClean="0"/>
              <a:t> </a:t>
            </a:r>
            <a:r>
              <a:rPr lang="en-GB" sz="1800" b="1" dirty="0" err="1" smtClean="0"/>
              <a:t>dst</a:t>
            </a:r>
            <a:r>
              <a:rPr lang="en-GB" sz="1800" b="1" dirty="0" smtClean="0"/>
              <a:t>.</a:t>
            </a:r>
            <a:endParaRPr lang="en-US" sz="1800" dirty="0"/>
          </a:p>
        </p:txBody>
      </p:sp>
    </p:spTree>
    <p:extLst>
      <p:ext uri="{BB962C8B-B14F-4D97-AF65-F5344CB8AC3E}">
        <p14:creationId xmlns:p14="http://schemas.microsoft.com/office/powerpoint/2010/main" val="3733629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0" y="0"/>
            <a:ext cx="862978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059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21" y="0"/>
            <a:ext cx="4618856" cy="778098"/>
          </a:xfrm>
        </p:spPr>
        <p:txBody>
          <a:bodyPr/>
          <a:lstStyle/>
          <a:p>
            <a:r>
              <a:rPr lang="en-US" b="1" dirty="0" err="1" smtClean="0">
                <a:effectLst>
                  <a:outerShdw blurRad="38100" dist="38100" dir="2700000" algn="tl">
                    <a:srgbClr val="000000">
                      <a:alpha val="43137"/>
                    </a:srgbClr>
                  </a:outerShdw>
                </a:effectLst>
              </a:rPr>
              <a:t>Contoh</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Kode</a:t>
            </a:r>
            <a:endParaRPr lang="en-US" b="1" dirty="0">
              <a:effectLst>
                <a:outerShdw blurRad="38100" dist="38100" dir="2700000" algn="tl">
                  <a:srgbClr val="000000">
                    <a:alpha val="43137"/>
                  </a:srgbClr>
                </a:outerShdw>
              </a:effectLst>
            </a:endParaRPr>
          </a:p>
        </p:txBody>
      </p:sp>
      <p:sp>
        <p:nvSpPr>
          <p:cNvPr id="4" name="Rectangle 3"/>
          <p:cNvSpPr/>
          <p:nvPr/>
        </p:nvSpPr>
        <p:spPr>
          <a:xfrm>
            <a:off x="290120" y="1988840"/>
            <a:ext cx="3168352" cy="584775"/>
          </a:xfrm>
          <a:prstGeom prst="rect">
            <a:avLst/>
          </a:prstGeom>
          <a:ln>
            <a:noFill/>
          </a:ln>
        </p:spPr>
        <p:txBody>
          <a:bodyPr wrap="square">
            <a:spAutoFit/>
          </a:bodyPr>
          <a:lstStyle/>
          <a:p>
            <a:r>
              <a:rPr lang="en-US" sz="3200" b="1" dirty="0" smtClean="0">
                <a:solidFill>
                  <a:schemeClr val="tx1">
                    <a:lumMod val="95000"/>
                    <a:lumOff val="5000"/>
                  </a:schemeClr>
                </a:solidFill>
                <a:effectLst>
                  <a:outerShdw blurRad="38100" dist="38100" dir="2700000" algn="tl">
                    <a:srgbClr val="000000">
                      <a:alpha val="43137"/>
                    </a:srgbClr>
                  </a:outerShdw>
                </a:effectLst>
              </a:rPr>
              <a:t>XXX</a:t>
            </a:r>
            <a:r>
              <a:rPr lang="en-US" sz="3200" b="1" dirty="0" smtClean="0">
                <a:solidFill>
                  <a:srgbClr val="FF0000"/>
                </a:solidFill>
                <a:effectLst>
                  <a:outerShdw blurRad="38100" dist="38100" dir="2700000" algn="tl">
                    <a:srgbClr val="000000">
                      <a:alpha val="43137"/>
                    </a:srgbClr>
                  </a:outerShdw>
                </a:effectLst>
              </a:rPr>
              <a:t>-AA</a:t>
            </a:r>
            <a:r>
              <a:rPr lang="en-US" sz="3200" b="1" dirty="0" smtClean="0">
                <a:solidFill>
                  <a:schemeClr val="bg2">
                    <a:lumMod val="10000"/>
                  </a:schemeClr>
                </a:solidFill>
                <a:effectLst>
                  <a:outerShdw blurRad="38100" dist="38100" dir="2700000" algn="tl">
                    <a:srgbClr val="000000">
                      <a:alpha val="43137"/>
                    </a:srgbClr>
                  </a:outerShdw>
                </a:effectLst>
              </a:rPr>
              <a:t>.</a:t>
            </a:r>
            <a:r>
              <a:rPr lang="en-US" sz="3200" b="1" dirty="0" smtClean="0">
                <a:solidFill>
                  <a:srgbClr val="0070C0"/>
                </a:solidFill>
                <a:effectLst>
                  <a:outerShdw blurRad="38100" dist="38100" dir="2700000" algn="tl">
                    <a:srgbClr val="000000">
                      <a:alpha val="43137"/>
                    </a:srgbClr>
                  </a:outerShdw>
                </a:effectLst>
              </a:rPr>
              <a:t>BB</a:t>
            </a:r>
            <a:r>
              <a:rPr lang="en-US" sz="3200" b="1" dirty="0" smtClean="0">
                <a:solidFill>
                  <a:schemeClr val="bg2">
                    <a:lumMod val="10000"/>
                  </a:schemeClr>
                </a:solidFill>
                <a:effectLst>
                  <a:outerShdw blurRad="38100" dist="38100" dir="2700000" algn="tl">
                    <a:srgbClr val="000000">
                      <a:alpha val="43137"/>
                    </a:srgbClr>
                  </a:outerShdw>
                </a:effectLst>
              </a:rPr>
              <a:t>.</a:t>
            </a:r>
            <a:r>
              <a:rPr lang="en-US" sz="3200" b="1" dirty="0" smtClean="0">
                <a:solidFill>
                  <a:srgbClr val="00B050"/>
                </a:solidFill>
                <a:effectLst>
                  <a:outerShdw blurRad="38100" dist="38100" dir="2700000" algn="tl">
                    <a:srgbClr val="000000">
                      <a:alpha val="43137"/>
                    </a:srgbClr>
                  </a:outerShdw>
                </a:effectLst>
              </a:rPr>
              <a:t>CC</a:t>
            </a:r>
            <a:endParaRPr lang="en-US" sz="3200" b="1" dirty="0">
              <a:solidFill>
                <a:srgbClr val="00B050"/>
              </a:solidFill>
              <a:effectLst>
                <a:outerShdw blurRad="38100" dist="38100" dir="2700000" algn="tl">
                  <a:srgbClr val="000000">
                    <a:alpha val="43137"/>
                  </a:srgbClr>
                </a:outerShdw>
              </a:effectLst>
            </a:endParaRPr>
          </a:p>
        </p:txBody>
      </p:sp>
      <p:cxnSp>
        <p:nvCxnSpPr>
          <p:cNvPr id="8" name="Elbow Connector 7"/>
          <p:cNvCxnSpPr/>
          <p:nvPr/>
        </p:nvCxnSpPr>
        <p:spPr>
          <a:xfrm>
            <a:off x="1691680" y="2629605"/>
            <a:ext cx="2160240" cy="504056"/>
          </a:xfrm>
          <a:prstGeom prst="bentConnector3">
            <a:avLst>
              <a:gd name="adj1" fmla="val 9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a:off x="2375756" y="2573615"/>
            <a:ext cx="1476164" cy="1215425"/>
          </a:xfrm>
          <a:prstGeom prst="bentConnector3">
            <a:avLst>
              <a:gd name="adj1" fmla="val -85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2380262" y="3109169"/>
            <a:ext cx="1935205" cy="864096"/>
          </a:xfrm>
          <a:prstGeom prst="bentConnector3">
            <a:avLst>
              <a:gd name="adj1" fmla="val 100072"/>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761585" y="5665602"/>
            <a:ext cx="3724096" cy="461665"/>
          </a:xfrm>
          <a:prstGeom prst="rect">
            <a:avLst/>
          </a:prstGeom>
        </p:spPr>
        <p:txBody>
          <a:bodyPr wrap="none">
            <a:spAutoFit/>
          </a:bodyPr>
          <a:lstStyle/>
          <a:p>
            <a:r>
              <a:rPr lang="en-US" sz="2400" b="1" dirty="0" err="1" smtClean="0">
                <a:solidFill>
                  <a:schemeClr val="accent6">
                    <a:lumMod val="75000"/>
                  </a:schemeClr>
                </a:solidFill>
              </a:rPr>
              <a:t>Arsip</a:t>
            </a:r>
            <a:r>
              <a:rPr lang="en-US" sz="2400" b="1" dirty="0" smtClean="0">
                <a:solidFill>
                  <a:schemeClr val="accent6">
                    <a:lumMod val="75000"/>
                  </a:schemeClr>
                </a:solidFill>
              </a:rPr>
              <a:t> Program </a:t>
            </a:r>
            <a:r>
              <a:rPr lang="en-US" sz="2400" b="1" dirty="0" err="1">
                <a:solidFill>
                  <a:schemeClr val="accent6">
                    <a:lumMod val="75000"/>
                  </a:schemeClr>
                </a:solidFill>
              </a:rPr>
              <a:t>Promosi</a:t>
            </a:r>
            <a:endParaRPr lang="en-US" sz="2400" b="1" dirty="0">
              <a:solidFill>
                <a:schemeClr val="accent6">
                  <a:lumMod val="75000"/>
                </a:schemeClr>
              </a:solidFill>
            </a:endParaRPr>
          </a:p>
        </p:txBody>
      </p:sp>
      <p:sp>
        <p:nvSpPr>
          <p:cNvPr id="21" name="Rectangle 20"/>
          <p:cNvSpPr/>
          <p:nvPr/>
        </p:nvSpPr>
        <p:spPr>
          <a:xfrm>
            <a:off x="3995936" y="2881633"/>
            <a:ext cx="2422458" cy="400110"/>
          </a:xfrm>
          <a:prstGeom prst="rect">
            <a:avLst/>
          </a:prstGeom>
        </p:spPr>
        <p:txBody>
          <a:bodyPr wrap="none">
            <a:spAutoFit/>
          </a:bodyPr>
          <a:lstStyle/>
          <a:p>
            <a:r>
              <a:rPr lang="en-US" sz="2000" b="1" dirty="0" smtClean="0">
                <a:solidFill>
                  <a:srgbClr val="FF0000"/>
                </a:solidFill>
              </a:rPr>
              <a:t>Sub </a:t>
            </a:r>
            <a:r>
              <a:rPr lang="en-US" sz="2000" b="1" dirty="0" err="1" smtClean="0">
                <a:solidFill>
                  <a:srgbClr val="FF0000"/>
                </a:solidFill>
              </a:rPr>
              <a:t>Fungsi</a:t>
            </a:r>
            <a:r>
              <a:rPr lang="en-US" sz="2000" b="1" dirty="0" smtClean="0">
                <a:solidFill>
                  <a:srgbClr val="FF0000"/>
                </a:solidFill>
              </a:rPr>
              <a:t> </a:t>
            </a:r>
            <a:r>
              <a:rPr lang="en-US" sz="2000" b="1" dirty="0" err="1" smtClean="0">
                <a:solidFill>
                  <a:srgbClr val="FF0000"/>
                </a:solidFill>
              </a:rPr>
              <a:t>Bisnis</a:t>
            </a:r>
            <a:endParaRPr lang="en-US" sz="2000" b="1" dirty="0">
              <a:solidFill>
                <a:srgbClr val="FF0000"/>
              </a:solidFill>
            </a:endParaRPr>
          </a:p>
        </p:txBody>
      </p:sp>
      <p:sp>
        <p:nvSpPr>
          <p:cNvPr id="25" name="Rectangle 24"/>
          <p:cNvSpPr/>
          <p:nvPr/>
        </p:nvSpPr>
        <p:spPr>
          <a:xfrm>
            <a:off x="4032921" y="3561313"/>
            <a:ext cx="1268296" cy="400110"/>
          </a:xfrm>
          <a:prstGeom prst="rect">
            <a:avLst/>
          </a:prstGeom>
        </p:spPr>
        <p:txBody>
          <a:bodyPr wrap="none">
            <a:spAutoFit/>
          </a:bodyPr>
          <a:lstStyle/>
          <a:p>
            <a:r>
              <a:rPr lang="en-US" sz="2000" b="1" dirty="0" err="1" smtClean="0">
                <a:solidFill>
                  <a:schemeClr val="accent1">
                    <a:lumMod val="75000"/>
                  </a:schemeClr>
                </a:solidFill>
              </a:rPr>
              <a:t>Kegiatan</a:t>
            </a:r>
            <a:endParaRPr lang="en-US" sz="1400" b="1" dirty="0">
              <a:solidFill>
                <a:schemeClr val="accent1">
                  <a:lumMod val="75000"/>
                </a:schemeClr>
              </a:solidFill>
            </a:endParaRPr>
          </a:p>
        </p:txBody>
      </p:sp>
      <p:sp>
        <p:nvSpPr>
          <p:cNvPr id="30" name="Rectangle 29"/>
          <p:cNvSpPr/>
          <p:nvPr/>
        </p:nvSpPr>
        <p:spPr>
          <a:xfrm>
            <a:off x="4051767" y="4318485"/>
            <a:ext cx="1367939" cy="400110"/>
          </a:xfrm>
          <a:prstGeom prst="rect">
            <a:avLst/>
          </a:prstGeom>
        </p:spPr>
        <p:txBody>
          <a:bodyPr wrap="none">
            <a:spAutoFit/>
          </a:bodyPr>
          <a:lstStyle/>
          <a:p>
            <a:r>
              <a:rPr lang="en-US" sz="2000" b="1" dirty="0" err="1" smtClean="0">
                <a:solidFill>
                  <a:srgbClr val="00B050"/>
                </a:solidFill>
              </a:rPr>
              <a:t>Transaksi</a:t>
            </a:r>
            <a:endParaRPr lang="en-US" sz="2000" b="1" dirty="0">
              <a:solidFill>
                <a:srgbClr val="00B050"/>
              </a:solidFill>
            </a:endParaRPr>
          </a:p>
        </p:txBody>
      </p:sp>
      <p:cxnSp>
        <p:nvCxnSpPr>
          <p:cNvPr id="31" name="Elbow Connector 30"/>
          <p:cNvCxnSpPr/>
          <p:nvPr/>
        </p:nvCxnSpPr>
        <p:spPr>
          <a:xfrm flipV="1">
            <a:off x="899592" y="1700808"/>
            <a:ext cx="2861350" cy="288032"/>
          </a:xfrm>
          <a:prstGeom prst="bentConnector3">
            <a:avLst>
              <a:gd name="adj1" fmla="val -82"/>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995935" y="1500753"/>
            <a:ext cx="3147015" cy="400110"/>
          </a:xfrm>
          <a:prstGeom prst="rect">
            <a:avLst/>
          </a:prstGeom>
        </p:spPr>
        <p:txBody>
          <a:bodyPr wrap="none">
            <a:spAutoFit/>
          </a:bodyPr>
          <a:lstStyle/>
          <a:p>
            <a:r>
              <a:rPr lang="en-US" sz="2000" b="1" dirty="0" err="1" smtClean="0"/>
              <a:t>Fungsi</a:t>
            </a:r>
            <a:r>
              <a:rPr lang="en-US" sz="2000" b="1" dirty="0" smtClean="0"/>
              <a:t> </a:t>
            </a:r>
            <a:r>
              <a:rPr lang="en-US" sz="2000" b="1" dirty="0" err="1" smtClean="0"/>
              <a:t>Bisnis</a:t>
            </a:r>
            <a:r>
              <a:rPr lang="en-US" sz="2000" b="1" dirty="0" smtClean="0"/>
              <a:t>/Unit </a:t>
            </a:r>
            <a:r>
              <a:rPr lang="en-US" sz="2000" b="1" dirty="0" err="1" smtClean="0"/>
              <a:t>Kerja</a:t>
            </a:r>
            <a:endParaRPr lang="en-US" sz="2000" b="1" dirty="0"/>
          </a:p>
        </p:txBody>
      </p:sp>
      <p:sp>
        <p:nvSpPr>
          <p:cNvPr id="36" name="Oval 35"/>
          <p:cNvSpPr/>
          <p:nvPr/>
        </p:nvSpPr>
        <p:spPr>
          <a:xfrm>
            <a:off x="255288" y="1844824"/>
            <a:ext cx="3096344" cy="86409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7"/>
          <p:cNvSpPr>
            <a:spLocks noChangeArrowheads="1"/>
          </p:cNvSpPr>
          <p:nvPr/>
        </p:nvSpPr>
        <p:spPr bwMode="auto">
          <a:xfrm>
            <a:off x="323528" y="739007"/>
            <a:ext cx="828092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2000" b="0" i="0" u="none" strike="noStrike" cap="none" normalizeH="0" baseline="0" dirty="0" smtClean="0">
                <a:ln>
                  <a:noFill/>
                </a:ln>
                <a:solidFill>
                  <a:schemeClr val="tx1"/>
                </a:solidFill>
                <a:effectLst/>
                <a:latin typeface="Arial" pitchFamily="34" charset="0"/>
                <a:ea typeface="Times New Roman" pitchFamily="18" charset="0"/>
                <a:cs typeface="Garamond" pitchFamily="18" charset="0"/>
              </a:rPr>
              <a:t>Skema Klasifikasi digunakan untuk menyusun secara urut folder </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2000" b="0" i="0" u="none" strike="noStrike" cap="none" normalizeH="0" baseline="0" dirty="0" smtClean="0">
                <a:ln>
                  <a:noFill/>
                </a:ln>
                <a:solidFill>
                  <a:schemeClr val="tx1"/>
                </a:solidFill>
                <a:effectLst/>
                <a:latin typeface="Arial" pitchFamily="34" charset="0"/>
                <a:ea typeface="Times New Roman" pitchFamily="18" charset="0"/>
                <a:cs typeface="Garamond" pitchFamily="18" charset="0"/>
              </a:rPr>
              <a:t>berkas di laci </a:t>
            </a:r>
            <a:r>
              <a:rPr kumimoji="0" lang="fi-FI" sz="2000" b="0" i="1" u="none" strike="noStrike" cap="none" normalizeH="0" baseline="0" dirty="0" smtClean="0">
                <a:ln>
                  <a:noFill/>
                </a:ln>
                <a:solidFill>
                  <a:schemeClr val="tx1"/>
                </a:solidFill>
                <a:effectLst/>
                <a:latin typeface="Arial" pitchFamily="34" charset="0"/>
                <a:ea typeface="Times New Roman" pitchFamily="18" charset="0"/>
                <a:cs typeface="Garamond" pitchFamily="18" charset="0"/>
              </a:rPr>
              <a:t>filing</a:t>
            </a:r>
            <a:r>
              <a:rPr kumimoji="0" lang="fi-FI" sz="2000" b="0" i="0" u="none" strike="noStrike" cap="none" normalizeH="0" baseline="0" dirty="0" smtClean="0">
                <a:ln>
                  <a:noFill/>
                </a:ln>
                <a:solidFill>
                  <a:schemeClr val="tx1"/>
                </a:solidFill>
                <a:effectLst/>
                <a:latin typeface="Arial" pitchFamily="34" charset="0"/>
                <a:ea typeface="Times New Roman" pitchFamily="18" charset="0"/>
                <a:cs typeface="Garamond" pitchFamily="18" charset="0"/>
              </a:rPr>
              <a:t> </a:t>
            </a:r>
            <a:r>
              <a:rPr kumimoji="0" lang="fi-FI" sz="2000" b="0" i="1" u="none" strike="noStrike" cap="none" normalizeH="0" baseline="0" dirty="0" smtClean="0">
                <a:ln>
                  <a:noFill/>
                </a:ln>
                <a:solidFill>
                  <a:schemeClr val="tx1"/>
                </a:solidFill>
                <a:effectLst/>
                <a:latin typeface="Arial" pitchFamily="34" charset="0"/>
                <a:ea typeface="Times New Roman" pitchFamily="18" charset="0"/>
                <a:cs typeface="Garamond" pitchFamily="18" charset="0"/>
              </a:rPr>
              <a:t>cabinet</a:t>
            </a:r>
            <a:r>
              <a:rPr kumimoji="0" lang="fi-FI" sz="2000" b="0" i="0" u="none" strike="noStrike" cap="none" normalizeH="0" baseline="0" dirty="0" smtClean="0">
                <a:ln>
                  <a:noFill/>
                </a:ln>
                <a:solidFill>
                  <a:schemeClr val="tx1"/>
                </a:solidFill>
                <a:effectLst/>
                <a:latin typeface="Arial" pitchFamily="34" charset="0"/>
                <a:ea typeface="Times New Roman" pitchFamily="18" charset="0"/>
                <a:cs typeface="Garamond" pitchFamily="18" charset="0"/>
              </a:rPr>
              <a:t> menggunakan kode seperti berikut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323528" y="5585218"/>
            <a:ext cx="3168352" cy="584775"/>
          </a:xfrm>
          <a:prstGeom prst="rect">
            <a:avLst/>
          </a:prstGeom>
          <a:ln>
            <a:noFill/>
          </a:ln>
        </p:spPr>
        <p:txBody>
          <a:bodyPr wrap="square">
            <a:spAutoFit/>
          </a:bodyPr>
          <a:lstStyle/>
          <a:p>
            <a:r>
              <a:rPr lang="en-US" sz="3200" b="1" dirty="0" smtClean="0">
                <a:solidFill>
                  <a:schemeClr val="tx1">
                    <a:lumMod val="95000"/>
                    <a:lumOff val="5000"/>
                  </a:schemeClr>
                </a:solidFill>
                <a:effectLst>
                  <a:outerShdw blurRad="38100" dist="38100" dir="2700000" algn="tl">
                    <a:srgbClr val="000000">
                      <a:alpha val="43137"/>
                    </a:srgbClr>
                  </a:outerShdw>
                </a:effectLst>
              </a:rPr>
              <a:t>PAD</a:t>
            </a:r>
            <a:r>
              <a:rPr lang="en-US" sz="3200" b="1" dirty="0" smtClean="0">
                <a:solidFill>
                  <a:srgbClr val="FF0000"/>
                </a:solidFill>
                <a:effectLst>
                  <a:outerShdw blurRad="38100" dist="38100" dir="2700000" algn="tl">
                    <a:srgbClr val="000000">
                      <a:alpha val="43137"/>
                    </a:srgbClr>
                  </a:outerShdw>
                </a:effectLst>
              </a:rPr>
              <a:t>-01</a:t>
            </a:r>
            <a:r>
              <a:rPr lang="en-US" sz="3200" b="1" dirty="0" smtClean="0">
                <a:solidFill>
                  <a:schemeClr val="bg2">
                    <a:lumMod val="10000"/>
                  </a:schemeClr>
                </a:solidFill>
                <a:effectLst>
                  <a:outerShdw blurRad="38100" dist="38100" dir="2700000" algn="tl">
                    <a:srgbClr val="000000">
                      <a:alpha val="43137"/>
                    </a:srgbClr>
                  </a:outerShdw>
                </a:effectLst>
              </a:rPr>
              <a:t>.</a:t>
            </a:r>
            <a:r>
              <a:rPr lang="en-US" sz="3200" b="1" dirty="0" smtClean="0">
                <a:solidFill>
                  <a:srgbClr val="0070C0"/>
                </a:solidFill>
                <a:effectLst>
                  <a:outerShdw blurRad="38100" dist="38100" dir="2700000" algn="tl">
                    <a:srgbClr val="000000">
                      <a:alpha val="43137"/>
                    </a:srgbClr>
                  </a:outerShdw>
                </a:effectLst>
              </a:rPr>
              <a:t>02</a:t>
            </a:r>
            <a:r>
              <a:rPr lang="en-US" sz="3200" b="1" dirty="0" smtClean="0">
                <a:solidFill>
                  <a:schemeClr val="bg2">
                    <a:lumMod val="10000"/>
                  </a:schemeClr>
                </a:solidFill>
                <a:effectLst>
                  <a:outerShdw blurRad="38100" dist="38100" dir="2700000" algn="tl">
                    <a:srgbClr val="000000">
                      <a:alpha val="43137"/>
                    </a:srgbClr>
                  </a:outerShdw>
                </a:effectLst>
              </a:rPr>
              <a:t>.</a:t>
            </a:r>
            <a:r>
              <a:rPr lang="en-US" sz="3200" b="1" dirty="0" smtClean="0">
                <a:solidFill>
                  <a:srgbClr val="00B050"/>
                </a:solidFill>
                <a:effectLst>
                  <a:outerShdw blurRad="38100" dist="38100" dir="2700000" algn="tl">
                    <a:srgbClr val="000000">
                      <a:alpha val="43137"/>
                    </a:srgbClr>
                  </a:outerShdw>
                </a:effectLst>
              </a:rPr>
              <a:t>02</a:t>
            </a:r>
            <a:endParaRPr lang="en-US" sz="32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7455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a:xfrm>
            <a:off x="179512" y="847274"/>
            <a:ext cx="8229600" cy="4401205"/>
          </a:xfrm>
        </p:spPr>
        <p:txBody>
          <a:bodyPr anchor="ctr">
            <a:spAutoFit/>
          </a:bodyPr>
          <a:lstStyle/>
          <a:p>
            <a:pPr marL="0" indent="0" algn="just" eaLnBrk="1" hangingPunct="1">
              <a:spcBef>
                <a:spcPct val="0"/>
              </a:spcBef>
              <a:buClrTx/>
              <a:buSzTx/>
              <a:buFontTx/>
              <a:buNone/>
            </a:pPr>
            <a:r>
              <a:rPr lang="en-US" sz="3600" b="1" dirty="0" err="1" smtClean="0">
                <a:solidFill>
                  <a:srgbClr val="FF0000"/>
                </a:solidFill>
                <a:effectLst>
                  <a:outerShdw blurRad="38100" dist="38100" dir="2700000" algn="tl">
                    <a:srgbClr val="000000">
                      <a:alpha val="43137"/>
                    </a:srgbClr>
                  </a:outerShdw>
                </a:effectLst>
                <a:latin typeface="Trebuchet MS" pitchFamily="34" charset="0"/>
                <a:ea typeface="Times New Roman" pitchFamily="18" charset="0"/>
                <a:cs typeface="Arial" pitchFamily="34" charset="0"/>
              </a:rPr>
              <a:t>Catatan</a:t>
            </a:r>
            <a:r>
              <a:rPr lang="en-US" sz="3600" b="1" dirty="0" smtClean="0">
                <a:solidFill>
                  <a:srgbClr val="FF0000"/>
                </a:solidFill>
                <a:effectLst>
                  <a:outerShdw blurRad="38100" dist="38100" dir="2700000" algn="tl">
                    <a:srgbClr val="000000">
                      <a:alpha val="43137"/>
                    </a:srgbClr>
                  </a:outerShdw>
                </a:effectLst>
                <a:latin typeface="Trebuchet MS" pitchFamily="34" charset="0"/>
                <a:ea typeface="Times New Roman" pitchFamily="18" charset="0"/>
                <a:cs typeface="Arial" pitchFamily="34" charset="0"/>
              </a:rPr>
              <a:t> </a:t>
            </a:r>
            <a:r>
              <a:rPr lang="en-US" sz="3600" b="1" dirty="0" err="1" smtClean="0">
                <a:solidFill>
                  <a:srgbClr val="FF0000"/>
                </a:solidFill>
                <a:effectLst>
                  <a:outerShdw blurRad="38100" dist="38100" dir="2700000" algn="tl">
                    <a:srgbClr val="000000">
                      <a:alpha val="43137"/>
                    </a:srgbClr>
                  </a:outerShdw>
                </a:effectLst>
                <a:latin typeface="Trebuchet MS" pitchFamily="34" charset="0"/>
                <a:ea typeface="Times New Roman" pitchFamily="18" charset="0"/>
                <a:cs typeface="Arial" pitchFamily="34" charset="0"/>
              </a:rPr>
              <a:t>Untuk</a:t>
            </a:r>
            <a:r>
              <a:rPr lang="en-US" sz="3600" b="1" dirty="0" smtClean="0">
                <a:solidFill>
                  <a:srgbClr val="FF0000"/>
                </a:solidFill>
                <a:effectLst>
                  <a:outerShdw blurRad="38100" dist="38100" dir="2700000" algn="tl">
                    <a:srgbClr val="000000">
                      <a:alpha val="43137"/>
                    </a:srgbClr>
                  </a:outerShdw>
                </a:effectLst>
                <a:latin typeface="Trebuchet MS" pitchFamily="34" charset="0"/>
                <a:ea typeface="Times New Roman" pitchFamily="18" charset="0"/>
                <a:cs typeface="Arial" pitchFamily="34" charset="0"/>
              </a:rPr>
              <a:t> </a:t>
            </a:r>
            <a:r>
              <a:rPr lang="en-US" sz="3600" b="1" dirty="0" err="1" smtClean="0">
                <a:solidFill>
                  <a:srgbClr val="FF0000"/>
                </a:solidFill>
                <a:effectLst>
                  <a:outerShdw blurRad="38100" dist="38100" dir="2700000" algn="tl">
                    <a:srgbClr val="000000">
                      <a:alpha val="43137"/>
                    </a:srgbClr>
                  </a:outerShdw>
                </a:effectLst>
                <a:latin typeface="Trebuchet MS" pitchFamily="34" charset="0"/>
                <a:ea typeface="Times New Roman" pitchFamily="18" charset="0"/>
                <a:cs typeface="Arial" pitchFamily="34" charset="0"/>
              </a:rPr>
              <a:t>Klasifikasi</a:t>
            </a:r>
            <a:r>
              <a:rPr lang="en-US" sz="3600" b="1" dirty="0" smtClean="0">
                <a:solidFill>
                  <a:srgbClr val="FF0000"/>
                </a:solidFill>
                <a:effectLst>
                  <a:outerShdw blurRad="38100" dist="38100" dir="2700000" algn="tl">
                    <a:srgbClr val="000000">
                      <a:alpha val="43137"/>
                    </a:srgbClr>
                  </a:outerShdw>
                </a:effectLst>
                <a:latin typeface="Trebuchet MS" pitchFamily="34" charset="0"/>
                <a:ea typeface="Times New Roman" pitchFamily="18" charset="0"/>
                <a:cs typeface="Arial" pitchFamily="34" charset="0"/>
              </a:rPr>
              <a:t> </a:t>
            </a:r>
            <a:r>
              <a:rPr lang="en-US" sz="3600" b="1" dirty="0" err="1" smtClean="0">
                <a:solidFill>
                  <a:srgbClr val="FF0000"/>
                </a:solidFill>
                <a:effectLst>
                  <a:outerShdw blurRad="38100" dist="38100" dir="2700000" algn="tl">
                    <a:srgbClr val="000000">
                      <a:alpha val="43137"/>
                    </a:srgbClr>
                  </a:outerShdw>
                </a:effectLst>
                <a:latin typeface="Trebuchet MS" pitchFamily="34" charset="0"/>
                <a:ea typeface="Times New Roman" pitchFamily="18" charset="0"/>
                <a:cs typeface="Arial" pitchFamily="34" charset="0"/>
              </a:rPr>
              <a:t>Arsip</a:t>
            </a:r>
            <a:r>
              <a:rPr lang="en-US" sz="3600" b="1" dirty="0" smtClean="0">
                <a:solidFill>
                  <a:srgbClr val="FF0000"/>
                </a:solidFill>
                <a:effectLst>
                  <a:outerShdw blurRad="38100" dist="38100" dir="2700000" algn="tl">
                    <a:srgbClr val="000000">
                      <a:alpha val="43137"/>
                    </a:srgbClr>
                  </a:outerShdw>
                </a:effectLst>
                <a:latin typeface="Trebuchet MS" pitchFamily="34" charset="0"/>
                <a:ea typeface="Times New Roman" pitchFamily="18" charset="0"/>
                <a:cs typeface="Arial" pitchFamily="34" charset="0"/>
              </a:rPr>
              <a:t> </a:t>
            </a:r>
          </a:p>
          <a:p>
            <a:pPr marL="0" indent="0" algn="just" eaLnBrk="1" hangingPunct="1">
              <a:spcBef>
                <a:spcPct val="0"/>
              </a:spcBef>
              <a:buClrTx/>
              <a:buSzTx/>
              <a:buFontTx/>
              <a:buNone/>
            </a:pPr>
            <a:endParaRPr lang="en-US" sz="2800" dirty="0" smtClean="0">
              <a:latin typeface="Trebuchet MS" pitchFamily="34" charset="0"/>
              <a:ea typeface="Times New Roman" pitchFamily="18" charset="0"/>
              <a:cs typeface="Arial" pitchFamily="34" charset="0"/>
            </a:endParaRPr>
          </a:p>
          <a:p>
            <a:pPr marL="822325" lvl="1" indent="-457200" algn="just" eaLnBrk="1" hangingPunct="1">
              <a:spcBef>
                <a:spcPct val="0"/>
              </a:spcBef>
              <a:buClrTx/>
              <a:buSzTx/>
              <a:buFont typeface="Wingdings" pitchFamily="2" charset="2"/>
              <a:buChar char="§"/>
            </a:pPr>
            <a:r>
              <a:rPr lang="id-ID" sz="2400" dirty="0" smtClean="0">
                <a:latin typeface="Trebuchet MS" pitchFamily="34" charset="0"/>
                <a:ea typeface="Times New Roman" pitchFamily="18" charset="0"/>
                <a:cs typeface="Arial" pitchFamily="34" charset="0"/>
              </a:rPr>
              <a:t>Pada dasarnya tidak ada satu sistem klasifikasi yang terbaik. </a:t>
            </a:r>
            <a:endParaRPr lang="en-US" sz="2400" dirty="0" smtClean="0">
              <a:latin typeface="Trebuchet MS" pitchFamily="34" charset="0"/>
              <a:ea typeface="Times New Roman" pitchFamily="18" charset="0"/>
              <a:cs typeface="Arial" pitchFamily="34" charset="0"/>
            </a:endParaRPr>
          </a:p>
          <a:p>
            <a:pPr marL="822325" lvl="1" indent="-457200" algn="just" eaLnBrk="1" hangingPunct="1">
              <a:spcBef>
                <a:spcPct val="0"/>
              </a:spcBef>
              <a:buClrTx/>
              <a:buSzTx/>
              <a:buFont typeface="Wingdings" pitchFamily="2" charset="2"/>
              <a:buChar char="§"/>
            </a:pPr>
            <a:r>
              <a:rPr lang="id-ID" sz="2400" dirty="0" smtClean="0">
                <a:latin typeface="Trebuchet MS" pitchFamily="34" charset="0"/>
                <a:ea typeface="Times New Roman" pitchFamily="18" charset="0"/>
                <a:cs typeface="Arial" pitchFamily="34" charset="0"/>
              </a:rPr>
              <a:t>Pemilihan sistem klasifikasi harus disesuaikan dengan besarnya organisasi, banyaknya jumlah arsip, kegunaan, dan sebagainya. </a:t>
            </a:r>
            <a:endParaRPr lang="en-US" sz="2400" dirty="0" smtClean="0">
              <a:latin typeface="Trebuchet MS" pitchFamily="34" charset="0"/>
              <a:ea typeface="Times New Roman" pitchFamily="18" charset="0"/>
              <a:cs typeface="Arial" pitchFamily="34" charset="0"/>
            </a:endParaRPr>
          </a:p>
          <a:p>
            <a:pPr marL="822325" lvl="1" indent="-457200" algn="just" eaLnBrk="1" hangingPunct="1">
              <a:spcBef>
                <a:spcPct val="0"/>
              </a:spcBef>
              <a:buClrTx/>
              <a:buSzTx/>
              <a:buFont typeface="Wingdings" pitchFamily="2" charset="2"/>
              <a:buChar char="§"/>
            </a:pPr>
            <a:r>
              <a:rPr lang="en-US" sz="2400" dirty="0" err="1" smtClean="0">
                <a:latin typeface="Trebuchet MS" pitchFamily="34" charset="0"/>
                <a:ea typeface="Times New Roman" pitchFamily="18" charset="0"/>
                <a:cs typeface="Arial" pitchFamily="34" charset="0"/>
              </a:rPr>
              <a:t>Referensi</a:t>
            </a:r>
            <a:r>
              <a:rPr lang="en-US" sz="2400" dirty="0" smtClean="0">
                <a:latin typeface="Trebuchet MS" pitchFamily="34" charset="0"/>
                <a:ea typeface="Times New Roman" pitchFamily="18" charset="0"/>
                <a:cs typeface="Arial" pitchFamily="34" charset="0"/>
              </a:rPr>
              <a:t> </a:t>
            </a:r>
            <a:r>
              <a:rPr lang="en-US" sz="2400" dirty="0" err="1" smtClean="0">
                <a:latin typeface="Trebuchet MS" pitchFamily="34" charset="0"/>
                <a:ea typeface="Times New Roman" pitchFamily="18" charset="0"/>
                <a:cs typeface="Arial" pitchFamily="34" charset="0"/>
              </a:rPr>
              <a:t>Silang</a:t>
            </a:r>
            <a:r>
              <a:rPr lang="en-US" sz="2400" dirty="0" smtClean="0">
                <a:latin typeface="Trebuchet MS" pitchFamily="34" charset="0"/>
                <a:ea typeface="Times New Roman" pitchFamily="18" charset="0"/>
                <a:cs typeface="Arial" pitchFamily="34" charset="0"/>
              </a:rPr>
              <a:t> (</a:t>
            </a:r>
            <a:r>
              <a:rPr lang="en-US" sz="2400" i="1" dirty="0" smtClean="0">
                <a:latin typeface="Trebuchet MS" pitchFamily="34" charset="0"/>
                <a:ea typeface="Times New Roman" pitchFamily="18" charset="0"/>
                <a:cs typeface="Arial" pitchFamily="34" charset="0"/>
              </a:rPr>
              <a:t>cross reference</a:t>
            </a:r>
            <a:r>
              <a:rPr lang="en-US" sz="2400" dirty="0" smtClean="0">
                <a:latin typeface="Trebuchet MS" pitchFamily="34" charset="0"/>
                <a:ea typeface="Times New Roman" pitchFamily="18" charset="0"/>
                <a:cs typeface="Arial" pitchFamily="34" charset="0"/>
              </a:rPr>
              <a:t>)</a:t>
            </a:r>
          </a:p>
          <a:p>
            <a:pPr marL="822325" lvl="1" indent="-457200" algn="just" eaLnBrk="1" hangingPunct="1">
              <a:spcBef>
                <a:spcPct val="0"/>
              </a:spcBef>
              <a:buClrTx/>
              <a:buSzTx/>
              <a:buFont typeface="Wingdings" pitchFamily="2" charset="2"/>
              <a:buChar char="§"/>
            </a:pPr>
            <a:r>
              <a:rPr lang="id-ID" sz="2400" dirty="0" smtClean="0">
                <a:latin typeface="Trebuchet MS" pitchFamily="34" charset="0"/>
                <a:ea typeface="Times New Roman" pitchFamily="18" charset="0"/>
                <a:cs typeface="Arial" pitchFamily="34" charset="0"/>
              </a:rPr>
              <a:t>Sistem klasifikasi yang terbaik adalah sistem klasifikasi yang dapat membuat penggunanya menemukan arsip dengan cepat dan mudah.</a:t>
            </a:r>
            <a:endParaRPr lang="id-ID" sz="4000" dirty="0" smtClean="0">
              <a:latin typeface="Arial" pitchFamily="34" charset="0"/>
            </a:endParaRPr>
          </a:p>
        </p:txBody>
      </p:sp>
    </p:spTree>
    <p:extLst>
      <p:ext uri="{BB962C8B-B14F-4D97-AF65-F5344CB8AC3E}">
        <p14:creationId xmlns:p14="http://schemas.microsoft.com/office/powerpoint/2010/main" val="1257934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PEMBERKASAN</a:t>
            </a:r>
            <a:br>
              <a:rPr lang="en-US" b="1" dirty="0" smtClean="0">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(Filing System) </a:t>
            </a:r>
            <a:br>
              <a:rPr lang="en-US" b="1" dirty="0">
                <a:solidFill>
                  <a:srgbClr val="FF0000"/>
                </a:solidFill>
                <a:effectLst>
                  <a:outerShdw blurRad="38100" dist="38100" dir="2700000" algn="tl">
                    <a:srgbClr val="000000">
                      <a:alpha val="43137"/>
                    </a:srgbClr>
                  </a:outerShdw>
                </a:effectLst>
              </a:rPr>
            </a:b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1830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00042"/>
            <a:ext cx="7848600" cy="917596"/>
          </a:xfrm>
        </p:spPr>
        <p:txBody>
          <a:bodyPr/>
          <a:lstStyle/>
          <a:p>
            <a:r>
              <a:rPr lang="en-US" sz="4800" b="1" dirty="0" err="1" smtClean="0">
                <a:solidFill>
                  <a:srgbClr val="FF0000"/>
                </a:solidFill>
                <a:effectLst>
                  <a:outerShdw blurRad="38100" dist="38100" dir="2700000" algn="tl">
                    <a:srgbClr val="000000">
                      <a:alpha val="43137"/>
                    </a:srgbClr>
                  </a:outerShdw>
                </a:effectLst>
              </a:rPr>
              <a:t>Sistem</a:t>
            </a:r>
            <a:r>
              <a:rPr lang="en-US" sz="4800" b="1" dirty="0" smtClean="0">
                <a:solidFill>
                  <a:srgbClr val="FF0000"/>
                </a:solidFill>
                <a:effectLst>
                  <a:outerShdw blurRad="38100" dist="38100" dir="2700000" algn="tl">
                    <a:srgbClr val="000000">
                      <a:alpha val="43137"/>
                    </a:srgbClr>
                  </a:outerShdw>
                </a:effectLst>
              </a:rPr>
              <a:t> </a:t>
            </a:r>
            <a:r>
              <a:rPr lang="en-US" sz="4800" b="1" dirty="0" err="1" smtClean="0">
                <a:solidFill>
                  <a:srgbClr val="FF0000"/>
                </a:solidFill>
                <a:effectLst>
                  <a:outerShdw blurRad="38100" dist="38100" dir="2700000" algn="tl">
                    <a:srgbClr val="000000">
                      <a:alpha val="43137"/>
                    </a:srgbClr>
                  </a:outerShdw>
                </a:effectLst>
              </a:rPr>
              <a:t>Pemberkasan</a:t>
            </a:r>
            <a:r>
              <a:rPr lang="en-US" sz="4800" b="1" dirty="0" smtClean="0">
                <a:solidFill>
                  <a:srgbClr val="FF0000"/>
                </a:solidFill>
                <a:effectLst>
                  <a:outerShdw blurRad="38100" dist="38100" dir="2700000" algn="tl">
                    <a:srgbClr val="000000">
                      <a:alpha val="43137"/>
                    </a:srgbClr>
                  </a:outerShdw>
                </a:effectLst>
              </a:rPr>
              <a:t/>
            </a:r>
            <a:br>
              <a:rPr lang="en-US" sz="4800" b="1" dirty="0" smtClean="0">
                <a:solidFill>
                  <a:srgbClr val="FF0000"/>
                </a:solidFill>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 </a:t>
            </a:r>
            <a:endParaRPr lang="en-US" sz="3600" b="1" dirty="0" smtClean="0">
              <a:effectLst>
                <a:outerShdw blurRad="38100" dist="38100" dir="2700000" algn="tl">
                  <a:srgbClr val="000000">
                    <a:alpha val="43137"/>
                  </a:srgbClr>
                </a:outerShdw>
              </a:effectLst>
            </a:endParaRPr>
          </a:p>
        </p:txBody>
      </p:sp>
      <p:sp>
        <p:nvSpPr>
          <p:cNvPr id="14339" name="Content Placeholder 2"/>
          <p:cNvSpPr>
            <a:spLocks noGrp="1"/>
          </p:cNvSpPr>
          <p:nvPr>
            <p:ph idx="1"/>
          </p:nvPr>
        </p:nvSpPr>
        <p:spPr>
          <a:xfrm>
            <a:off x="755576" y="3789040"/>
            <a:ext cx="6984776" cy="1584176"/>
          </a:xfrm>
        </p:spPr>
        <p:txBody>
          <a:bodyPr/>
          <a:lstStyle/>
          <a:p>
            <a:pPr marL="0">
              <a:spcBef>
                <a:spcPts val="0"/>
              </a:spcBef>
            </a:pPr>
            <a:r>
              <a:rPr lang="en-US" sz="2800" dirty="0" err="1" smtClean="0">
                <a:solidFill>
                  <a:srgbClr val="FF0000"/>
                </a:solidFill>
                <a:effectLst>
                  <a:outerShdw blurRad="38100" dist="38100" dir="2700000" algn="tl">
                    <a:srgbClr val="000000">
                      <a:alpha val="43137"/>
                    </a:srgbClr>
                  </a:outerShdw>
                </a:effectLst>
              </a:rPr>
              <a:t>Abjad</a:t>
            </a:r>
            <a:endParaRPr lang="en-US" sz="2800" dirty="0" smtClean="0">
              <a:solidFill>
                <a:srgbClr val="FF0000"/>
              </a:solidFill>
              <a:effectLst>
                <a:outerShdw blurRad="38100" dist="38100" dir="2700000" algn="tl">
                  <a:srgbClr val="000000">
                    <a:alpha val="43137"/>
                  </a:srgbClr>
                </a:outerShdw>
              </a:effectLst>
            </a:endParaRPr>
          </a:p>
          <a:p>
            <a:pPr marL="0">
              <a:spcBef>
                <a:spcPts val="0"/>
              </a:spcBef>
            </a:pPr>
            <a:r>
              <a:rPr lang="en-US" sz="2800" dirty="0" err="1" smtClean="0">
                <a:solidFill>
                  <a:srgbClr val="FF0000"/>
                </a:solidFill>
                <a:effectLst>
                  <a:outerShdw blurRad="38100" dist="38100" dir="2700000" algn="tl">
                    <a:srgbClr val="000000">
                      <a:alpha val="43137"/>
                    </a:srgbClr>
                  </a:outerShdw>
                </a:effectLst>
              </a:rPr>
              <a:t>Geografis</a:t>
            </a:r>
            <a:endParaRPr lang="en-US" sz="2800" dirty="0" smtClean="0">
              <a:solidFill>
                <a:srgbClr val="FF0000"/>
              </a:solidFill>
              <a:effectLst>
                <a:outerShdw blurRad="38100" dist="38100" dir="2700000" algn="tl">
                  <a:srgbClr val="000000">
                    <a:alpha val="43137"/>
                  </a:srgbClr>
                </a:outerShdw>
              </a:effectLst>
            </a:endParaRPr>
          </a:p>
          <a:p>
            <a:pPr marL="0">
              <a:spcBef>
                <a:spcPts val="0"/>
              </a:spcBef>
            </a:pPr>
            <a:r>
              <a:rPr lang="en-US" sz="2800" dirty="0" err="1" smtClean="0">
                <a:solidFill>
                  <a:srgbClr val="FF0000"/>
                </a:solidFill>
                <a:effectLst>
                  <a:outerShdw blurRad="38100" dist="38100" dir="2700000" algn="tl">
                    <a:srgbClr val="000000">
                      <a:alpha val="43137"/>
                    </a:srgbClr>
                  </a:outerShdw>
                </a:effectLst>
              </a:rPr>
              <a:t>Numerik</a:t>
            </a:r>
            <a:endParaRPr lang="en-US" sz="2800" dirty="0" smtClean="0">
              <a:solidFill>
                <a:srgbClr val="FF0000"/>
              </a:solidFill>
              <a:effectLst>
                <a:outerShdw blurRad="38100" dist="38100" dir="2700000" algn="tl">
                  <a:srgbClr val="000000">
                    <a:alpha val="43137"/>
                  </a:srgbClr>
                </a:outerShdw>
              </a:effectLst>
            </a:endParaRPr>
          </a:p>
          <a:p>
            <a:pPr marL="0">
              <a:spcBef>
                <a:spcPts val="0"/>
              </a:spcBef>
            </a:pPr>
            <a:r>
              <a:rPr lang="en-US" sz="2800" dirty="0" err="1" smtClean="0">
                <a:solidFill>
                  <a:srgbClr val="FF0000"/>
                </a:solidFill>
                <a:effectLst>
                  <a:outerShdw blurRad="38100" dist="38100" dir="2700000" algn="tl">
                    <a:srgbClr val="000000">
                      <a:alpha val="43137"/>
                    </a:srgbClr>
                  </a:outerShdw>
                </a:effectLst>
              </a:rPr>
              <a:t>Subjek</a:t>
            </a:r>
            <a:r>
              <a:rPr lang="en-US" sz="2800" dirty="0" smtClean="0">
                <a:solidFill>
                  <a:srgbClr val="FF0000"/>
                </a:solidFill>
                <a:effectLst>
                  <a:outerShdw blurRad="38100" dist="38100" dir="2700000" algn="tl">
                    <a:srgbClr val="000000">
                      <a:alpha val="43137"/>
                    </a:srgbClr>
                  </a:outerShdw>
                </a:effectLst>
              </a:rPr>
              <a:t>/</a:t>
            </a:r>
            <a:r>
              <a:rPr lang="en-US" sz="2800" dirty="0" err="1" smtClean="0">
                <a:solidFill>
                  <a:srgbClr val="FF0000"/>
                </a:solidFill>
                <a:effectLst>
                  <a:outerShdw blurRad="38100" dist="38100" dir="2700000" algn="tl">
                    <a:srgbClr val="000000">
                      <a:alpha val="43137"/>
                    </a:srgbClr>
                  </a:outerShdw>
                </a:effectLst>
              </a:rPr>
              <a:t>Masalah</a:t>
            </a:r>
            <a:endParaRPr lang="en-US" sz="2800" dirty="0" smtClean="0">
              <a:solidFill>
                <a:srgbClr val="FF0000"/>
              </a:solidFill>
              <a:effectLst>
                <a:outerShdw blurRad="38100" dist="38100" dir="2700000" algn="tl">
                  <a:srgbClr val="000000">
                    <a:alpha val="43137"/>
                  </a:srgbClr>
                </a:outerShdw>
              </a:effectLst>
            </a:endParaRPr>
          </a:p>
        </p:txBody>
      </p:sp>
      <p:sp>
        <p:nvSpPr>
          <p:cNvPr id="4" name="Rectangle 3"/>
          <p:cNvSpPr/>
          <p:nvPr/>
        </p:nvSpPr>
        <p:spPr>
          <a:xfrm>
            <a:off x="611560" y="1412776"/>
            <a:ext cx="7488832" cy="2308324"/>
          </a:xfrm>
          <a:prstGeom prst="rect">
            <a:avLst/>
          </a:prstGeom>
        </p:spPr>
        <p:txBody>
          <a:bodyPr wrap="square">
            <a:spAutoFit/>
          </a:bodyPr>
          <a:lstStyle/>
          <a:p>
            <a:r>
              <a:rPr lang="en-US" sz="2400" b="1" dirty="0" err="1" smtClean="0"/>
              <a:t>Sistem</a:t>
            </a:r>
            <a:r>
              <a:rPr lang="en-US" sz="2400" b="1" dirty="0" smtClean="0"/>
              <a:t> </a:t>
            </a:r>
            <a:r>
              <a:rPr lang="en-US" sz="2400" b="1" dirty="0" err="1" smtClean="0"/>
              <a:t>pemberkasan</a:t>
            </a:r>
            <a:r>
              <a:rPr lang="en-US" sz="2400" b="1" dirty="0" smtClean="0"/>
              <a:t> (</a:t>
            </a:r>
            <a:r>
              <a:rPr lang="en-US" sz="2400" b="1" i="1" dirty="0" smtClean="0"/>
              <a:t>filing system</a:t>
            </a:r>
            <a:r>
              <a:rPr lang="en-US" sz="2400" b="1" dirty="0" smtClean="0"/>
              <a:t>) </a:t>
            </a:r>
            <a:r>
              <a:rPr lang="en-US" sz="2400" b="1" dirty="0" err="1" smtClean="0"/>
              <a:t>adalah</a:t>
            </a:r>
            <a:r>
              <a:rPr lang="en-US" sz="2400" dirty="0" smtClean="0"/>
              <a:t> </a:t>
            </a:r>
            <a:r>
              <a:rPr lang="en-US" sz="2400" dirty="0" err="1" smtClean="0"/>
              <a:t>sistem</a:t>
            </a:r>
            <a:r>
              <a:rPr lang="en-US" sz="2400" dirty="0" smtClean="0"/>
              <a:t> </a:t>
            </a:r>
            <a:r>
              <a:rPr lang="en-US" sz="2400" dirty="0" err="1" smtClean="0"/>
              <a:t>penyusunan</a:t>
            </a:r>
            <a:r>
              <a:rPr lang="en-US" sz="2400" dirty="0" smtClean="0"/>
              <a:t> </a:t>
            </a:r>
            <a:r>
              <a:rPr lang="en-US" sz="2400" dirty="0" err="1" smtClean="0"/>
              <a:t>arsip</a:t>
            </a:r>
            <a:r>
              <a:rPr lang="en-US" sz="2400" dirty="0" smtClean="0"/>
              <a:t> </a:t>
            </a:r>
            <a:r>
              <a:rPr lang="en-US" sz="2400" dirty="0" err="1" smtClean="0"/>
              <a:t>dinamis</a:t>
            </a:r>
            <a:r>
              <a:rPr lang="en-US" sz="2400" dirty="0" smtClean="0"/>
              <a:t> (</a:t>
            </a:r>
            <a:r>
              <a:rPr lang="en-US" sz="2400" dirty="0" err="1" smtClean="0"/>
              <a:t>aktif</a:t>
            </a:r>
            <a:r>
              <a:rPr lang="en-US" sz="2400" dirty="0" smtClean="0"/>
              <a:t> </a:t>
            </a:r>
            <a:r>
              <a:rPr lang="en-US" sz="2400" dirty="0" err="1" smtClean="0"/>
              <a:t>dan</a:t>
            </a:r>
            <a:r>
              <a:rPr lang="en-US" sz="2400" dirty="0" smtClean="0"/>
              <a:t> </a:t>
            </a:r>
            <a:r>
              <a:rPr lang="en-US" sz="2400" dirty="0" err="1" smtClean="0"/>
              <a:t>inaktif</a:t>
            </a:r>
            <a:r>
              <a:rPr lang="en-US" sz="2400" dirty="0" smtClean="0"/>
              <a:t>) </a:t>
            </a:r>
            <a:r>
              <a:rPr lang="en-US" sz="2400" b="1" dirty="0" err="1" smtClean="0"/>
              <a:t>secara</a:t>
            </a:r>
            <a:r>
              <a:rPr lang="en-US" sz="2400" b="1" dirty="0" smtClean="0"/>
              <a:t> </a:t>
            </a:r>
            <a:r>
              <a:rPr lang="en-US" sz="2400" b="1" dirty="0" err="1" smtClean="0"/>
              <a:t>sistematis</a:t>
            </a:r>
            <a:r>
              <a:rPr lang="en-US" sz="2400" b="1" dirty="0" smtClean="0"/>
              <a:t> </a:t>
            </a:r>
            <a:r>
              <a:rPr lang="en-US" sz="2400" b="1" dirty="0" err="1" smtClean="0"/>
              <a:t>menurut</a:t>
            </a:r>
            <a:r>
              <a:rPr lang="en-US" sz="2400" b="1" dirty="0" smtClean="0"/>
              <a:t> </a:t>
            </a:r>
            <a:r>
              <a:rPr lang="en-US" sz="2400" b="1" dirty="0" err="1" smtClean="0"/>
              <a:t>aturan</a:t>
            </a:r>
            <a:r>
              <a:rPr lang="en-US" sz="2400" b="1" dirty="0" smtClean="0"/>
              <a:t> </a:t>
            </a:r>
            <a:r>
              <a:rPr lang="en-US" sz="2400" b="1" dirty="0" err="1" smtClean="0"/>
              <a:t>tertentu</a:t>
            </a:r>
            <a:r>
              <a:rPr lang="en-US" sz="2400" b="1" dirty="0" smtClean="0"/>
              <a:t>, </a:t>
            </a:r>
            <a:r>
              <a:rPr lang="en-US" sz="2400" b="1" dirty="0" err="1" smtClean="0"/>
              <a:t>sehingga</a:t>
            </a:r>
            <a:r>
              <a:rPr lang="en-US" sz="2400" b="1" dirty="0" smtClean="0"/>
              <a:t> </a:t>
            </a:r>
            <a:r>
              <a:rPr lang="en-US" sz="2400" b="1" dirty="0" err="1" smtClean="0"/>
              <a:t>dapat</a:t>
            </a:r>
            <a:r>
              <a:rPr lang="en-US" sz="2400" b="1" dirty="0" smtClean="0"/>
              <a:t> </a:t>
            </a:r>
            <a:r>
              <a:rPr lang="en-US" sz="2400" b="1" dirty="0" err="1" smtClean="0"/>
              <a:t>ditemubalik</a:t>
            </a:r>
            <a:r>
              <a:rPr lang="en-US" sz="2400" b="1" dirty="0" smtClean="0"/>
              <a:t> </a:t>
            </a:r>
            <a:r>
              <a:rPr lang="en-US" sz="2400" b="1" dirty="0" err="1" smtClean="0"/>
              <a:t>dengan</a:t>
            </a:r>
            <a:r>
              <a:rPr lang="en-US" sz="2400" b="1" dirty="0" smtClean="0"/>
              <a:t> </a:t>
            </a:r>
            <a:r>
              <a:rPr lang="en-US" sz="2400" b="1" dirty="0" err="1" smtClean="0"/>
              <a:t>cepat</a:t>
            </a:r>
            <a:r>
              <a:rPr lang="en-US" sz="2400" b="1" dirty="0" smtClean="0"/>
              <a:t>. </a:t>
            </a:r>
            <a:r>
              <a:rPr lang="en-US" sz="2400" b="1" dirty="0" err="1" smtClean="0"/>
              <a:t>Sistem</a:t>
            </a:r>
            <a:r>
              <a:rPr lang="en-US" sz="2400" b="1" dirty="0" smtClean="0"/>
              <a:t> </a:t>
            </a:r>
            <a:r>
              <a:rPr lang="en-US" sz="2400" b="1" dirty="0" err="1" smtClean="0"/>
              <a:t>ini</a:t>
            </a:r>
            <a:r>
              <a:rPr lang="en-US" sz="2400" b="1" dirty="0" smtClean="0"/>
              <a:t> </a:t>
            </a:r>
            <a:r>
              <a:rPr lang="en-US" sz="2400" b="1" dirty="0" err="1" smtClean="0"/>
              <a:t>dibangun</a:t>
            </a:r>
            <a:r>
              <a:rPr lang="en-US" sz="2400" b="1" dirty="0" smtClean="0"/>
              <a:t> </a:t>
            </a:r>
            <a:r>
              <a:rPr lang="en-US" sz="2400" b="1" dirty="0" err="1" smtClean="0"/>
              <a:t>sesuai</a:t>
            </a:r>
            <a:r>
              <a:rPr lang="en-US" sz="2400" b="1" dirty="0" smtClean="0"/>
              <a:t> </a:t>
            </a:r>
            <a:r>
              <a:rPr lang="en-US" sz="2400" b="1" dirty="0" err="1" smtClean="0"/>
              <a:t>dengan</a:t>
            </a:r>
            <a:r>
              <a:rPr lang="en-US" sz="2400" b="1" dirty="0" smtClean="0"/>
              <a:t> </a:t>
            </a:r>
            <a:r>
              <a:rPr lang="en-US" sz="2400" b="1" dirty="0" err="1" smtClean="0"/>
              <a:t>fungsi</a:t>
            </a:r>
            <a:r>
              <a:rPr lang="en-US" sz="2400" b="1" dirty="0" smtClean="0"/>
              <a:t> </a:t>
            </a:r>
            <a:r>
              <a:rPr lang="en-US" sz="2400" b="1" dirty="0" err="1" smtClean="0"/>
              <a:t>kerja</a:t>
            </a:r>
            <a:r>
              <a:rPr lang="en-US" sz="2400" b="1" dirty="0" smtClean="0"/>
              <a:t> yang </a:t>
            </a:r>
            <a:r>
              <a:rPr lang="en-US" sz="2400" b="1" dirty="0" err="1" smtClean="0"/>
              <a:t>ada</a:t>
            </a:r>
            <a:r>
              <a:rPr lang="en-US" sz="2400" b="1" dirty="0" smtClean="0"/>
              <a:t> </a:t>
            </a:r>
            <a:r>
              <a:rPr lang="en-US" sz="2400" b="1" dirty="0" err="1" smtClean="0"/>
              <a:t>di</a:t>
            </a:r>
            <a:r>
              <a:rPr lang="en-US" sz="2400" b="1" dirty="0" smtClean="0"/>
              <a:t> PERGURUAN TINGGI </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err="1" smtClean="0">
                <a:solidFill>
                  <a:srgbClr val="FF0000"/>
                </a:solidFill>
                <a:effectLst>
                  <a:outerShdw blurRad="38100" dist="38100" dir="2700000" algn="tl">
                    <a:srgbClr val="000000">
                      <a:alpha val="43137"/>
                    </a:srgbClr>
                  </a:outerShdw>
                </a:effectLst>
              </a:rPr>
              <a:t>Sistem</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Abjad</a:t>
            </a:r>
            <a:endParaRPr lang="en-US" sz="2400" b="1" dirty="0" smtClean="0">
              <a:solidFill>
                <a:srgbClr val="FF0000"/>
              </a:solidFill>
              <a:effectLst>
                <a:outerShdw blurRad="38100" dist="38100" dir="2700000" algn="tl">
                  <a:srgbClr val="000000">
                    <a:alpha val="43137"/>
                  </a:srgbClr>
                </a:outerShdw>
              </a:effectLst>
            </a:endParaRPr>
          </a:p>
        </p:txBody>
      </p:sp>
      <p:sp>
        <p:nvSpPr>
          <p:cNvPr id="15363" name="Content Placeholder 2"/>
          <p:cNvSpPr>
            <a:spLocks noGrp="1"/>
          </p:cNvSpPr>
          <p:nvPr>
            <p:ph idx="1"/>
          </p:nvPr>
        </p:nvSpPr>
        <p:spPr/>
        <p:txBody>
          <a:bodyPr/>
          <a:lstStyle/>
          <a:p>
            <a:r>
              <a:rPr lang="en-US" dirty="0" err="1" smtClean="0"/>
              <a:t>Sistem</a:t>
            </a:r>
            <a:r>
              <a:rPr lang="en-US" dirty="0" smtClean="0"/>
              <a:t> </a:t>
            </a:r>
            <a:r>
              <a:rPr lang="en-US" dirty="0" err="1" smtClean="0"/>
              <a:t>ini</a:t>
            </a:r>
            <a:r>
              <a:rPr lang="en-US" dirty="0" smtClean="0"/>
              <a:t> </a:t>
            </a:r>
            <a:r>
              <a:rPr lang="en-US" dirty="0" err="1" smtClean="0"/>
              <a:t>merupakan</a:t>
            </a:r>
            <a:r>
              <a:rPr lang="en-US" dirty="0" smtClean="0"/>
              <a:t> </a:t>
            </a:r>
            <a:r>
              <a:rPr lang="en-US" dirty="0" err="1" smtClean="0"/>
              <a:t>sistem</a:t>
            </a:r>
            <a:r>
              <a:rPr lang="en-US" dirty="0" smtClean="0"/>
              <a:t> </a:t>
            </a:r>
            <a:r>
              <a:rPr lang="en-US" dirty="0" err="1" smtClean="0"/>
              <a:t>atas</a:t>
            </a:r>
            <a:r>
              <a:rPr lang="en-US" dirty="0" smtClean="0"/>
              <a:t> </a:t>
            </a:r>
            <a:r>
              <a:rPr lang="en-US" dirty="0" err="1" smtClean="0"/>
              <a:t>dasar</a:t>
            </a:r>
            <a:r>
              <a:rPr lang="en-US" dirty="0" smtClean="0"/>
              <a:t> </a:t>
            </a:r>
            <a:r>
              <a:rPr lang="en-US" dirty="0" err="1" smtClean="0"/>
              <a:t>abjad</a:t>
            </a:r>
            <a:r>
              <a:rPr lang="en-US" dirty="0" smtClean="0"/>
              <a:t>, </a:t>
            </a:r>
            <a:r>
              <a:rPr lang="en-US" dirty="0" err="1" smtClean="0"/>
              <a:t>yaitu</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urutan</a:t>
            </a:r>
            <a:r>
              <a:rPr lang="en-US" dirty="0" smtClean="0"/>
              <a:t> </a:t>
            </a:r>
            <a:r>
              <a:rPr lang="en-US" dirty="0" err="1" smtClean="0"/>
              <a:t>abjad</a:t>
            </a:r>
            <a:r>
              <a:rPr lang="en-US" dirty="0" smtClean="0"/>
              <a:t> </a:t>
            </a:r>
            <a:r>
              <a:rPr lang="en-US" dirty="0" err="1" smtClean="0"/>
              <a:t>nama</a:t>
            </a:r>
            <a:r>
              <a:rPr lang="en-US" dirty="0" smtClean="0"/>
              <a:t> </a:t>
            </a:r>
            <a:r>
              <a:rPr lang="en-US" dirty="0" err="1" smtClean="0"/>
              <a:t>orang</a:t>
            </a:r>
            <a:r>
              <a:rPr lang="en-US" dirty="0" smtClean="0"/>
              <a:t>, </a:t>
            </a:r>
            <a:r>
              <a:rPr lang="en-US" dirty="0" err="1" smtClean="0"/>
              <a:t>organisasi</a:t>
            </a:r>
            <a:r>
              <a:rPr lang="en-US" dirty="0" smtClean="0"/>
              <a:t>, </a:t>
            </a:r>
            <a:r>
              <a:rPr lang="en-US" dirty="0" err="1" smtClean="0"/>
              <a:t>nama</a:t>
            </a:r>
            <a:r>
              <a:rPr lang="en-US" dirty="0" smtClean="0"/>
              <a:t> </a:t>
            </a:r>
            <a:r>
              <a:rPr lang="en-US" dirty="0" err="1" smtClean="0"/>
              <a:t>subyek</a:t>
            </a:r>
            <a:r>
              <a:rPr lang="en-US" dirty="0" smtClean="0"/>
              <a:t>, </a:t>
            </a:r>
            <a:r>
              <a:rPr lang="en-US" dirty="0" err="1" smtClean="0"/>
              <a:t>atau</a:t>
            </a:r>
            <a:r>
              <a:rPr lang="en-US" dirty="0" smtClean="0"/>
              <a:t> </a:t>
            </a:r>
            <a:r>
              <a:rPr lang="en-US" dirty="0" err="1" smtClean="0"/>
              <a:t>nama</a:t>
            </a:r>
            <a:r>
              <a:rPr lang="en-US" dirty="0" smtClean="0"/>
              <a:t> </a:t>
            </a:r>
            <a:r>
              <a:rPr lang="en-US" dirty="0" err="1" smtClean="0"/>
              <a:t>lokasi</a:t>
            </a:r>
            <a:r>
              <a:rPr lang="en-US" dirty="0" smtClean="0"/>
              <a:t> </a:t>
            </a:r>
            <a:r>
              <a:rPr lang="en-US" dirty="0" err="1" smtClean="0"/>
              <a:t>geografi</a:t>
            </a:r>
            <a:r>
              <a:rPr lang="en-US" dirty="0" smtClean="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err="1" smtClean="0">
                <a:solidFill>
                  <a:srgbClr val="FF0000"/>
                </a:solidFill>
                <a:effectLst>
                  <a:outerShdw blurRad="38100" dist="38100" dir="2700000" algn="tl">
                    <a:srgbClr val="000000">
                      <a:alpha val="43137"/>
                    </a:srgbClr>
                  </a:outerShdw>
                </a:effectLst>
              </a:rPr>
              <a:t>Menurut</a:t>
            </a:r>
            <a:r>
              <a:rPr lang="en-US" dirty="0" smtClean="0">
                <a:solidFill>
                  <a:srgbClr val="FF0000"/>
                </a:solidFill>
                <a:effectLst>
                  <a:outerShdw blurRad="38100" dist="38100" dir="2700000" algn="tl">
                    <a:srgbClr val="000000">
                      <a:alpha val="43137"/>
                    </a:srgbClr>
                  </a:outerShdw>
                </a:effectLst>
              </a:rPr>
              <a:t> </a:t>
            </a:r>
            <a:r>
              <a:rPr lang="en-US" dirty="0" err="1" smtClean="0">
                <a:solidFill>
                  <a:srgbClr val="FF0000"/>
                </a:solidFill>
                <a:effectLst>
                  <a:outerShdw blurRad="38100" dist="38100" dir="2700000" algn="tl">
                    <a:srgbClr val="000000">
                      <a:alpha val="43137"/>
                    </a:srgbClr>
                  </a:outerShdw>
                </a:effectLst>
              </a:rPr>
              <a:t>Geografi</a:t>
            </a:r>
            <a:endParaRPr lang="en-US" dirty="0" smtClean="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Font typeface="Wingdings" pitchFamily="2" charset="2"/>
              <a:buNone/>
              <a:defRPr/>
            </a:pPr>
            <a:r>
              <a:rPr lang="en-US" dirty="0" err="1" smtClean="0"/>
              <a:t>Digunakan</a:t>
            </a:r>
            <a:r>
              <a:rPr lang="en-US" dirty="0" smtClean="0"/>
              <a:t> </a:t>
            </a:r>
            <a:r>
              <a:rPr lang="en-US" dirty="0" err="1" smtClean="0"/>
              <a:t>untuk</a:t>
            </a:r>
            <a:r>
              <a:rPr lang="en-US" dirty="0" smtClean="0"/>
              <a:t>:</a:t>
            </a:r>
          </a:p>
          <a:p>
            <a:pPr>
              <a:defRPr/>
            </a:pPr>
            <a:r>
              <a:rPr lang="en-US" dirty="0" smtClean="0"/>
              <a:t>Perusahaan yang </a:t>
            </a:r>
            <a:r>
              <a:rPr lang="en-US" dirty="0" err="1" smtClean="0"/>
              <a:t>memiliki</a:t>
            </a:r>
            <a:r>
              <a:rPr lang="en-US" dirty="0" smtClean="0"/>
              <a:t> </a:t>
            </a:r>
            <a:r>
              <a:rPr lang="en-US" dirty="0" err="1" smtClean="0"/>
              <a:t>cabang</a:t>
            </a:r>
            <a:r>
              <a:rPr lang="en-US" dirty="0" smtClean="0"/>
              <a:t> </a:t>
            </a:r>
            <a:r>
              <a:rPr lang="en-US" dirty="0" err="1" smtClean="0"/>
              <a:t>diberbagai</a:t>
            </a:r>
            <a:r>
              <a:rPr lang="en-US" dirty="0" smtClean="0"/>
              <a:t> </a:t>
            </a:r>
            <a:r>
              <a:rPr lang="en-US" dirty="0" err="1" smtClean="0"/>
              <a:t>tempat</a:t>
            </a:r>
            <a:r>
              <a:rPr lang="en-US" dirty="0" smtClean="0"/>
              <a:t> </a:t>
            </a:r>
            <a:r>
              <a:rPr lang="en-US" dirty="0" err="1" smtClean="0"/>
              <a:t>seperti</a:t>
            </a:r>
            <a:r>
              <a:rPr lang="en-US" dirty="0" smtClean="0"/>
              <a:t> bank</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2800" dirty="0" err="1" smtClean="0"/>
              <a:t>Jenis</a:t>
            </a:r>
            <a:r>
              <a:rPr lang="en-US" sz="2800" dirty="0" smtClean="0"/>
              <a:t> </a:t>
            </a:r>
            <a:r>
              <a:rPr lang="en-US" sz="2800" dirty="0" err="1" smtClean="0"/>
              <a:t>Pemberkasan</a:t>
            </a:r>
            <a:r>
              <a:rPr lang="en-US" sz="2800" dirty="0" smtClean="0"/>
              <a:t> </a:t>
            </a:r>
            <a:r>
              <a:rPr lang="en-US" sz="2800" dirty="0" err="1" smtClean="0"/>
              <a:t>Menurut</a:t>
            </a:r>
            <a:r>
              <a:rPr lang="en-US" sz="2800" dirty="0" smtClean="0"/>
              <a:t> </a:t>
            </a:r>
            <a:r>
              <a:rPr lang="en-US" sz="2800" dirty="0" err="1" smtClean="0"/>
              <a:t>Geografis</a:t>
            </a:r>
            <a:endParaRPr lang="en-US" sz="2800" dirty="0" smtClean="0"/>
          </a:p>
        </p:txBody>
      </p:sp>
      <p:sp>
        <p:nvSpPr>
          <p:cNvPr id="22531" name="Content Placeholder 2"/>
          <p:cNvSpPr>
            <a:spLocks noGrp="1"/>
          </p:cNvSpPr>
          <p:nvPr>
            <p:ph idx="1"/>
          </p:nvPr>
        </p:nvSpPr>
        <p:spPr>
          <a:xfrm>
            <a:off x="467029" y="2348880"/>
            <a:ext cx="7848600" cy="3921299"/>
          </a:xfrm>
        </p:spPr>
        <p:txBody>
          <a:bodyPr numCol="3"/>
          <a:lstStyle/>
          <a:p>
            <a:r>
              <a:rPr lang="en-US" sz="2800" dirty="0" err="1" smtClean="0"/>
              <a:t>Argomulyo</a:t>
            </a:r>
            <a:endParaRPr lang="en-US" sz="2800" dirty="0"/>
          </a:p>
          <a:p>
            <a:r>
              <a:rPr lang="en-US" sz="2800" dirty="0"/>
              <a:t>Bandung</a:t>
            </a:r>
          </a:p>
          <a:p>
            <a:r>
              <a:rPr lang="en-US" sz="2800" dirty="0" err="1"/>
              <a:t>Bangsari</a:t>
            </a:r>
            <a:endParaRPr lang="en-US" sz="2800" dirty="0"/>
          </a:p>
          <a:p>
            <a:r>
              <a:rPr lang="en-US" sz="2800" dirty="0" err="1"/>
              <a:t>Batang</a:t>
            </a:r>
            <a:endParaRPr lang="en-US" sz="2800" dirty="0"/>
          </a:p>
          <a:p>
            <a:r>
              <a:rPr lang="en-US" sz="2800" dirty="0"/>
              <a:t>Bogor</a:t>
            </a:r>
          </a:p>
          <a:p>
            <a:r>
              <a:rPr lang="en-US" sz="2800" dirty="0" err="1"/>
              <a:t>Cilacap</a:t>
            </a:r>
            <a:endParaRPr lang="en-US" sz="2800" dirty="0"/>
          </a:p>
          <a:p>
            <a:r>
              <a:rPr lang="en-US" sz="2800" dirty="0" err="1"/>
              <a:t>Garut</a:t>
            </a:r>
            <a:endParaRPr lang="en-US" sz="2800" dirty="0"/>
          </a:p>
          <a:p>
            <a:r>
              <a:rPr lang="en-US" sz="2800" dirty="0"/>
              <a:t>Gresik</a:t>
            </a:r>
          </a:p>
          <a:p>
            <a:r>
              <a:rPr lang="en-US" sz="2800" dirty="0" err="1"/>
              <a:t>Jawa</a:t>
            </a:r>
            <a:r>
              <a:rPr lang="en-US" sz="2800" dirty="0"/>
              <a:t> Barat</a:t>
            </a:r>
          </a:p>
          <a:p>
            <a:r>
              <a:rPr lang="en-US" sz="2800" dirty="0" err="1"/>
              <a:t>Jawa</a:t>
            </a:r>
            <a:r>
              <a:rPr lang="en-US" sz="2800" dirty="0"/>
              <a:t> Tengah </a:t>
            </a:r>
          </a:p>
          <a:p>
            <a:r>
              <a:rPr lang="en-US" sz="2800" dirty="0" err="1"/>
              <a:t>Jawa</a:t>
            </a:r>
            <a:r>
              <a:rPr lang="en-US" sz="2800" dirty="0"/>
              <a:t> </a:t>
            </a:r>
            <a:r>
              <a:rPr lang="en-US" sz="2800" dirty="0" err="1"/>
              <a:t>Timur</a:t>
            </a:r>
            <a:endParaRPr lang="en-US" sz="2800" dirty="0"/>
          </a:p>
          <a:p>
            <a:r>
              <a:rPr lang="en-US" sz="2800" dirty="0" err="1"/>
              <a:t>Jepara</a:t>
            </a:r>
            <a:endParaRPr lang="en-US" sz="2800" dirty="0"/>
          </a:p>
          <a:p>
            <a:r>
              <a:rPr lang="en-US" sz="2800" dirty="0" err="1"/>
              <a:t>Keling</a:t>
            </a:r>
            <a:endParaRPr lang="en-US" sz="2800" dirty="0"/>
          </a:p>
          <a:p>
            <a:r>
              <a:rPr lang="en-US" sz="2800" dirty="0" err="1"/>
              <a:t>Pasuruan</a:t>
            </a:r>
            <a:endParaRPr lang="en-US" sz="2800" dirty="0"/>
          </a:p>
          <a:p>
            <a:r>
              <a:rPr lang="en-US" sz="2800" dirty="0" err="1"/>
              <a:t>Pecangaan</a:t>
            </a:r>
            <a:endParaRPr lang="en-US" sz="2800" dirty="0"/>
          </a:p>
          <a:p>
            <a:r>
              <a:rPr lang="en-US" sz="2800" dirty="0" err="1"/>
              <a:t>Pemalag</a:t>
            </a:r>
            <a:endParaRPr lang="en-US" sz="2800" dirty="0"/>
          </a:p>
          <a:p>
            <a:r>
              <a:rPr lang="en-US" sz="2800" dirty="0" err="1"/>
              <a:t>Salatiga</a:t>
            </a:r>
            <a:endParaRPr lang="en-US" sz="2800" dirty="0"/>
          </a:p>
          <a:p>
            <a:r>
              <a:rPr lang="en-US" sz="2800" dirty="0" err="1"/>
              <a:t>Sidomukti</a:t>
            </a:r>
            <a:endParaRPr lang="en-US" sz="2800" dirty="0"/>
          </a:p>
          <a:p>
            <a:r>
              <a:rPr lang="en-US" sz="2800" dirty="0" err="1"/>
              <a:t>Sodorejp</a:t>
            </a:r>
            <a:endParaRPr lang="en-US" sz="2800" dirty="0"/>
          </a:p>
          <a:p>
            <a:r>
              <a:rPr lang="en-US" sz="2800" dirty="0" err="1"/>
              <a:t>Sukabumi</a:t>
            </a:r>
            <a:endParaRPr lang="en-US" sz="2800" dirty="0"/>
          </a:p>
          <a:p>
            <a:r>
              <a:rPr lang="en-US" sz="2800" dirty="0"/>
              <a:t>Surabaya</a:t>
            </a:r>
          </a:p>
          <a:p>
            <a:r>
              <a:rPr lang="en-US" sz="2800" dirty="0" err="1"/>
              <a:t>Tingkir</a:t>
            </a:r>
            <a:endParaRPr lang="en-US" sz="2800" dirty="0"/>
          </a:p>
          <a:p>
            <a:pPr marL="0" indent="0">
              <a:buNone/>
            </a:pPr>
            <a:endParaRPr lang="en-US" sz="2800" dirty="0" smtClean="0"/>
          </a:p>
        </p:txBody>
      </p:sp>
      <p:sp>
        <p:nvSpPr>
          <p:cNvPr id="2" name="Rectangle 1"/>
          <p:cNvSpPr/>
          <p:nvPr/>
        </p:nvSpPr>
        <p:spPr>
          <a:xfrm>
            <a:off x="2123728" y="1556792"/>
            <a:ext cx="4168129" cy="523220"/>
          </a:xfrm>
          <a:prstGeom prst="rect">
            <a:avLst/>
          </a:prstGeom>
        </p:spPr>
        <p:txBody>
          <a:bodyPr wrap="none">
            <a:spAutoFit/>
          </a:bodyPr>
          <a:lstStyle/>
          <a:p>
            <a:pPr marL="0" indent="0">
              <a:buNone/>
            </a:pPr>
            <a:r>
              <a:rPr lang="en-US" sz="2800" dirty="0" err="1">
                <a:effectLst>
                  <a:outerShdw blurRad="38100" dist="38100" dir="2700000" algn="tl">
                    <a:srgbClr val="000000">
                      <a:alpha val="43137"/>
                    </a:srgbClr>
                  </a:outerShdw>
                </a:effectLst>
              </a:rPr>
              <a:t>Langsung</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menurut</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abjad</a:t>
            </a: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pp teach\gambar\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289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4715793"/>
              </p:ext>
            </p:extLst>
          </p:nvPr>
        </p:nvGraphicFramePr>
        <p:xfrm>
          <a:off x="971600" y="1196752"/>
          <a:ext cx="6480721" cy="5678424"/>
        </p:xfrm>
        <a:graphic>
          <a:graphicData uri="http://schemas.openxmlformats.org/drawingml/2006/table">
            <a:tbl>
              <a:tblPr firstRow="1" firstCol="1" bandRow="1">
                <a:tableStyleId>{5C22544A-7EE6-4342-B048-85BDC9FD1C3A}</a:tableStyleId>
              </a:tblPr>
              <a:tblGrid>
                <a:gridCol w="2329369"/>
                <a:gridCol w="2075676"/>
                <a:gridCol w="2075676"/>
              </a:tblGrid>
              <a:tr h="273490">
                <a:tc>
                  <a:txBody>
                    <a:bodyPr/>
                    <a:lstStyle/>
                    <a:p>
                      <a:pPr marL="0" marR="0" algn="ctr">
                        <a:lnSpc>
                          <a:spcPct val="115000"/>
                        </a:lnSpc>
                        <a:spcBef>
                          <a:spcPts val="0"/>
                        </a:spcBef>
                        <a:spcAft>
                          <a:spcPts val="0"/>
                        </a:spcAft>
                      </a:pPr>
                      <a:r>
                        <a:rPr lang="en-US" sz="1800" dirty="0">
                          <a:effectLst/>
                        </a:rPr>
                        <a:t>Guide 1</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Guide 2</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Guide 3</a:t>
                      </a:r>
                      <a:endParaRPr lang="en-US" sz="1800" dirty="0">
                        <a:effectLst/>
                        <a:latin typeface="Calibri"/>
                        <a:ea typeface="Calibri"/>
                        <a:cs typeface="Times New Roman"/>
                      </a:endParaRPr>
                    </a:p>
                  </a:txBody>
                  <a:tcPr marL="68580" marR="68580" marT="0" marB="0"/>
                </a:tc>
              </a:tr>
              <a:tr h="273490">
                <a:tc rowSpan="4">
                  <a:txBody>
                    <a:bodyPr/>
                    <a:lstStyle/>
                    <a:p>
                      <a:pPr marL="0" marR="0">
                        <a:lnSpc>
                          <a:spcPct val="115000"/>
                        </a:lnSpc>
                        <a:spcBef>
                          <a:spcPts val="0"/>
                        </a:spcBef>
                        <a:spcAft>
                          <a:spcPts val="0"/>
                        </a:spcAft>
                      </a:pPr>
                      <a:r>
                        <a:rPr lang="en-US" sz="1800">
                          <a:effectLst/>
                        </a:rPr>
                        <a:t>Jawa Barat</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Bandung</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a:txBody>
                    <a:bodyPr/>
                    <a:lstStyle/>
                    <a:p>
                      <a:pPr marL="0" marR="0">
                        <a:lnSpc>
                          <a:spcPct val="115000"/>
                        </a:lnSpc>
                        <a:spcBef>
                          <a:spcPts val="0"/>
                        </a:spcBef>
                        <a:spcAft>
                          <a:spcPts val="0"/>
                        </a:spcAft>
                      </a:pPr>
                      <a:r>
                        <a:rPr lang="en-US" sz="1800">
                          <a:effectLst/>
                        </a:rPr>
                        <a:t>Bogor</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a:txBody>
                    <a:bodyPr/>
                    <a:lstStyle/>
                    <a:p>
                      <a:pPr marL="0" marR="0">
                        <a:lnSpc>
                          <a:spcPct val="115000"/>
                        </a:lnSpc>
                        <a:spcBef>
                          <a:spcPts val="0"/>
                        </a:spcBef>
                        <a:spcAft>
                          <a:spcPts val="0"/>
                        </a:spcAft>
                      </a:pPr>
                      <a:r>
                        <a:rPr lang="en-US" sz="1800">
                          <a:effectLst/>
                        </a:rPr>
                        <a:t>Garut</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a:txBody>
                    <a:bodyPr/>
                    <a:lstStyle/>
                    <a:p>
                      <a:pPr marL="0" marR="0">
                        <a:lnSpc>
                          <a:spcPct val="115000"/>
                        </a:lnSpc>
                        <a:spcBef>
                          <a:spcPts val="0"/>
                        </a:spcBef>
                        <a:spcAft>
                          <a:spcPts val="0"/>
                        </a:spcAft>
                      </a:pPr>
                      <a:r>
                        <a:rPr lang="en-US" sz="1800" dirty="0" err="1">
                          <a:effectLst/>
                        </a:rPr>
                        <a:t>Sukabumi</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r>
              <a:tr h="273490">
                <a:tc rowSpan="10">
                  <a:txBody>
                    <a:bodyPr/>
                    <a:lstStyle/>
                    <a:p>
                      <a:pPr marL="0" marR="0">
                        <a:lnSpc>
                          <a:spcPct val="115000"/>
                        </a:lnSpc>
                        <a:spcBef>
                          <a:spcPts val="0"/>
                        </a:spcBef>
                        <a:spcAft>
                          <a:spcPts val="0"/>
                        </a:spcAft>
                      </a:pPr>
                      <a:r>
                        <a:rPr lang="en-US" sz="1800">
                          <a:effectLst/>
                        </a:rPr>
                        <a:t>Jawa Tengah</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Batang</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a:txBody>
                    <a:bodyPr/>
                    <a:lstStyle/>
                    <a:p>
                      <a:pPr marL="0" marR="0">
                        <a:lnSpc>
                          <a:spcPct val="115000"/>
                        </a:lnSpc>
                        <a:spcBef>
                          <a:spcPts val="0"/>
                        </a:spcBef>
                        <a:spcAft>
                          <a:spcPts val="0"/>
                        </a:spcAft>
                      </a:pPr>
                      <a:r>
                        <a:rPr lang="en-US" sz="1800">
                          <a:effectLst/>
                        </a:rPr>
                        <a:t>Cilacap</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rowSpan="3">
                  <a:txBody>
                    <a:bodyPr/>
                    <a:lstStyle/>
                    <a:p>
                      <a:pPr marL="0" marR="0">
                        <a:lnSpc>
                          <a:spcPct val="115000"/>
                        </a:lnSpc>
                        <a:spcBef>
                          <a:spcPts val="0"/>
                        </a:spcBef>
                        <a:spcAft>
                          <a:spcPts val="0"/>
                        </a:spcAft>
                      </a:pPr>
                      <a:r>
                        <a:rPr lang="en-US" sz="1800">
                          <a:effectLst/>
                        </a:rPr>
                        <a:t>Jepara</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Bangsari</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800" dirty="0" err="1">
                          <a:effectLst/>
                        </a:rPr>
                        <a:t>Keling</a:t>
                      </a:r>
                      <a:endParaRPr lang="en-US" sz="1800" dirty="0">
                        <a:effectLst/>
                        <a:latin typeface="Calibri"/>
                        <a:ea typeface="Calibri"/>
                        <a:cs typeface="Times New Roman"/>
                      </a:endParaRPr>
                    </a:p>
                  </a:txBody>
                  <a:tcPr marL="68580" marR="68580" marT="0" marB="0"/>
                </a:tc>
              </a:tr>
              <a:tr h="273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800">
                          <a:effectLst/>
                        </a:rPr>
                        <a:t>Pecangaan</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rowSpan="4">
                  <a:txBody>
                    <a:bodyPr/>
                    <a:lstStyle/>
                    <a:p>
                      <a:pPr marL="0" marR="0">
                        <a:lnSpc>
                          <a:spcPct val="115000"/>
                        </a:lnSpc>
                        <a:spcBef>
                          <a:spcPts val="0"/>
                        </a:spcBef>
                        <a:spcAft>
                          <a:spcPts val="0"/>
                        </a:spcAft>
                      </a:pPr>
                      <a:r>
                        <a:rPr lang="en-US" sz="1800">
                          <a:effectLst/>
                        </a:rPr>
                        <a:t>Salatiga</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Argomulyo</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800">
                          <a:effectLst/>
                        </a:rPr>
                        <a:t>Sidomukti</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800">
                          <a:effectLst/>
                        </a:rPr>
                        <a:t>Sodorejp</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800">
                          <a:effectLst/>
                        </a:rPr>
                        <a:t>Tingkir</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a:txBody>
                    <a:bodyPr/>
                    <a:lstStyle/>
                    <a:p>
                      <a:pPr marL="0" marR="0">
                        <a:lnSpc>
                          <a:spcPct val="115000"/>
                        </a:lnSpc>
                        <a:spcBef>
                          <a:spcPts val="0"/>
                        </a:spcBef>
                        <a:spcAft>
                          <a:spcPts val="0"/>
                        </a:spcAft>
                      </a:pPr>
                      <a:r>
                        <a:rPr lang="en-US" sz="1800">
                          <a:effectLst/>
                        </a:rPr>
                        <a:t>Pemalag</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r>
              <a:tr h="273490">
                <a:tc rowSpan="3">
                  <a:txBody>
                    <a:bodyPr/>
                    <a:lstStyle/>
                    <a:p>
                      <a:pPr marL="0" marR="0" algn="just">
                        <a:lnSpc>
                          <a:spcPct val="115000"/>
                        </a:lnSpc>
                        <a:spcBef>
                          <a:spcPts val="0"/>
                        </a:spcBef>
                        <a:spcAft>
                          <a:spcPts val="0"/>
                        </a:spcAft>
                      </a:pPr>
                      <a:r>
                        <a:rPr lang="en-US" sz="1800">
                          <a:effectLst/>
                        </a:rPr>
                        <a:t>Jawa Timur</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Gresik</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a:txBody>
                    <a:bodyPr/>
                    <a:lstStyle/>
                    <a:p>
                      <a:pPr marL="0" marR="0">
                        <a:lnSpc>
                          <a:spcPct val="115000"/>
                        </a:lnSpc>
                        <a:spcBef>
                          <a:spcPts val="0"/>
                        </a:spcBef>
                        <a:spcAft>
                          <a:spcPts val="0"/>
                        </a:spcAft>
                      </a:pPr>
                      <a:r>
                        <a:rPr lang="en-US" sz="1800">
                          <a:effectLst/>
                        </a:rPr>
                        <a:t>Pasuruan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r>
              <a:tr h="273490">
                <a:tc vMerge="1">
                  <a:txBody>
                    <a:bodyPr/>
                    <a:lstStyle/>
                    <a:p>
                      <a:endParaRPr lang="en-US"/>
                    </a:p>
                  </a:txBody>
                  <a:tcPr/>
                </a:tc>
                <a:tc>
                  <a:txBody>
                    <a:bodyPr/>
                    <a:lstStyle/>
                    <a:p>
                      <a:pPr marL="0" marR="0">
                        <a:lnSpc>
                          <a:spcPct val="115000"/>
                        </a:lnSpc>
                        <a:spcBef>
                          <a:spcPts val="0"/>
                        </a:spcBef>
                        <a:spcAft>
                          <a:spcPts val="0"/>
                        </a:spcAft>
                      </a:pPr>
                      <a:r>
                        <a:rPr lang="en-US" sz="1800">
                          <a:effectLst/>
                        </a:rPr>
                        <a:t>Surabaya</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bl>
          </a:graphicData>
        </a:graphic>
      </p:graphicFrame>
      <p:sp>
        <p:nvSpPr>
          <p:cNvPr id="6" name="Rectangle 5"/>
          <p:cNvSpPr/>
          <p:nvPr/>
        </p:nvSpPr>
        <p:spPr>
          <a:xfrm>
            <a:off x="1835696" y="404664"/>
            <a:ext cx="5166799" cy="523220"/>
          </a:xfrm>
          <a:prstGeom prst="rect">
            <a:avLst/>
          </a:prstGeom>
        </p:spPr>
        <p:txBody>
          <a:bodyPr wrap="none">
            <a:spAutoFit/>
          </a:bodyPr>
          <a:lstStyle/>
          <a:p>
            <a:pPr marL="0" indent="0">
              <a:buNone/>
            </a:pPr>
            <a:r>
              <a:rPr lang="en-US" sz="2800" dirty="0" err="1" smtClean="0">
                <a:effectLst>
                  <a:outerShdw blurRad="38100" dist="38100" dir="2700000" algn="tl">
                    <a:srgbClr val="000000">
                      <a:alpha val="43137"/>
                    </a:srgbClr>
                  </a:outerShdw>
                </a:effectLst>
              </a:rPr>
              <a:t>Tidak</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Langsung</a:t>
            </a:r>
            <a:r>
              <a:rPr lang="en-US" sz="2800" dirty="0" smtClean="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menurut</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abjad</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14813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7544" y="188639"/>
            <a:ext cx="7848600" cy="920473"/>
          </a:xfrm>
        </p:spPr>
        <p:txBody>
          <a:bodyPr/>
          <a:lstStyle/>
          <a:p>
            <a:r>
              <a:rPr lang="en-US" sz="3600" b="1" dirty="0" err="1" smtClean="0">
                <a:solidFill>
                  <a:schemeClr val="tx1"/>
                </a:solidFill>
                <a:effectLst>
                  <a:outerShdw blurRad="38100" dist="38100" dir="2700000" algn="tl">
                    <a:srgbClr val="000000">
                      <a:alpha val="43137"/>
                    </a:srgbClr>
                  </a:outerShdw>
                </a:effectLst>
              </a:rPr>
              <a:t>Keunggulan</a:t>
            </a:r>
            <a:endParaRPr lang="en-US" sz="3600" b="1" dirty="0" smtClean="0">
              <a:solidFill>
                <a:schemeClr val="tx1"/>
              </a:solidFill>
              <a:effectLst>
                <a:outerShdw blurRad="38100" dist="38100" dir="2700000" algn="tl">
                  <a:srgbClr val="000000">
                    <a:alpha val="43137"/>
                  </a:srgbClr>
                </a:outerShdw>
              </a:effectLst>
            </a:endParaRPr>
          </a:p>
        </p:txBody>
      </p:sp>
      <p:sp>
        <p:nvSpPr>
          <p:cNvPr id="23555" name="Content Placeholder 2"/>
          <p:cNvSpPr>
            <a:spLocks noGrp="1"/>
          </p:cNvSpPr>
          <p:nvPr>
            <p:ph idx="1"/>
          </p:nvPr>
        </p:nvSpPr>
        <p:spPr>
          <a:xfrm>
            <a:off x="614280" y="980728"/>
            <a:ext cx="7848600" cy="1872208"/>
          </a:xfrm>
        </p:spPr>
        <p:txBody>
          <a:bodyPr/>
          <a:lstStyle/>
          <a:p>
            <a:pPr marL="514350" indent="-514350">
              <a:buFont typeface="+mj-lt"/>
              <a:buAutoNum type="arabicPeriod"/>
            </a:pPr>
            <a:r>
              <a:rPr lang="en-US" sz="2400" dirty="0" err="1" smtClean="0"/>
              <a:t>Langsung</a:t>
            </a:r>
            <a:r>
              <a:rPr lang="en-US" sz="2400" dirty="0" smtClean="0"/>
              <a:t> </a:t>
            </a:r>
            <a:r>
              <a:rPr lang="en-US" sz="2400" dirty="0" err="1" smtClean="0"/>
              <a:t>ke</a:t>
            </a:r>
            <a:r>
              <a:rPr lang="en-US" sz="2400" dirty="0" smtClean="0"/>
              <a:t> </a:t>
            </a:r>
            <a:r>
              <a:rPr lang="en-US" sz="2400" dirty="0" err="1" smtClean="0"/>
              <a:t>nama</a:t>
            </a:r>
            <a:r>
              <a:rPr lang="en-US" sz="2400" dirty="0" smtClean="0"/>
              <a:t> </a:t>
            </a:r>
            <a:r>
              <a:rPr lang="en-US" sz="2400" dirty="0" err="1" smtClean="0"/>
              <a:t>tempat</a:t>
            </a:r>
            <a:r>
              <a:rPr lang="en-US" sz="2400" dirty="0" smtClean="0"/>
              <a:t> </a:t>
            </a:r>
            <a:r>
              <a:rPr lang="en-US" sz="2400" dirty="0"/>
              <a:t> </a:t>
            </a:r>
            <a:r>
              <a:rPr lang="en-US" sz="2400" dirty="0" err="1" smtClean="0"/>
              <a:t>jika</a:t>
            </a:r>
            <a:r>
              <a:rPr lang="en-US" sz="2400" dirty="0" smtClean="0"/>
              <a:t> </a:t>
            </a:r>
            <a:r>
              <a:rPr lang="en-US" sz="2400" dirty="0" err="1" smtClean="0"/>
              <a:t>nama</a:t>
            </a:r>
            <a:r>
              <a:rPr lang="en-US" sz="2400" dirty="0" smtClean="0"/>
              <a:t> </a:t>
            </a:r>
            <a:r>
              <a:rPr lang="en-US" sz="2400" dirty="0" err="1" smtClean="0"/>
              <a:t>tempat</a:t>
            </a:r>
            <a:r>
              <a:rPr lang="en-US" sz="2400" dirty="0" smtClean="0"/>
              <a:t> </a:t>
            </a:r>
            <a:r>
              <a:rPr lang="en-US" sz="2400" dirty="0" err="1" smtClean="0"/>
              <a:t>sudah</a:t>
            </a:r>
            <a:r>
              <a:rPr lang="en-US" sz="2400" dirty="0" smtClean="0"/>
              <a:t> </a:t>
            </a:r>
            <a:r>
              <a:rPr lang="en-US" sz="2400" dirty="0" err="1" smtClean="0"/>
              <a:t>diketahui</a:t>
            </a:r>
            <a:endParaRPr lang="en-US" sz="2400" dirty="0" smtClean="0"/>
          </a:p>
        </p:txBody>
      </p:sp>
      <p:sp>
        <p:nvSpPr>
          <p:cNvPr id="4" name="Title 1"/>
          <p:cNvSpPr txBox="1">
            <a:spLocks/>
          </p:cNvSpPr>
          <p:nvPr/>
        </p:nvSpPr>
        <p:spPr bwMode="auto">
          <a:xfrm>
            <a:off x="609600" y="2778909"/>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extLst/>
          </a:lstStyle>
          <a:p>
            <a:r>
              <a:rPr lang="en-US" sz="3600" b="1" dirty="0" err="1" smtClean="0">
                <a:solidFill>
                  <a:schemeClr val="tx1"/>
                </a:solidFill>
                <a:effectLst>
                  <a:outerShdw blurRad="38100" dist="38100" dir="2700000" algn="tl">
                    <a:srgbClr val="000000">
                      <a:alpha val="43137"/>
                    </a:srgbClr>
                  </a:outerShdw>
                </a:effectLst>
              </a:rPr>
              <a:t>Kelemahan</a:t>
            </a:r>
            <a:endParaRPr lang="en-US" sz="3600" b="1" dirty="0" smtClean="0">
              <a:solidFill>
                <a:schemeClr val="tx1"/>
              </a:solidFill>
              <a:effectLst>
                <a:outerShdw blurRad="38100" dist="38100" dir="2700000" algn="tl">
                  <a:srgbClr val="000000">
                    <a:alpha val="43137"/>
                  </a:srgbClr>
                </a:outerShdw>
              </a:effectLst>
            </a:endParaRPr>
          </a:p>
        </p:txBody>
      </p:sp>
      <p:sp>
        <p:nvSpPr>
          <p:cNvPr id="5" name="Content Placeholder 2"/>
          <p:cNvSpPr txBox="1">
            <a:spLocks/>
          </p:cNvSpPr>
          <p:nvPr/>
        </p:nvSpPr>
        <p:spPr bwMode="auto">
          <a:xfrm>
            <a:off x="467544" y="3789040"/>
            <a:ext cx="7848600" cy="2476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ＭＳ Ｐゴシック" charset="0"/>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a:lstStyle>
          <a:p>
            <a:pPr marL="514350" indent="-514350">
              <a:buFont typeface="+mj-lt"/>
              <a:buAutoNum type="arabicPeriod"/>
            </a:pPr>
            <a:r>
              <a:rPr lang="en-US" sz="2400" dirty="0" err="1" smtClean="0"/>
              <a:t>Mungkin</a:t>
            </a:r>
            <a:r>
              <a:rPr lang="en-US" sz="2400" dirty="0" smtClean="0"/>
              <a:t> </a:t>
            </a:r>
            <a:r>
              <a:rPr lang="en-US" sz="2400" dirty="0" err="1" smtClean="0"/>
              <a:t>terdapat</a:t>
            </a:r>
            <a:r>
              <a:rPr lang="en-US" sz="2400" dirty="0" smtClean="0"/>
              <a:t> </a:t>
            </a:r>
            <a:r>
              <a:rPr lang="en-US" sz="2400" dirty="0" err="1" smtClean="0"/>
              <a:t>kesalahan</a:t>
            </a:r>
            <a:r>
              <a:rPr lang="en-US" sz="2400" dirty="0" smtClean="0"/>
              <a:t> </a:t>
            </a:r>
            <a:r>
              <a:rPr lang="en-US" sz="2400" dirty="0" err="1" smtClean="0"/>
              <a:t>bila</a:t>
            </a:r>
            <a:r>
              <a:rPr lang="en-US" sz="2400" dirty="0" smtClean="0"/>
              <a:t> </a:t>
            </a:r>
            <a:r>
              <a:rPr lang="en-US" sz="2400" dirty="0" err="1" smtClean="0"/>
              <a:t>tidak</a:t>
            </a:r>
            <a:r>
              <a:rPr lang="en-US" sz="2400" dirty="0" smtClean="0"/>
              <a:t>  </a:t>
            </a:r>
            <a:r>
              <a:rPr lang="en-US" sz="2400" dirty="0" err="1" smtClean="0"/>
              <a:t>mempunyai</a:t>
            </a:r>
            <a:r>
              <a:rPr lang="en-US" sz="2400" dirty="0" smtClean="0"/>
              <a:t> </a:t>
            </a:r>
            <a:r>
              <a:rPr lang="en-US" sz="2400" dirty="0" err="1" smtClean="0"/>
              <a:t>pengetahuan</a:t>
            </a:r>
            <a:r>
              <a:rPr lang="en-US" sz="2400" dirty="0" smtClean="0"/>
              <a:t> </a:t>
            </a:r>
            <a:r>
              <a:rPr lang="en-US" sz="2400" dirty="0" err="1" smtClean="0"/>
              <a:t>cukup</a:t>
            </a:r>
            <a:r>
              <a:rPr lang="en-US" sz="2400" dirty="0" smtClean="0"/>
              <a:t> </a:t>
            </a:r>
            <a:r>
              <a:rPr lang="en-US" sz="2400" dirty="0" err="1" smtClean="0"/>
              <a:t>ttg</a:t>
            </a:r>
            <a:r>
              <a:rPr lang="en-US" sz="2400" dirty="0" smtClean="0"/>
              <a:t> </a:t>
            </a:r>
            <a:r>
              <a:rPr lang="en-US" sz="2400" dirty="0" err="1" smtClean="0"/>
              <a:t>pembagian</a:t>
            </a:r>
            <a:r>
              <a:rPr lang="en-US" sz="2400" dirty="0" smtClean="0"/>
              <a:t> </a:t>
            </a:r>
            <a:r>
              <a:rPr lang="en-US" sz="2400" dirty="0" err="1" smtClean="0"/>
              <a:t>wilayah</a:t>
            </a:r>
            <a:endParaRPr lang="en-US" sz="2400" dirty="0" smtClean="0"/>
          </a:p>
          <a:p>
            <a:pPr marL="514350" indent="-514350">
              <a:buFont typeface="+mj-lt"/>
              <a:buAutoNum type="arabicPeriod"/>
            </a:pPr>
            <a:r>
              <a:rPr lang="en-US" sz="2400" dirty="0" err="1" smtClean="0"/>
              <a:t>Diperlukan</a:t>
            </a:r>
            <a:r>
              <a:rPr lang="en-US" sz="2400" dirty="0" smtClean="0"/>
              <a:t> </a:t>
            </a:r>
            <a:r>
              <a:rPr lang="en-US" sz="2400" dirty="0" err="1" smtClean="0"/>
              <a:t>kerja</a:t>
            </a:r>
            <a:r>
              <a:rPr lang="en-US" sz="2400" dirty="0" smtClean="0"/>
              <a:t> </a:t>
            </a:r>
            <a:r>
              <a:rPr lang="en-US" sz="2400" dirty="0" err="1" smtClean="0"/>
              <a:t>tambahan</a:t>
            </a:r>
            <a:r>
              <a:rPr lang="en-US" sz="2400" dirty="0" smtClean="0"/>
              <a:t> </a:t>
            </a:r>
            <a:r>
              <a:rPr lang="en-US" sz="2400" dirty="0" err="1" smtClean="0"/>
              <a:t>karena</a:t>
            </a:r>
            <a:r>
              <a:rPr lang="en-US" sz="2400" dirty="0" smtClean="0"/>
              <a:t> </a:t>
            </a:r>
            <a:r>
              <a:rPr lang="en-US" sz="2400" dirty="0" err="1" smtClean="0"/>
              <a:t>menyusun</a:t>
            </a:r>
            <a:r>
              <a:rPr lang="en-US" sz="2400" dirty="0" smtClean="0"/>
              <a:t> 2 </a:t>
            </a:r>
            <a:r>
              <a:rPr lang="en-US" sz="2400" dirty="0" err="1" smtClean="0"/>
              <a:t>berkas</a:t>
            </a:r>
            <a:r>
              <a:rPr lang="en-US" sz="2400" dirty="0" smtClean="0"/>
              <a:t>, </a:t>
            </a:r>
            <a:r>
              <a:rPr lang="en-US" sz="2400" dirty="0" err="1" smtClean="0"/>
              <a:t>yaitu</a:t>
            </a:r>
            <a:r>
              <a:rPr lang="en-US" sz="2400" dirty="0" smtClean="0"/>
              <a:t> </a:t>
            </a:r>
            <a:r>
              <a:rPr lang="en-US" sz="2400" dirty="0" err="1" smtClean="0"/>
              <a:t>berdasarkan</a:t>
            </a:r>
            <a:r>
              <a:rPr lang="en-US" sz="2400" dirty="0" smtClean="0"/>
              <a:t> </a:t>
            </a:r>
            <a:r>
              <a:rPr lang="en-US" sz="2400" dirty="0" err="1" smtClean="0"/>
              <a:t>geografi</a:t>
            </a:r>
            <a:r>
              <a:rPr lang="en-US" sz="2400" dirty="0" smtClean="0"/>
              <a:t> </a:t>
            </a:r>
            <a:r>
              <a:rPr lang="en-US" sz="2400" dirty="0" err="1" smtClean="0"/>
              <a:t>dan</a:t>
            </a:r>
            <a:r>
              <a:rPr lang="en-US" sz="2400" dirty="0" smtClean="0"/>
              <a:t> </a:t>
            </a:r>
            <a:r>
              <a:rPr lang="en-US" sz="2400" dirty="0" err="1" smtClean="0"/>
              <a:t>berkas</a:t>
            </a:r>
            <a:r>
              <a:rPr lang="en-US" sz="2400" dirty="0" smtClean="0"/>
              <a:t> </a:t>
            </a:r>
            <a:r>
              <a:rPr lang="en-US" sz="2400" dirty="0" err="1" smtClean="0"/>
              <a:t>abjad</a:t>
            </a:r>
            <a:r>
              <a:rPr lang="en-US" sz="2400" dirty="0" smtClean="0"/>
              <a:t> </a:t>
            </a:r>
            <a:r>
              <a:rPr lang="en-US" sz="2400" dirty="0" err="1" smtClean="0"/>
              <a:t>utk</a:t>
            </a:r>
            <a:r>
              <a:rPr lang="en-US" sz="2400" dirty="0" smtClean="0"/>
              <a:t> indeks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id-ID" sz="4000" b="1" dirty="0" smtClean="0">
                <a:solidFill>
                  <a:srgbClr val="FF0000"/>
                </a:solidFill>
                <a:effectLst>
                  <a:outerShdw blurRad="38100" dist="38100" dir="2700000" algn="tl">
                    <a:srgbClr val="000000">
                      <a:alpha val="43137"/>
                    </a:srgbClr>
                  </a:outerShdw>
                </a:effectLst>
              </a:rPr>
              <a:t>Sistem </a:t>
            </a:r>
            <a:r>
              <a:rPr lang="en-US" sz="4000" b="1" dirty="0" err="1" smtClean="0">
                <a:solidFill>
                  <a:srgbClr val="FF0000"/>
                </a:solidFill>
                <a:effectLst>
                  <a:outerShdw blurRad="38100" dist="38100" dir="2700000" algn="tl">
                    <a:srgbClr val="000000">
                      <a:alpha val="43137"/>
                    </a:srgbClr>
                  </a:outerShdw>
                </a:effectLst>
              </a:rPr>
              <a:t>Numerik</a:t>
            </a:r>
            <a:endParaRPr lang="en-US" sz="4000" b="1" dirty="0" smtClean="0">
              <a:solidFill>
                <a:srgbClr val="FF0000"/>
              </a:solidFill>
              <a:effectLst>
                <a:outerShdw blurRad="38100" dist="38100" dir="2700000" algn="tl">
                  <a:srgbClr val="000000">
                    <a:alpha val="43137"/>
                  </a:srgbClr>
                </a:outerShdw>
              </a:effectLst>
            </a:endParaRPr>
          </a:p>
        </p:txBody>
      </p:sp>
      <p:sp>
        <p:nvSpPr>
          <p:cNvPr id="13315" name="Rectangle 3"/>
          <p:cNvSpPr>
            <a:spLocks noGrp="1" noChangeArrowheads="1"/>
          </p:cNvSpPr>
          <p:nvPr>
            <p:ph idx="1"/>
          </p:nvPr>
        </p:nvSpPr>
        <p:spPr/>
        <p:txBody>
          <a:bodyPr/>
          <a:lstStyle/>
          <a:p>
            <a:pPr marL="0" indent="0" algn="just" eaLnBrk="1" hangingPunct="1">
              <a:buFontTx/>
              <a:buNone/>
              <a:defRPr/>
            </a:pPr>
            <a:r>
              <a:rPr lang="en-US" sz="2400" dirty="0" err="1" smtClean="0"/>
              <a:t>Sistem</a:t>
            </a:r>
            <a:r>
              <a:rPr lang="en-US" sz="2400" dirty="0" smtClean="0"/>
              <a:t> </a:t>
            </a:r>
            <a:r>
              <a:rPr lang="en-US" sz="2400" dirty="0" err="1" smtClean="0"/>
              <a:t>ini</a:t>
            </a:r>
            <a:r>
              <a:rPr lang="en-US" sz="2400" dirty="0" smtClean="0"/>
              <a:t> </a:t>
            </a:r>
            <a:r>
              <a:rPr lang="en-US" sz="2400" dirty="0" err="1" smtClean="0"/>
              <a:t>menggunakan</a:t>
            </a:r>
            <a:r>
              <a:rPr lang="en-US" sz="2400" dirty="0" smtClean="0"/>
              <a:t> </a:t>
            </a:r>
            <a:r>
              <a:rPr lang="en-US" sz="2400" dirty="0" err="1" smtClean="0"/>
              <a:t>nomor</a:t>
            </a:r>
            <a:r>
              <a:rPr lang="en-US" sz="2400" dirty="0" smtClean="0"/>
              <a:t>, </a:t>
            </a:r>
            <a:r>
              <a:rPr lang="en-US" sz="2400" dirty="0" err="1" smtClean="0"/>
              <a:t>atas</a:t>
            </a:r>
            <a:r>
              <a:rPr lang="en-US" sz="2400" dirty="0" smtClean="0"/>
              <a:t> </a:t>
            </a:r>
            <a:r>
              <a:rPr lang="en-US" sz="2400" dirty="0" err="1" smtClean="0"/>
              <a:t>dasar</a:t>
            </a:r>
            <a:r>
              <a:rPr lang="en-US" sz="2400" dirty="0" smtClean="0"/>
              <a:t> </a:t>
            </a:r>
            <a:r>
              <a:rPr lang="en-US" sz="2400" dirty="0" err="1" smtClean="0"/>
              <a:t>urutan</a:t>
            </a:r>
            <a:r>
              <a:rPr lang="en-US" sz="2400" dirty="0" smtClean="0"/>
              <a:t> </a:t>
            </a:r>
            <a:r>
              <a:rPr lang="en-US" sz="2400" dirty="0" err="1" smtClean="0"/>
              <a:t>angka</a:t>
            </a:r>
            <a:r>
              <a:rPr lang="en-US" sz="2400" dirty="0" smtClean="0"/>
              <a:t>/</a:t>
            </a:r>
            <a:r>
              <a:rPr lang="en-US" sz="2400" dirty="0" err="1" smtClean="0"/>
              <a:t>nomor</a:t>
            </a:r>
            <a:r>
              <a:rPr lang="en-US" sz="2400" dirty="0" smtClean="0"/>
              <a:t>, </a:t>
            </a:r>
            <a:r>
              <a:rPr lang="en-US" sz="2400" dirty="0" err="1" smtClean="0"/>
              <a:t>biasanya</a:t>
            </a:r>
            <a:r>
              <a:rPr lang="en-US" sz="2400" dirty="0" smtClean="0"/>
              <a:t> </a:t>
            </a:r>
            <a:r>
              <a:rPr lang="en-US" sz="2400" dirty="0" err="1" smtClean="0"/>
              <a:t>dari</a:t>
            </a:r>
            <a:r>
              <a:rPr lang="en-US" sz="2400" dirty="0" smtClean="0"/>
              <a:t> </a:t>
            </a:r>
            <a:r>
              <a:rPr lang="en-US" sz="2400" dirty="0" err="1" smtClean="0"/>
              <a:t>angka</a:t>
            </a:r>
            <a:r>
              <a:rPr lang="en-US" sz="2400" dirty="0" smtClean="0"/>
              <a:t> </a:t>
            </a:r>
            <a:r>
              <a:rPr lang="en-US" sz="2400" dirty="0" err="1" smtClean="0"/>
              <a:t>terkecil</a:t>
            </a:r>
            <a:r>
              <a:rPr lang="en-US" sz="2400" dirty="0" smtClean="0"/>
              <a:t> </a:t>
            </a:r>
            <a:r>
              <a:rPr lang="en-US" sz="2400" dirty="0" err="1" smtClean="0"/>
              <a:t>ke</a:t>
            </a:r>
            <a:r>
              <a:rPr lang="en-US" sz="2400" dirty="0" smtClean="0"/>
              <a:t> </a:t>
            </a:r>
            <a:r>
              <a:rPr lang="en-US" sz="2400" dirty="0" err="1" smtClean="0"/>
              <a:t>angka</a:t>
            </a:r>
            <a:r>
              <a:rPr lang="en-US" sz="2400" dirty="0" smtClean="0"/>
              <a:t> </a:t>
            </a:r>
            <a:r>
              <a:rPr lang="en-US" sz="2400" dirty="0" err="1" smtClean="0"/>
              <a:t>terbesar</a:t>
            </a:r>
            <a:r>
              <a:rPr lang="en-US" sz="2400" dirty="0" smtClean="0"/>
              <a:t>. </a:t>
            </a:r>
            <a:r>
              <a:rPr lang="en-US" sz="2400" dirty="0" err="1" smtClean="0"/>
              <a:t>Pemberkasan</a:t>
            </a:r>
            <a:r>
              <a:rPr lang="en-US" sz="2400" dirty="0" smtClean="0"/>
              <a:t> </a:t>
            </a:r>
            <a:r>
              <a:rPr lang="en-US" sz="2400" dirty="0" err="1" smtClean="0"/>
              <a:t>urut</a:t>
            </a:r>
            <a:r>
              <a:rPr lang="en-US" sz="2400" dirty="0" smtClean="0"/>
              <a:t> </a:t>
            </a:r>
            <a:r>
              <a:rPr lang="en-US" sz="2400" dirty="0" err="1" smtClean="0"/>
              <a:t>angka</a:t>
            </a:r>
            <a:r>
              <a:rPr lang="en-US" sz="2400" dirty="0" smtClean="0"/>
              <a:t> </a:t>
            </a:r>
            <a:r>
              <a:rPr lang="en-US" sz="2400" dirty="0" err="1" smtClean="0"/>
              <a:t>merupakan</a:t>
            </a:r>
            <a:r>
              <a:rPr lang="en-US" sz="2400" dirty="0" smtClean="0"/>
              <a:t> </a:t>
            </a:r>
            <a:r>
              <a:rPr lang="en-US" sz="2400" dirty="0" err="1" smtClean="0"/>
              <a:t>sistem</a:t>
            </a:r>
            <a:r>
              <a:rPr lang="en-US" sz="2400" dirty="0" smtClean="0"/>
              <a:t> yang paling </a:t>
            </a:r>
            <a:r>
              <a:rPr lang="en-US" sz="2400" dirty="0" err="1" smtClean="0"/>
              <a:t>sederhana</a:t>
            </a:r>
            <a:r>
              <a:rPr lang="en-US" sz="2400" dirty="0" smtClean="0"/>
              <a:t>. </a:t>
            </a:r>
            <a:r>
              <a:rPr lang="en-US" sz="2400" dirty="0" err="1" smtClean="0"/>
              <a:t>Rekod</a:t>
            </a:r>
            <a:r>
              <a:rPr lang="en-US" sz="2400" dirty="0" smtClean="0"/>
              <a:t> </a:t>
            </a:r>
            <a:r>
              <a:rPr lang="en-US" sz="2400" dirty="0" err="1" smtClean="0"/>
              <a:t>diatur</a:t>
            </a:r>
            <a:r>
              <a:rPr lang="en-US" sz="2400" dirty="0" smtClean="0"/>
              <a:t> </a:t>
            </a:r>
            <a:r>
              <a:rPr lang="en-US" sz="2400" dirty="0" err="1" smtClean="0"/>
              <a:t>berdasarkan</a:t>
            </a:r>
            <a:r>
              <a:rPr lang="en-US" sz="2400" dirty="0" smtClean="0"/>
              <a:t> </a:t>
            </a:r>
            <a:r>
              <a:rPr lang="en-US" sz="2400" dirty="0" err="1" smtClean="0"/>
              <a:t>urutan</a:t>
            </a:r>
            <a:r>
              <a:rPr lang="en-US" sz="2400" dirty="0" smtClean="0"/>
              <a:t> </a:t>
            </a:r>
            <a:r>
              <a:rPr lang="en-US" sz="2400" dirty="0" err="1" smtClean="0"/>
              <a:t>angka</a:t>
            </a:r>
            <a:r>
              <a:rPr lang="en-US" sz="2400" dirty="0" smtClean="0"/>
              <a:t> </a:t>
            </a:r>
            <a:r>
              <a:rPr lang="en-US" sz="2400" dirty="0" err="1" smtClean="0"/>
              <a:t>seperti</a:t>
            </a:r>
            <a:r>
              <a:rPr lang="en-US" sz="2400" dirty="0" smtClean="0"/>
              <a:t> 01, 02, 03, 04 </a:t>
            </a:r>
            <a:r>
              <a:rPr lang="en-US" sz="2400" dirty="0" err="1" smtClean="0"/>
              <a:t>dan</a:t>
            </a:r>
            <a:r>
              <a:rPr lang="en-US" sz="2400" dirty="0" smtClean="0"/>
              <a:t> </a:t>
            </a:r>
            <a:r>
              <a:rPr lang="en-US" sz="2400" dirty="0" err="1" smtClean="0"/>
              <a:t>seterusnya</a:t>
            </a:r>
            <a:endParaRPr lang="en-US" sz="2400" dirty="0" smtClean="0">
              <a:sym typeface="Wingdings" pitchFamily="2" charset="2"/>
            </a:endParaRPr>
          </a:p>
          <a:p>
            <a:pPr lvl="1" eaLnBrk="1" hangingPunct="1">
              <a:buFont typeface="Wingdings" pitchFamily="2" charset="2"/>
              <a:buNone/>
              <a:defRPr/>
            </a:pPr>
            <a:endParaRPr lang="en-US" sz="2000" dirty="0" smtClean="0"/>
          </a:p>
          <a:p>
            <a:pPr eaLnBrk="1" hangingPunct="1">
              <a:buFontTx/>
              <a:buNone/>
              <a:defRPr/>
            </a:pPr>
            <a:endParaRPr lang="en-US" sz="2400" dirty="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err="1" smtClean="0"/>
              <a:t>Berurutan</a:t>
            </a:r>
            <a:r>
              <a:rPr lang="en-US" dirty="0" smtClean="0"/>
              <a:t> (serial)</a:t>
            </a:r>
          </a:p>
        </p:txBody>
      </p:sp>
      <p:sp>
        <p:nvSpPr>
          <p:cNvPr id="3" name="Content Placeholder 2"/>
          <p:cNvSpPr>
            <a:spLocks noGrp="1"/>
          </p:cNvSpPr>
          <p:nvPr>
            <p:ph idx="1"/>
          </p:nvPr>
        </p:nvSpPr>
        <p:spPr/>
        <p:txBody>
          <a:bodyPr/>
          <a:lstStyle/>
          <a:p>
            <a:pPr>
              <a:buFont typeface="Wingdings" pitchFamily="2" charset="2"/>
              <a:buNone/>
              <a:defRPr/>
            </a:pPr>
            <a:r>
              <a:rPr lang="en-US" dirty="0" err="1" smtClean="0"/>
              <a:t>Digunakan</a:t>
            </a:r>
            <a:r>
              <a:rPr lang="en-US" dirty="0" smtClean="0"/>
              <a:t> </a:t>
            </a:r>
            <a:r>
              <a:rPr lang="en-US" dirty="0" err="1" smtClean="0"/>
              <a:t>untuk</a:t>
            </a:r>
            <a:r>
              <a:rPr lang="en-US" dirty="0" smtClean="0"/>
              <a:t>:</a:t>
            </a:r>
          </a:p>
          <a:p>
            <a:pPr>
              <a:defRPr/>
            </a:pPr>
            <a:r>
              <a:rPr lang="en-US" dirty="0" smtClean="0"/>
              <a:t>Perusahaan </a:t>
            </a:r>
            <a:r>
              <a:rPr lang="en-US" dirty="0" err="1" smtClean="0"/>
              <a:t>asuransi</a:t>
            </a:r>
            <a:r>
              <a:rPr lang="en-US" dirty="0" smtClean="0"/>
              <a:t>, </a:t>
            </a:r>
            <a:r>
              <a:rPr lang="en-US" dirty="0" err="1" smtClean="0"/>
              <a:t>kesejahteraan</a:t>
            </a:r>
            <a:r>
              <a:rPr lang="en-US" dirty="0" smtClean="0"/>
              <a:t> </a:t>
            </a:r>
            <a:r>
              <a:rPr lang="en-US" dirty="0" err="1" smtClean="0"/>
              <a:t>sosial</a:t>
            </a:r>
            <a:r>
              <a:rPr lang="en-US" dirty="0" smtClean="0"/>
              <a:t>, </a:t>
            </a:r>
            <a:r>
              <a:rPr lang="en-US" dirty="0" err="1" smtClean="0"/>
              <a:t>kontraktor</a:t>
            </a:r>
            <a:r>
              <a:rPr lang="en-US" dirty="0" smtClean="0"/>
              <a:t>, </a:t>
            </a:r>
            <a:r>
              <a:rPr lang="en-US" dirty="0" err="1" smtClean="0"/>
              <a:t>arsitek</a:t>
            </a:r>
            <a:r>
              <a:rPr lang="en-US" dirty="0" smtClean="0"/>
              <a:t>, </a:t>
            </a:r>
            <a:r>
              <a:rPr lang="en-US" dirty="0" err="1" smtClean="0"/>
              <a:t>dll</a:t>
            </a:r>
            <a:endParaRPr lang="en-US" dirty="0" smtClean="0"/>
          </a:p>
          <a:p>
            <a:pPr>
              <a:defRPr/>
            </a:pPr>
            <a:r>
              <a:rPr lang="en-US" dirty="0" err="1" smtClean="0"/>
              <a:t>Keunggulan</a:t>
            </a:r>
            <a:r>
              <a:rPr lang="en-US" dirty="0" smtClean="0"/>
              <a:t>:</a:t>
            </a:r>
          </a:p>
          <a:p>
            <a:pPr marL="0" indent="0">
              <a:buFont typeface="Wingdings" pitchFamily="2" charset="2"/>
              <a:buNone/>
              <a:defRPr/>
            </a:pPr>
            <a:endParaRPr lang="en-US" dirty="0"/>
          </a:p>
          <a:p>
            <a:pPr marL="0" indent="0">
              <a:buFont typeface="Wingdings" pitchFamily="2" charset="2"/>
              <a:buNone/>
              <a:defRPr/>
            </a:pPr>
            <a:r>
              <a:rPr lang="en-US" dirty="0" smtClean="0"/>
              <a:t>Alfa </a:t>
            </a:r>
            <a:r>
              <a:rPr lang="en-US" dirty="0" err="1" smtClean="0"/>
              <a:t>numerik</a:t>
            </a:r>
            <a:r>
              <a:rPr lang="en-US" dirty="0" smtClean="0"/>
              <a:t> </a:t>
            </a:r>
            <a:r>
              <a:rPr lang="en-US" dirty="0" err="1" smtClean="0"/>
              <a:t>biasa</a:t>
            </a:r>
            <a:r>
              <a:rPr lang="en-US" dirty="0" smtClean="0"/>
              <a:t> </a:t>
            </a:r>
            <a:r>
              <a:rPr lang="en-US" dirty="0" err="1" smtClean="0"/>
              <a:t>dikaitkan</a:t>
            </a:r>
            <a:r>
              <a:rPr lang="en-US" dirty="0" smtClean="0"/>
              <a:t> dg </a:t>
            </a:r>
            <a:r>
              <a:rPr lang="en-US" dirty="0" err="1" smtClean="0"/>
              <a:t>abjad</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Kelemahan Numerik</a:t>
            </a:r>
          </a:p>
        </p:txBody>
      </p:sp>
      <p:sp>
        <p:nvSpPr>
          <p:cNvPr id="43011" name="Content Placeholder 2"/>
          <p:cNvSpPr>
            <a:spLocks noGrp="1"/>
          </p:cNvSpPr>
          <p:nvPr>
            <p:ph idx="1"/>
          </p:nvPr>
        </p:nvSpPr>
        <p:spPr/>
        <p:txBody>
          <a:bodyPr/>
          <a:lstStyle/>
          <a:p>
            <a:r>
              <a:rPr lang="en-US" dirty="0" err="1" smtClean="0"/>
              <a:t>Memerlukan</a:t>
            </a:r>
            <a:r>
              <a:rPr lang="en-US" dirty="0" smtClean="0"/>
              <a:t> indeks </a:t>
            </a:r>
            <a:r>
              <a:rPr lang="en-US" dirty="0" err="1" smtClean="0"/>
              <a:t>abjad</a:t>
            </a:r>
            <a:endParaRPr lang="en-US" dirty="0" smtClean="0"/>
          </a:p>
          <a:p>
            <a:r>
              <a:rPr lang="en-US" dirty="0" err="1" smtClean="0"/>
              <a:t>Kesalahan</a:t>
            </a:r>
            <a:r>
              <a:rPr lang="en-US" dirty="0" smtClean="0"/>
              <a:t> </a:t>
            </a:r>
            <a:r>
              <a:rPr lang="en-US" dirty="0" err="1" smtClean="0"/>
              <a:t>karena</a:t>
            </a:r>
            <a:r>
              <a:rPr lang="en-US" dirty="0" smtClean="0"/>
              <a:t> </a:t>
            </a:r>
            <a:r>
              <a:rPr lang="en-US" dirty="0" err="1" smtClean="0"/>
              <a:t>tulisan</a:t>
            </a:r>
            <a:r>
              <a:rPr lang="en-US" dirty="0" smtClean="0"/>
              <a:t> </a:t>
            </a:r>
            <a:r>
              <a:rPr lang="en-US" dirty="0" err="1" smtClean="0"/>
              <a:t>sulit</a:t>
            </a:r>
            <a:r>
              <a:rPr lang="en-US" dirty="0" smtClean="0"/>
              <a:t> </a:t>
            </a:r>
            <a:r>
              <a:rPr lang="en-US" dirty="0" err="1" smtClean="0"/>
              <a:t>dibaca</a:t>
            </a:r>
            <a:endParaRPr lang="en-US" dirty="0" smtClean="0"/>
          </a:p>
          <a:p>
            <a:r>
              <a:rPr lang="en-US" dirty="0" err="1" smtClean="0"/>
              <a:t>Subjek</a:t>
            </a:r>
            <a:r>
              <a:rPr lang="en-US" dirty="0" smtClean="0"/>
              <a:t> yang </a:t>
            </a:r>
            <a:r>
              <a:rPr lang="en-US" dirty="0" err="1" smtClean="0"/>
              <a:t>sama</a:t>
            </a:r>
            <a:r>
              <a:rPr lang="en-US" dirty="0" smtClean="0"/>
              <a:t> </a:t>
            </a:r>
            <a:r>
              <a:rPr lang="en-US" dirty="0" err="1" smtClean="0"/>
              <a:t>akan</a:t>
            </a:r>
            <a:r>
              <a:rPr lang="en-US" dirty="0" smtClean="0"/>
              <a:t> </a:t>
            </a:r>
            <a:r>
              <a:rPr lang="en-US" dirty="0" err="1" smtClean="0"/>
              <a:t>terseber</a:t>
            </a:r>
            <a:r>
              <a:rPr lang="en-US" dirty="0" err="1" smtClean="0">
                <a:sym typeface="Wingdings" pitchFamily="2" charset="2"/>
              </a:rPr>
              <a:t>tidak</a:t>
            </a:r>
            <a:r>
              <a:rPr lang="en-US" dirty="0" smtClean="0">
                <a:sym typeface="Wingdings" pitchFamily="2" charset="2"/>
              </a:rPr>
              <a:t> </a:t>
            </a:r>
            <a:r>
              <a:rPr lang="en-US" dirty="0" err="1" smtClean="0">
                <a:sym typeface="Wingdings" pitchFamily="2" charset="2"/>
              </a:rPr>
              <a:t>mungkin</a:t>
            </a:r>
            <a:r>
              <a:rPr lang="en-US" dirty="0" smtClean="0">
                <a:sym typeface="Wingdings" pitchFamily="2" charset="2"/>
              </a:rPr>
              <a:t> </a:t>
            </a:r>
            <a:r>
              <a:rPr lang="en-US" dirty="0" err="1" smtClean="0">
                <a:sym typeface="Wingdings" pitchFamily="2" charset="2"/>
              </a:rPr>
              <a:t>menurut</a:t>
            </a:r>
            <a:r>
              <a:rPr lang="en-US" dirty="0" smtClean="0">
                <a:sym typeface="Wingdings" pitchFamily="2" charset="2"/>
              </a:rPr>
              <a:t> </a:t>
            </a:r>
            <a:r>
              <a:rPr lang="en-US" dirty="0" err="1" smtClean="0">
                <a:sym typeface="Wingdings" pitchFamily="2" charset="2"/>
              </a:rPr>
              <a:t>subjekperlu</a:t>
            </a:r>
            <a:r>
              <a:rPr lang="en-US" dirty="0" smtClean="0">
                <a:sym typeface="Wingdings" pitchFamily="2" charset="2"/>
              </a:rPr>
              <a:t> </a:t>
            </a:r>
            <a:r>
              <a:rPr lang="en-US" dirty="0" err="1" smtClean="0">
                <a:sym typeface="Wingdings" pitchFamily="2" charset="2"/>
              </a:rPr>
              <a:t>dibikin</a:t>
            </a:r>
            <a:r>
              <a:rPr lang="en-US" dirty="0" smtClean="0">
                <a:sym typeface="Wingdings" pitchFamily="2" charset="2"/>
              </a:rPr>
              <a:t> indeks</a:t>
            </a: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effectLst>
                  <a:outerShdw blurRad="38100" dist="38100" dir="2700000" algn="tl">
                    <a:srgbClr val="000000">
                      <a:alpha val="43137"/>
                    </a:srgbClr>
                  </a:outerShdw>
                </a:effectLst>
              </a:rPr>
              <a:t>Sistem</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Subjek</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7848600" cy="1684784"/>
          </a:xfrm>
        </p:spPr>
        <p:txBody>
          <a:bodyPr/>
          <a:lstStyle/>
          <a:p>
            <a:pPr marL="0" indent="0">
              <a:buNone/>
            </a:pPr>
            <a:r>
              <a:rPr lang="en-US" dirty="0" err="1" smtClean="0"/>
              <a:t>Adalah</a:t>
            </a:r>
            <a:r>
              <a:rPr lang="en-US" dirty="0" smtClean="0"/>
              <a:t> </a:t>
            </a:r>
            <a:r>
              <a:rPr lang="en-US" dirty="0" err="1" smtClean="0"/>
              <a:t>Sistem</a:t>
            </a:r>
            <a:r>
              <a:rPr lang="en-US" dirty="0" smtClean="0"/>
              <a:t> </a:t>
            </a:r>
            <a:r>
              <a:rPr lang="en-US" dirty="0" err="1" smtClean="0"/>
              <a:t>penyimpanan</a:t>
            </a:r>
            <a:r>
              <a:rPr lang="en-US" dirty="0" smtClean="0"/>
              <a:t> </a:t>
            </a:r>
            <a:r>
              <a:rPr lang="en-US" dirty="0" err="1" smtClean="0"/>
              <a:t>dokumen</a:t>
            </a:r>
            <a:r>
              <a:rPr lang="en-US" dirty="0" smtClean="0"/>
              <a:t> yang </a:t>
            </a:r>
            <a:r>
              <a:rPr lang="en-US" dirty="0" err="1" smtClean="0"/>
              <a:t>berdasarkan</a:t>
            </a:r>
            <a:r>
              <a:rPr lang="en-US" dirty="0" smtClean="0"/>
              <a:t> </a:t>
            </a:r>
            <a:r>
              <a:rPr lang="en-US" dirty="0" err="1" smtClean="0"/>
              <a:t>kepada</a:t>
            </a:r>
            <a:r>
              <a:rPr lang="en-US" dirty="0" smtClean="0"/>
              <a:t> </a:t>
            </a:r>
            <a:r>
              <a:rPr lang="en-US" dirty="0" err="1" smtClean="0"/>
              <a:t>isi</a:t>
            </a:r>
            <a:r>
              <a:rPr lang="en-US" dirty="0" smtClean="0"/>
              <a:t> </a:t>
            </a:r>
            <a:r>
              <a:rPr lang="en-US" dirty="0" err="1" smtClean="0"/>
              <a:t>dari</a:t>
            </a:r>
            <a:r>
              <a:rPr lang="en-US" dirty="0" smtClean="0"/>
              <a:t> </a:t>
            </a:r>
            <a:r>
              <a:rPr lang="en-US" dirty="0" err="1" smtClean="0"/>
              <a:t>dokumen</a:t>
            </a:r>
            <a:r>
              <a:rPr lang="en-US" dirty="0" smtClean="0"/>
              <a:t> yang </a:t>
            </a:r>
            <a:r>
              <a:rPr lang="en-US" dirty="0" err="1" smtClean="0"/>
              <a:t>bersangkutan</a:t>
            </a:r>
            <a:endParaRPr lang="en-US" dirty="0"/>
          </a:p>
        </p:txBody>
      </p:sp>
    </p:spTree>
    <p:extLst>
      <p:ext uri="{BB962C8B-B14F-4D97-AF65-F5344CB8AC3E}">
        <p14:creationId xmlns:p14="http://schemas.microsoft.com/office/powerpoint/2010/main" val="24342315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id-ID" sz="3500" dirty="0" smtClean="0"/>
              <a:t>JENJANG MASALAH</a:t>
            </a:r>
            <a:endParaRPr lang="en-US" sz="3500" dirty="0" smtClean="0"/>
          </a:p>
        </p:txBody>
      </p:sp>
      <p:sp>
        <p:nvSpPr>
          <p:cNvPr id="36867" name="Rectangle 3"/>
          <p:cNvSpPr>
            <a:spLocks noGrp="1" noChangeArrowheads="1"/>
          </p:cNvSpPr>
          <p:nvPr>
            <p:ph idx="1"/>
          </p:nvPr>
        </p:nvSpPr>
        <p:spPr/>
        <p:txBody>
          <a:bodyPr/>
          <a:lstStyle/>
          <a:p>
            <a:pPr eaLnBrk="1" hangingPunct="1">
              <a:lnSpc>
                <a:spcPct val="80000"/>
              </a:lnSpc>
            </a:pPr>
            <a:r>
              <a:rPr lang="id-ID" sz="2600" dirty="0" smtClean="0"/>
              <a:t>Pokok Masalah 	-  sekat primer</a:t>
            </a:r>
          </a:p>
          <a:p>
            <a:pPr eaLnBrk="1" hangingPunct="1">
              <a:lnSpc>
                <a:spcPct val="80000"/>
              </a:lnSpc>
            </a:pPr>
            <a:r>
              <a:rPr lang="id-ID" sz="2600" dirty="0" smtClean="0"/>
              <a:t>Sub-masalah 	-  sekat sekunder</a:t>
            </a:r>
          </a:p>
          <a:p>
            <a:pPr eaLnBrk="1" hangingPunct="1">
              <a:lnSpc>
                <a:spcPct val="80000"/>
              </a:lnSpc>
            </a:pPr>
            <a:r>
              <a:rPr lang="id-ID" sz="2200" dirty="0" smtClean="0"/>
              <a:t>Sub-sub Masalah</a:t>
            </a:r>
            <a:r>
              <a:rPr lang="id-ID" sz="2600" dirty="0" smtClean="0"/>
              <a:t> 	-  sekat tertier</a:t>
            </a:r>
          </a:p>
          <a:p>
            <a:pPr eaLnBrk="1" hangingPunct="1">
              <a:lnSpc>
                <a:spcPct val="80000"/>
              </a:lnSpc>
            </a:pPr>
            <a:r>
              <a:rPr lang="id-ID" sz="2600" dirty="0" smtClean="0"/>
              <a:t>Berkas/surat	-  folder</a:t>
            </a:r>
          </a:p>
          <a:p>
            <a:pPr eaLnBrk="1" hangingPunct="1">
              <a:lnSpc>
                <a:spcPct val="80000"/>
              </a:lnSpc>
            </a:pPr>
            <a:endParaRPr lang="id-ID" sz="2600" dirty="0" smtClean="0"/>
          </a:p>
          <a:p>
            <a:pPr eaLnBrk="1" hangingPunct="1">
              <a:lnSpc>
                <a:spcPct val="80000"/>
              </a:lnSpc>
              <a:buFontTx/>
              <a:buChar char="-"/>
            </a:pPr>
            <a:r>
              <a:rPr lang="id-ID" sz="2600" dirty="0" smtClean="0"/>
              <a:t>Sekat primer    = kode,pokok masalah</a:t>
            </a:r>
          </a:p>
          <a:p>
            <a:pPr eaLnBrk="1" hangingPunct="1">
              <a:lnSpc>
                <a:spcPct val="80000"/>
              </a:lnSpc>
              <a:buFontTx/>
              <a:buChar char="-"/>
            </a:pPr>
            <a:r>
              <a:rPr lang="id-ID" sz="2600" dirty="0" smtClean="0"/>
              <a:t>Sekat skunder  = kode, sub-masalah</a:t>
            </a:r>
          </a:p>
          <a:p>
            <a:pPr eaLnBrk="1" hangingPunct="1">
              <a:lnSpc>
                <a:spcPct val="80000"/>
              </a:lnSpc>
              <a:buFontTx/>
              <a:buChar char="-"/>
            </a:pPr>
            <a:r>
              <a:rPr lang="id-ID" sz="2600" dirty="0" smtClean="0"/>
              <a:t>Sekat tertier     = kode, sub-sub masalah</a:t>
            </a:r>
          </a:p>
          <a:p>
            <a:pPr eaLnBrk="1" hangingPunct="1">
              <a:lnSpc>
                <a:spcPct val="80000"/>
              </a:lnSpc>
              <a:buFontTx/>
              <a:buChar char="-"/>
            </a:pPr>
            <a:r>
              <a:rPr lang="id-ID" sz="2600" dirty="0" smtClean="0"/>
              <a:t>Folder	</a:t>
            </a:r>
            <a:r>
              <a:rPr lang="en-US" sz="2600" dirty="0" smtClean="0"/>
              <a:t>       </a:t>
            </a:r>
            <a:r>
              <a:rPr lang="id-ID" sz="2600" dirty="0" smtClean="0"/>
              <a:t>= kode, indeks berkas</a:t>
            </a:r>
          </a:p>
        </p:txBody>
      </p:sp>
    </p:spTree>
    <p:extLst>
      <p:ext uri="{BB962C8B-B14F-4D97-AF65-F5344CB8AC3E}">
        <p14:creationId xmlns:p14="http://schemas.microsoft.com/office/powerpoint/2010/main" val="149854695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86502" cy="1143000"/>
          </a:xfrm>
        </p:spPr>
        <p:txBody>
          <a:bodyPr/>
          <a:lstStyle/>
          <a:p>
            <a:r>
              <a:rPr lang="en-US" sz="4800" b="1" dirty="0" err="1" smtClean="0">
                <a:solidFill>
                  <a:srgbClr val="FF0000"/>
                </a:solidFill>
                <a:effectLst>
                  <a:outerShdw blurRad="38100" dist="38100" dir="2700000" algn="tl">
                    <a:srgbClr val="000000">
                      <a:alpha val="43137"/>
                    </a:srgbClr>
                  </a:outerShdw>
                </a:effectLst>
              </a:rPr>
              <a:t>Penjajaran</a:t>
            </a:r>
            <a:r>
              <a:rPr lang="en-US" sz="4800" b="1" dirty="0" smtClean="0">
                <a:solidFill>
                  <a:srgbClr val="FF0000"/>
                </a:solidFill>
                <a:effectLst>
                  <a:outerShdw blurRad="38100" dist="38100" dir="2700000" algn="tl">
                    <a:srgbClr val="000000">
                      <a:alpha val="43137"/>
                    </a:srgbClr>
                  </a:outerShdw>
                </a:effectLst>
              </a:rPr>
              <a:t> </a:t>
            </a:r>
            <a:r>
              <a:rPr lang="en-US" sz="4800" b="1" dirty="0" err="1" smtClean="0">
                <a:solidFill>
                  <a:srgbClr val="FF0000"/>
                </a:solidFill>
                <a:effectLst>
                  <a:outerShdw blurRad="38100" dist="38100" dir="2700000" algn="tl">
                    <a:srgbClr val="000000">
                      <a:alpha val="43137"/>
                    </a:srgbClr>
                  </a:outerShdw>
                </a:effectLst>
              </a:rPr>
              <a:t>ordner</a:t>
            </a:r>
            <a:r>
              <a:rPr lang="en-US" sz="4800" b="1" dirty="0" smtClean="0">
                <a:solidFill>
                  <a:srgbClr val="FF0000"/>
                </a:solidFill>
                <a:effectLst>
                  <a:outerShdw blurRad="38100" dist="38100" dir="2700000" algn="tl">
                    <a:srgbClr val="000000">
                      <a:alpha val="43137"/>
                    </a:srgbClr>
                  </a:outerShdw>
                </a:effectLst>
              </a:rPr>
              <a:t> </a:t>
            </a:r>
            <a:r>
              <a:rPr lang="en-US" sz="4800" b="1" dirty="0" err="1" smtClean="0">
                <a:solidFill>
                  <a:srgbClr val="FF0000"/>
                </a:solidFill>
                <a:effectLst>
                  <a:outerShdw blurRad="38100" dist="38100" dir="2700000" algn="tl">
                    <a:srgbClr val="000000">
                      <a:alpha val="43137"/>
                    </a:srgbClr>
                  </a:outerShdw>
                </a:effectLst>
              </a:rPr>
              <a:t>arsip</a:t>
            </a:r>
            <a:endParaRPr lang="en-US" sz="4800" b="1" dirty="0">
              <a:solidFill>
                <a:srgbClr val="FF0000"/>
              </a:solidFill>
              <a:effectLst>
                <a:outerShdw blurRad="38100" dist="38100" dir="2700000" algn="tl">
                  <a:srgbClr val="000000">
                    <a:alpha val="43137"/>
                  </a:srgbClr>
                </a:outerShdw>
              </a:effectLst>
            </a:endParaRPr>
          </a:p>
        </p:txBody>
      </p:sp>
      <p:pic>
        <p:nvPicPr>
          <p:cNvPr id="4098" name="Picture 2" descr="C:\Users\user\Documents\dokumentasi kronologi penataan\WP_20140528_14_54_33_Pro.jpg"/>
          <p:cNvPicPr>
            <a:picLocks noChangeAspect="1" noChangeArrowheads="1"/>
          </p:cNvPicPr>
          <p:nvPr/>
        </p:nvPicPr>
        <p:blipFill>
          <a:blip r:embed="rId2" cstate="print"/>
          <a:srcRect t="9185"/>
          <a:stretch>
            <a:fillRect/>
          </a:stretch>
        </p:blipFill>
        <p:spPr bwMode="auto">
          <a:xfrm>
            <a:off x="2057400" y="1524000"/>
            <a:ext cx="1658580" cy="2666999"/>
          </a:xfrm>
          <a:prstGeom prst="rect">
            <a:avLst/>
          </a:prstGeom>
          <a:ln>
            <a:noFill/>
          </a:ln>
          <a:effectLst>
            <a:softEdge rad="112500"/>
          </a:effectLst>
        </p:spPr>
      </p:pic>
      <p:pic>
        <p:nvPicPr>
          <p:cNvPr id="4099" name="Picture 3" descr="C:\Users\user\Documents\dokumentasi kronologi penataan\WP_20140528_14_54_44_Pro.jpg"/>
          <p:cNvPicPr>
            <a:picLocks noChangeAspect="1" noChangeArrowheads="1"/>
          </p:cNvPicPr>
          <p:nvPr/>
        </p:nvPicPr>
        <p:blipFill>
          <a:blip r:embed="rId3" cstate="print"/>
          <a:srcRect t="14994" r="1770"/>
          <a:stretch>
            <a:fillRect/>
          </a:stretch>
        </p:blipFill>
        <p:spPr bwMode="auto">
          <a:xfrm>
            <a:off x="533400" y="2514600"/>
            <a:ext cx="2103130" cy="3222575"/>
          </a:xfrm>
          <a:prstGeom prst="rect">
            <a:avLst/>
          </a:prstGeom>
          <a:ln>
            <a:noFill/>
          </a:ln>
          <a:effectLst>
            <a:softEdge rad="112500"/>
          </a:effectLst>
        </p:spPr>
      </p:pic>
      <p:grpSp>
        <p:nvGrpSpPr>
          <p:cNvPr id="3" name="Group 4"/>
          <p:cNvGrpSpPr>
            <a:grpSpLocks/>
          </p:cNvGrpSpPr>
          <p:nvPr/>
        </p:nvGrpSpPr>
        <p:grpSpPr bwMode="auto">
          <a:xfrm>
            <a:off x="3810000" y="1905000"/>
            <a:ext cx="4953000" cy="3887788"/>
            <a:chOff x="2430" y="1594"/>
            <a:chExt cx="7206" cy="5523"/>
          </a:xfrm>
        </p:grpSpPr>
        <p:sp>
          <p:nvSpPr>
            <p:cNvPr id="4101" name="Text Box 28"/>
            <p:cNvSpPr txBox="1">
              <a:spLocks noChangeArrowheads="1"/>
            </p:cNvSpPr>
            <p:nvPr/>
          </p:nvSpPr>
          <p:spPr bwMode="auto">
            <a:xfrm>
              <a:off x="6632" y="6390"/>
              <a:ext cx="1624" cy="515"/>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800" b="1" dirty="0" err="1" smtClean="0">
                  <a:latin typeface="Garamond" pitchFamily="18" charset="0"/>
                  <a:cs typeface="Arial" pitchFamily="34" charset="0"/>
                </a:rPr>
                <a:t>Departemen</a:t>
              </a:r>
              <a:r>
                <a:rPr lang="en-US" sz="800" b="1" dirty="0" smtClean="0">
                  <a:latin typeface="Garamond" pitchFamily="18" charset="0"/>
                  <a:cs typeface="Arial" pitchFamily="34" charset="0"/>
                </a:rPr>
                <a:t> </a:t>
              </a:r>
              <a:r>
                <a:rPr lang="en-US" sz="800" b="1" dirty="0" err="1" smtClean="0">
                  <a:latin typeface="Garamond" pitchFamily="18" charset="0"/>
                  <a:cs typeface="Arial" pitchFamily="34" charset="0"/>
                </a:rPr>
                <a:t>Ilmu</a:t>
              </a:r>
              <a:r>
                <a:rPr lang="en-US" sz="800" b="1" dirty="0" smtClean="0">
                  <a:latin typeface="Garamond" pitchFamily="18" charset="0"/>
                  <a:cs typeface="Arial" pitchFamily="34" charset="0"/>
                </a:rPr>
                <a:t> </a:t>
              </a:r>
              <a:r>
                <a:rPr lang="en-US" sz="800" b="1" dirty="0" err="1" smtClean="0">
                  <a:latin typeface="Garamond" pitchFamily="18" charset="0"/>
                  <a:cs typeface="Arial" pitchFamily="34" charset="0"/>
                </a:rPr>
                <a:t>Perpustakaan</a:t>
              </a:r>
              <a:endParaRPr kumimoji="0" lang="id-ID" sz="800" b="1"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6"/>
            <p:cNvGrpSpPr>
              <a:grpSpLocks/>
            </p:cNvGrpSpPr>
            <p:nvPr/>
          </p:nvGrpSpPr>
          <p:grpSpPr bwMode="auto">
            <a:xfrm>
              <a:off x="2430" y="1594"/>
              <a:ext cx="7206" cy="5523"/>
              <a:chOff x="2400" y="1583"/>
              <a:chExt cx="7206" cy="5523"/>
            </a:xfrm>
          </p:grpSpPr>
          <p:sp>
            <p:nvSpPr>
              <p:cNvPr id="6" name="Rectangle 7"/>
              <p:cNvSpPr>
                <a:spLocks noChangeArrowheads="1"/>
              </p:cNvSpPr>
              <p:nvPr/>
            </p:nvSpPr>
            <p:spPr bwMode="auto">
              <a:xfrm>
                <a:off x="4423" y="2628"/>
                <a:ext cx="1919" cy="4471"/>
              </a:xfrm>
              <a:prstGeom prst="rect">
                <a:avLst/>
              </a:prstGeom>
              <a:noFill/>
              <a:ln w="38100" cmpd="thinThick">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nvGrpSpPr>
              <p:cNvPr id="15" name="Group 8"/>
              <p:cNvGrpSpPr>
                <a:grpSpLocks/>
              </p:cNvGrpSpPr>
              <p:nvPr/>
            </p:nvGrpSpPr>
            <p:grpSpPr bwMode="auto">
              <a:xfrm>
                <a:off x="2400" y="1583"/>
                <a:ext cx="7206" cy="5523"/>
                <a:chOff x="2400" y="1583"/>
                <a:chExt cx="7206" cy="5523"/>
              </a:xfrm>
            </p:grpSpPr>
            <p:grpSp>
              <p:nvGrpSpPr>
                <p:cNvPr id="16" name="Group 9"/>
                <p:cNvGrpSpPr>
                  <a:grpSpLocks/>
                </p:cNvGrpSpPr>
                <p:nvPr/>
              </p:nvGrpSpPr>
              <p:grpSpPr bwMode="auto">
                <a:xfrm>
                  <a:off x="2513" y="3731"/>
                  <a:ext cx="5743" cy="666"/>
                  <a:chOff x="2513" y="3738"/>
                  <a:chExt cx="5743" cy="666"/>
                </a:xfrm>
              </p:grpSpPr>
              <p:sp>
                <p:nvSpPr>
                  <p:cNvPr id="4106" name="Text Box 2"/>
                  <p:cNvSpPr txBox="1">
                    <a:spLocks noChangeArrowheads="1"/>
                  </p:cNvSpPr>
                  <p:nvPr/>
                </p:nvSpPr>
                <p:spPr bwMode="auto">
                  <a:xfrm>
                    <a:off x="4568" y="3738"/>
                    <a:ext cx="1630" cy="4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Garamond" pitchFamily="18" charset="0"/>
                        <a:cs typeface="Arial" pitchFamily="34" charset="0"/>
                      </a:rPr>
                      <a:t>SDM.03.00.00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Garamond" pitchFamily="18" charset="0"/>
                        <a:cs typeface="Arial" pitchFamily="34" charset="0"/>
                      </a:rPr>
                      <a:t>IZIN PEGAWAI</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7" name="Text Box 2"/>
                  <p:cNvSpPr txBox="1">
                    <a:spLocks noChangeArrowheads="1"/>
                  </p:cNvSpPr>
                  <p:nvPr/>
                </p:nvSpPr>
                <p:spPr bwMode="auto">
                  <a:xfrm>
                    <a:off x="6625" y="3781"/>
                    <a:ext cx="1631" cy="6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100" b="1" i="0" u="none" strike="noStrike" cap="none" normalizeH="0" baseline="0" dirty="0" smtClean="0">
                        <a:ln>
                          <a:noFill/>
                        </a:ln>
                        <a:solidFill>
                          <a:schemeClr val="tx1"/>
                        </a:solidFill>
                        <a:effectLst/>
                        <a:latin typeface="Garamond" pitchFamily="18" charset="0"/>
                        <a:cs typeface="Arial" pitchFamily="34" charset="0"/>
                      </a:rPr>
                      <a:t>PDP.01.04</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100" b="1" i="0" u="none" strike="noStrike" cap="none" normalizeH="0" baseline="0" dirty="0" smtClean="0">
                        <a:ln>
                          <a:noFill/>
                        </a:ln>
                        <a:solidFill>
                          <a:schemeClr val="tx1"/>
                        </a:solidFill>
                        <a:effectLst/>
                        <a:latin typeface="Garamond" pitchFamily="18" charset="0"/>
                        <a:cs typeface="Arial" pitchFamily="34" charset="0"/>
                      </a:rPr>
                      <a:t>TRANSKRIP</a:t>
                    </a:r>
                    <a:endParaRPr kumimoji="0" lang="en-US" sz="1100" b="1" i="0" u="none" strike="noStrike" cap="none" normalizeH="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100" b="1" baseline="0"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700" b="1"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700" b="1" baseline="0"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800" b="1" baseline="0" dirty="0" smtClean="0">
                        <a:latin typeface="Arial" pitchFamily="34" charset="0"/>
                        <a:cs typeface="Arial" pitchFamily="34" charset="0"/>
                      </a:rPr>
                      <a:t>Program</a:t>
                    </a:r>
                    <a:r>
                      <a:rPr lang="en-US" sz="800" b="1" dirty="0" smtClean="0">
                        <a:latin typeface="Arial" pitchFamily="34" charset="0"/>
                        <a:cs typeface="Arial" pitchFamily="34" charset="0"/>
                      </a:rPr>
                      <a:t> </a:t>
                    </a:r>
                    <a:r>
                      <a:rPr lang="en-US" sz="800" b="1" dirty="0" err="1" smtClean="0">
                        <a:latin typeface="Arial" pitchFamily="34" charset="0"/>
                        <a:cs typeface="Arial" pitchFamily="34" charset="0"/>
                      </a:rPr>
                      <a:t>Studi</a:t>
                    </a:r>
                    <a:r>
                      <a:rPr lang="en-US" sz="800" b="1" dirty="0" smtClean="0">
                        <a:latin typeface="Arial" pitchFamily="34" charset="0"/>
                        <a:cs typeface="Arial" pitchFamily="34" charset="0"/>
                      </a:rPr>
                      <a:t> </a:t>
                    </a:r>
                    <a:r>
                      <a:rPr lang="en-US" sz="800" b="1" dirty="0" err="1" smtClean="0">
                        <a:latin typeface="Arial" pitchFamily="34" charset="0"/>
                        <a:cs typeface="Arial" pitchFamily="34" charset="0"/>
                      </a:rPr>
                      <a:t>Ilmu</a:t>
                    </a:r>
                    <a:r>
                      <a:rPr lang="en-US" sz="800" b="1" dirty="0" smtClean="0">
                        <a:latin typeface="Arial" pitchFamily="34" charset="0"/>
                        <a:cs typeface="Arial" pitchFamily="34" charset="0"/>
                      </a:rPr>
                      <a:t> </a:t>
                    </a:r>
                    <a:r>
                      <a:rPr lang="en-US" sz="800" b="1" dirty="0" err="1" smtClean="0">
                        <a:latin typeface="Arial" pitchFamily="34" charset="0"/>
                        <a:cs typeface="Arial" pitchFamily="34" charset="0"/>
                      </a:rPr>
                      <a:t>Perpustakaan</a:t>
                    </a:r>
                    <a:r>
                      <a:rPr lang="en-US" sz="800" b="1" dirty="0">
                        <a:latin typeface="Arial" pitchFamily="34" charset="0"/>
                        <a:cs typeface="Arial" pitchFamily="34" charset="0"/>
                      </a:rPr>
                      <a:t> </a:t>
                    </a:r>
                    <a:r>
                      <a:rPr lang="en-US" sz="800" b="1" dirty="0" smtClean="0">
                        <a:latin typeface="Arial" pitchFamily="34" charset="0"/>
                        <a:cs typeface="Arial" pitchFamily="34" charset="0"/>
                      </a:rPr>
                      <a:t>S1 </a:t>
                    </a:r>
                    <a:r>
                      <a:rPr lang="en-US" sz="800" b="1" dirty="0" err="1" smtClean="0">
                        <a:latin typeface="Arial" pitchFamily="34" charset="0"/>
                        <a:cs typeface="Arial" pitchFamily="34" charset="0"/>
                      </a:rPr>
                      <a:t>Angkatan</a:t>
                    </a:r>
                    <a:r>
                      <a:rPr lang="en-US" sz="800" b="1" dirty="0" smtClean="0">
                        <a:latin typeface="Arial" pitchFamily="34" charset="0"/>
                        <a:cs typeface="Arial" pitchFamily="34" charset="0"/>
                      </a:rPr>
                      <a:t> 2000</a:t>
                    </a:r>
                    <a:endParaRPr kumimoji="0" lang="en-US" sz="800" b="1" i="0" u="none" strike="noStrike" cap="none" normalizeH="0" baseline="0" dirty="0" smtClean="0">
                      <a:ln>
                        <a:noFill/>
                      </a:ln>
                      <a:solidFill>
                        <a:schemeClr val="tx1"/>
                      </a:solidFill>
                      <a:effectLst/>
                      <a:latin typeface="Garamond" pitchFamily="18" charset="0"/>
                      <a:cs typeface="Arial" pitchFamily="34" charset="0"/>
                    </a:endParaRPr>
                  </a:p>
                </p:txBody>
              </p:sp>
              <p:sp>
                <p:nvSpPr>
                  <p:cNvPr id="4108" name="Text Box 2"/>
                  <p:cNvSpPr txBox="1">
                    <a:spLocks noChangeArrowheads="1"/>
                  </p:cNvSpPr>
                  <p:nvPr/>
                </p:nvSpPr>
                <p:spPr bwMode="auto">
                  <a:xfrm>
                    <a:off x="2513" y="3738"/>
                    <a:ext cx="1630" cy="6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1" i="0" u="none" strike="noStrike" cap="none" normalizeH="0" baseline="0" dirty="0" smtClean="0">
                        <a:ln>
                          <a:noFill/>
                        </a:ln>
                        <a:solidFill>
                          <a:schemeClr val="tx1"/>
                        </a:solidFill>
                        <a:effectLst/>
                        <a:latin typeface="Garamond" pitchFamily="18" charset="0"/>
                        <a:cs typeface="Arial" pitchFamily="34" charset="0"/>
                      </a:rPr>
                      <a:t>HKP.02.04</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050" b="1" i="0" u="none" strike="noStrike" cap="none" normalizeH="0" baseline="0" dirty="0" smtClean="0">
                        <a:ln>
                          <a:noFill/>
                        </a:ln>
                        <a:solidFill>
                          <a:schemeClr val="tx1"/>
                        </a:solidFill>
                        <a:effectLst/>
                        <a:latin typeface="Garamond" pitchFamily="18" charset="0"/>
                        <a:cs typeface="Arial" pitchFamily="34" charset="0"/>
                      </a:rPr>
                      <a:t>KEPUTUSAN DEKAN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7" name="Group 14"/>
                <p:cNvGrpSpPr>
                  <a:grpSpLocks/>
                </p:cNvGrpSpPr>
                <p:nvPr/>
              </p:nvGrpSpPr>
              <p:grpSpPr bwMode="auto">
                <a:xfrm>
                  <a:off x="2595" y="2768"/>
                  <a:ext cx="5265" cy="902"/>
                  <a:chOff x="2595" y="2775"/>
                  <a:chExt cx="5265" cy="902"/>
                </a:xfrm>
              </p:grpSpPr>
              <p:sp>
                <p:nvSpPr>
                  <p:cNvPr id="4111" name="Rectangle 27"/>
                  <p:cNvSpPr>
                    <a:spLocks noChangeArrowheads="1"/>
                  </p:cNvSpPr>
                  <p:nvPr/>
                </p:nvSpPr>
                <p:spPr bwMode="auto">
                  <a:xfrm>
                    <a:off x="2595" y="2865"/>
                    <a:ext cx="1605" cy="450"/>
                  </a:xfrm>
                  <a:prstGeom prst="rect">
                    <a:avLst/>
                  </a:prstGeom>
                  <a:solidFill>
                    <a:srgbClr val="FFFFFF"/>
                  </a:solidFill>
                  <a:ln w="12700" algn="ctr">
                    <a:noFill/>
                    <a:miter lim="800000"/>
                    <a:headEnd/>
                    <a:tailEnd/>
                  </a:ln>
                </p:spPr>
                <p:txBody>
                  <a:bodyPr vert="horz" wrap="square" lIns="91440" tIns="45720" rIns="91440" bIns="45720" numCol="1" anchor="ctr" anchorCtr="0" compatLnSpc="1">
                    <a:prstTxWarp prst="textNoShape">
                      <a:avLst/>
                    </a:prstTxWarp>
                  </a:bodyPr>
                  <a:lstStyle/>
                  <a:p>
                    <a:endParaRPr lang="en-US"/>
                  </a:p>
                </p:txBody>
              </p:sp>
              <p:pic>
                <p:nvPicPr>
                  <p:cNvPr id="4112" name="Picture 16" descr="makara-ui-yellow"/>
                  <p:cNvPicPr>
                    <a:picLocks noChangeAspect="1" noChangeArrowheads="1"/>
                  </p:cNvPicPr>
                  <p:nvPr/>
                </p:nvPicPr>
                <p:blipFill>
                  <a:blip r:embed="rId4" cstate="print">
                    <a:lum bright="-80000" contrast="-80000"/>
                  </a:blip>
                  <a:srcRect/>
                  <a:stretch>
                    <a:fillRect/>
                  </a:stretch>
                </p:blipFill>
                <p:spPr bwMode="auto">
                  <a:xfrm>
                    <a:off x="2880" y="2776"/>
                    <a:ext cx="915" cy="887"/>
                  </a:xfrm>
                  <a:prstGeom prst="rect">
                    <a:avLst/>
                  </a:prstGeom>
                  <a:noFill/>
                  <a:ln w="9525">
                    <a:noFill/>
                    <a:miter lim="800000"/>
                    <a:headEnd/>
                    <a:tailEnd/>
                  </a:ln>
                </p:spPr>
              </p:pic>
              <p:pic>
                <p:nvPicPr>
                  <p:cNvPr id="4113" name="Picture 206" descr="C:\Users\ASUS\AppData\Local\Microsoft\Windows\INetCache\Content.Word\makara-ui-yellow.png"/>
                  <p:cNvPicPr>
                    <a:picLocks noChangeAspect="1" noChangeArrowheads="1"/>
                  </p:cNvPicPr>
                  <p:nvPr/>
                </p:nvPicPr>
                <p:blipFill>
                  <a:blip r:embed="rId4" cstate="print">
                    <a:lum bright="-80000" contrast="-80000"/>
                  </a:blip>
                  <a:srcRect/>
                  <a:stretch>
                    <a:fillRect/>
                  </a:stretch>
                </p:blipFill>
                <p:spPr bwMode="auto">
                  <a:xfrm>
                    <a:off x="4905" y="2775"/>
                    <a:ext cx="915" cy="887"/>
                  </a:xfrm>
                  <a:prstGeom prst="rect">
                    <a:avLst/>
                  </a:prstGeom>
                  <a:noFill/>
                  <a:ln w="9525">
                    <a:noFill/>
                    <a:miter lim="800000"/>
                    <a:headEnd/>
                    <a:tailEnd/>
                  </a:ln>
                </p:spPr>
              </p:pic>
              <p:pic>
                <p:nvPicPr>
                  <p:cNvPr id="4114" name="Picture 207" descr="C:\Users\ASUS\AppData\Local\Microsoft\Windows\INetCache\Content.Word\makara-ui-yellow.png"/>
                  <p:cNvPicPr>
                    <a:picLocks noChangeAspect="1" noChangeArrowheads="1"/>
                  </p:cNvPicPr>
                  <p:nvPr/>
                </p:nvPicPr>
                <p:blipFill>
                  <a:blip r:embed="rId4" cstate="print">
                    <a:lum bright="-80000" contrast="-80000"/>
                  </a:blip>
                  <a:srcRect/>
                  <a:stretch>
                    <a:fillRect/>
                  </a:stretch>
                </p:blipFill>
                <p:spPr bwMode="auto">
                  <a:xfrm>
                    <a:off x="6945" y="2790"/>
                    <a:ext cx="915" cy="887"/>
                  </a:xfrm>
                  <a:prstGeom prst="rect">
                    <a:avLst/>
                  </a:prstGeom>
                  <a:noFill/>
                  <a:ln w="9525">
                    <a:noFill/>
                    <a:miter lim="800000"/>
                    <a:headEnd/>
                    <a:tailEnd/>
                  </a:ln>
                </p:spPr>
              </p:pic>
            </p:grpSp>
            <p:sp>
              <p:nvSpPr>
                <p:cNvPr id="5" name="Rectangle 3"/>
                <p:cNvSpPr>
                  <a:spLocks noChangeArrowheads="1"/>
                </p:cNvSpPr>
                <p:nvPr/>
              </p:nvSpPr>
              <p:spPr bwMode="auto">
                <a:xfrm>
                  <a:off x="2400" y="2628"/>
                  <a:ext cx="1919" cy="4471"/>
                </a:xfrm>
                <a:prstGeom prst="rect">
                  <a:avLst/>
                </a:prstGeom>
                <a:noFill/>
                <a:ln w="38100" cmpd="thinThick">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7" name="Rectangle 9"/>
                <p:cNvSpPr>
                  <a:spLocks noChangeArrowheads="1"/>
                </p:cNvSpPr>
                <p:nvPr/>
              </p:nvSpPr>
              <p:spPr bwMode="auto">
                <a:xfrm>
                  <a:off x="6458" y="2628"/>
                  <a:ext cx="1919" cy="4471"/>
                </a:xfrm>
                <a:prstGeom prst="rect">
                  <a:avLst/>
                </a:prstGeom>
                <a:noFill/>
                <a:ln w="38100" cmpd="thinThick">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cxnSp>
              <p:nvCxnSpPr>
                <p:cNvPr id="8" name="Straight Connector 10"/>
                <p:cNvCxnSpPr>
                  <a:cxnSpLocks noChangeShapeType="1"/>
                </p:cNvCxnSpPr>
                <p:nvPr/>
              </p:nvCxnSpPr>
              <p:spPr bwMode="auto">
                <a:xfrm flipV="1">
                  <a:off x="2400" y="1594"/>
                  <a:ext cx="1425" cy="1034"/>
                </a:xfrm>
                <a:prstGeom prst="line">
                  <a:avLst/>
                </a:prstGeom>
                <a:noFill/>
                <a:ln w="28575">
                  <a:solidFill>
                    <a:srgbClr val="000000"/>
                  </a:solidFill>
                  <a:round/>
                  <a:headEnd/>
                  <a:tailEnd/>
                </a:ln>
              </p:spPr>
            </p:cxnSp>
            <p:cxnSp>
              <p:nvCxnSpPr>
                <p:cNvPr id="9" name="Straight Connector 11"/>
                <p:cNvCxnSpPr>
                  <a:cxnSpLocks noChangeShapeType="1"/>
                </p:cNvCxnSpPr>
                <p:nvPr/>
              </p:nvCxnSpPr>
              <p:spPr bwMode="auto">
                <a:xfrm flipV="1">
                  <a:off x="4319" y="1583"/>
                  <a:ext cx="1425" cy="1034"/>
                </a:xfrm>
                <a:prstGeom prst="line">
                  <a:avLst/>
                </a:prstGeom>
                <a:noFill/>
                <a:ln w="28575">
                  <a:solidFill>
                    <a:srgbClr val="000000"/>
                  </a:solidFill>
                  <a:round/>
                  <a:headEnd/>
                  <a:tailEnd/>
                </a:ln>
              </p:spPr>
            </p:cxnSp>
            <p:cxnSp>
              <p:nvCxnSpPr>
                <p:cNvPr id="10" name="Straight Connector 12"/>
                <p:cNvCxnSpPr>
                  <a:cxnSpLocks noChangeShapeType="1"/>
                </p:cNvCxnSpPr>
                <p:nvPr/>
              </p:nvCxnSpPr>
              <p:spPr bwMode="auto">
                <a:xfrm flipV="1">
                  <a:off x="4435" y="1583"/>
                  <a:ext cx="1425" cy="1034"/>
                </a:xfrm>
                <a:prstGeom prst="line">
                  <a:avLst/>
                </a:prstGeom>
                <a:noFill/>
                <a:ln w="28575">
                  <a:solidFill>
                    <a:srgbClr val="000000"/>
                  </a:solidFill>
                  <a:round/>
                  <a:headEnd/>
                  <a:tailEnd/>
                </a:ln>
              </p:spPr>
            </p:cxnSp>
            <p:cxnSp>
              <p:nvCxnSpPr>
                <p:cNvPr id="11" name="Straight Connector 13"/>
                <p:cNvCxnSpPr>
                  <a:cxnSpLocks noChangeShapeType="1"/>
                </p:cNvCxnSpPr>
                <p:nvPr/>
              </p:nvCxnSpPr>
              <p:spPr bwMode="auto">
                <a:xfrm flipV="1">
                  <a:off x="6343" y="1583"/>
                  <a:ext cx="1425" cy="1034"/>
                </a:xfrm>
                <a:prstGeom prst="line">
                  <a:avLst/>
                </a:prstGeom>
                <a:noFill/>
                <a:ln w="28575">
                  <a:solidFill>
                    <a:srgbClr val="000000"/>
                  </a:solidFill>
                  <a:round/>
                  <a:headEnd/>
                  <a:tailEnd/>
                </a:ln>
              </p:spPr>
            </p:cxnSp>
            <p:cxnSp>
              <p:nvCxnSpPr>
                <p:cNvPr id="12" name="Straight Connector 14"/>
                <p:cNvCxnSpPr>
                  <a:cxnSpLocks noChangeShapeType="1"/>
                </p:cNvCxnSpPr>
                <p:nvPr/>
              </p:nvCxnSpPr>
              <p:spPr bwMode="auto">
                <a:xfrm flipV="1">
                  <a:off x="6458" y="1594"/>
                  <a:ext cx="1425" cy="1034"/>
                </a:xfrm>
                <a:prstGeom prst="line">
                  <a:avLst/>
                </a:prstGeom>
                <a:noFill/>
                <a:ln w="28575">
                  <a:solidFill>
                    <a:srgbClr val="000000"/>
                  </a:solidFill>
                  <a:round/>
                  <a:headEnd/>
                  <a:tailEnd/>
                </a:ln>
              </p:spPr>
            </p:cxnSp>
            <p:cxnSp>
              <p:nvCxnSpPr>
                <p:cNvPr id="13" name="Straight Connector 15"/>
                <p:cNvCxnSpPr>
                  <a:cxnSpLocks noChangeShapeType="1"/>
                </p:cNvCxnSpPr>
                <p:nvPr/>
              </p:nvCxnSpPr>
              <p:spPr bwMode="auto">
                <a:xfrm flipV="1">
                  <a:off x="8378" y="1594"/>
                  <a:ext cx="1228" cy="1034"/>
                </a:xfrm>
                <a:prstGeom prst="line">
                  <a:avLst/>
                </a:prstGeom>
                <a:noFill/>
                <a:ln w="28575">
                  <a:solidFill>
                    <a:srgbClr val="000000"/>
                  </a:solidFill>
                  <a:round/>
                  <a:headEnd/>
                  <a:tailEnd/>
                </a:ln>
              </p:spPr>
            </p:cxnSp>
            <p:cxnSp>
              <p:nvCxnSpPr>
                <p:cNvPr id="14" name="Straight Connector 16"/>
                <p:cNvCxnSpPr>
                  <a:cxnSpLocks noChangeShapeType="1"/>
                </p:cNvCxnSpPr>
                <p:nvPr/>
              </p:nvCxnSpPr>
              <p:spPr bwMode="auto">
                <a:xfrm flipV="1">
                  <a:off x="8378" y="6072"/>
                  <a:ext cx="1228" cy="1034"/>
                </a:xfrm>
                <a:prstGeom prst="line">
                  <a:avLst/>
                </a:prstGeom>
                <a:noFill/>
                <a:ln w="28575">
                  <a:solidFill>
                    <a:srgbClr val="000000"/>
                  </a:solidFill>
                  <a:round/>
                  <a:headEnd/>
                  <a:tailEnd/>
                </a:ln>
              </p:spPr>
            </p:cxnSp>
          </p:grpSp>
        </p:grpSp>
      </p:grpSp>
      <p:sp>
        <p:nvSpPr>
          <p:cNvPr id="30" name="Text Box 28"/>
          <p:cNvSpPr txBox="1">
            <a:spLocks noChangeArrowheads="1"/>
          </p:cNvSpPr>
          <p:nvPr/>
        </p:nvSpPr>
        <p:spPr bwMode="auto">
          <a:xfrm>
            <a:off x="5257800" y="5334000"/>
            <a:ext cx="1116246" cy="309578"/>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700" b="1" dirty="0" err="1" smtClean="0">
                <a:latin typeface="Garamond" pitchFamily="18" charset="0"/>
                <a:cs typeface="Arial" pitchFamily="34" charset="0"/>
              </a:rPr>
              <a:t>Departemen</a:t>
            </a:r>
            <a:r>
              <a:rPr lang="en-US" sz="700" b="1" dirty="0" smtClean="0">
                <a:latin typeface="Garamond" pitchFamily="18" charset="0"/>
                <a:cs typeface="Arial" pitchFamily="34" charset="0"/>
              </a:rPr>
              <a:t> </a:t>
            </a:r>
            <a:r>
              <a:rPr lang="en-US" sz="700" b="1" dirty="0" err="1" smtClean="0">
                <a:latin typeface="Garamond" pitchFamily="18" charset="0"/>
                <a:cs typeface="Arial" pitchFamily="34" charset="0"/>
              </a:rPr>
              <a:t>Ilmu</a:t>
            </a:r>
            <a:r>
              <a:rPr lang="en-US" sz="700" b="1" dirty="0" smtClean="0">
                <a:latin typeface="Garamond" pitchFamily="18" charset="0"/>
                <a:cs typeface="Arial" pitchFamily="34" charset="0"/>
              </a:rPr>
              <a:t> </a:t>
            </a:r>
            <a:r>
              <a:rPr lang="en-US" sz="700" b="1" dirty="0" err="1" smtClean="0">
                <a:latin typeface="Garamond" pitchFamily="18" charset="0"/>
                <a:cs typeface="Arial" pitchFamily="34" charset="0"/>
              </a:rPr>
              <a:t>Perpustakaan</a:t>
            </a:r>
            <a:endParaRPr kumimoji="0" lang="id-ID" sz="700" b="1"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28"/>
          <p:cNvSpPr txBox="1">
            <a:spLocks noChangeArrowheads="1"/>
          </p:cNvSpPr>
          <p:nvPr/>
        </p:nvSpPr>
        <p:spPr bwMode="auto">
          <a:xfrm>
            <a:off x="3886200" y="5334000"/>
            <a:ext cx="1116246" cy="309578"/>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dirty="0" err="1" smtClean="0">
                <a:ln>
                  <a:noFill/>
                </a:ln>
                <a:solidFill>
                  <a:schemeClr val="tx1"/>
                </a:solidFill>
                <a:effectLst/>
                <a:latin typeface="Garamond" pitchFamily="18" charset="0"/>
                <a:cs typeface="Arial" pitchFamily="34" charset="0"/>
              </a:rPr>
              <a:t>Departemen</a:t>
            </a:r>
            <a:r>
              <a:rPr kumimoji="0" lang="en-US" sz="700" b="1" i="0" u="none" strike="noStrike" cap="none" normalizeH="0" dirty="0" smtClean="0">
                <a:ln>
                  <a:noFill/>
                </a:ln>
                <a:solidFill>
                  <a:schemeClr val="tx1"/>
                </a:solidFill>
                <a:effectLst/>
                <a:latin typeface="Garamond" pitchFamily="18" charset="0"/>
                <a:cs typeface="Arial" pitchFamily="34" charset="0"/>
              </a:rPr>
              <a:t> </a:t>
            </a:r>
            <a:r>
              <a:rPr kumimoji="0" lang="en-US" sz="700" b="1" i="0" u="none" strike="noStrike" cap="none" normalizeH="0" dirty="0" err="1" smtClean="0">
                <a:ln>
                  <a:noFill/>
                </a:ln>
                <a:solidFill>
                  <a:schemeClr val="tx1"/>
                </a:solidFill>
                <a:effectLst/>
                <a:latin typeface="Garamond" pitchFamily="18" charset="0"/>
                <a:cs typeface="Arial" pitchFamily="34" charset="0"/>
              </a:rPr>
              <a:t>Ilmu</a:t>
            </a:r>
            <a:r>
              <a:rPr kumimoji="0" lang="en-US" sz="700" b="1" i="0" u="none" strike="noStrike" cap="none" normalizeH="0" dirty="0" smtClean="0">
                <a:ln>
                  <a:noFill/>
                </a:ln>
                <a:solidFill>
                  <a:schemeClr val="tx1"/>
                </a:solidFill>
                <a:effectLst/>
                <a:latin typeface="Garamond" pitchFamily="18" charset="0"/>
                <a:cs typeface="Arial" pitchFamily="34" charset="0"/>
              </a:rPr>
              <a:t> </a:t>
            </a:r>
            <a:r>
              <a:rPr kumimoji="0" lang="en-US" sz="700" b="1" i="0" u="none" strike="noStrike" cap="none" normalizeH="0" dirty="0" err="1" smtClean="0">
                <a:ln>
                  <a:noFill/>
                </a:ln>
                <a:solidFill>
                  <a:schemeClr val="tx1"/>
                </a:solidFill>
                <a:effectLst/>
                <a:latin typeface="Garamond" pitchFamily="18" charset="0"/>
                <a:cs typeface="Arial" pitchFamily="34" charset="0"/>
              </a:rPr>
              <a:t>Perpustakaan</a:t>
            </a:r>
            <a:r>
              <a:rPr kumimoji="0" lang="en-US" sz="700" b="1" i="0" u="none" strike="noStrike" cap="none" normalizeH="0" dirty="0" smtClean="0">
                <a:ln>
                  <a:noFill/>
                </a:ln>
                <a:solidFill>
                  <a:schemeClr val="tx1"/>
                </a:solidFill>
                <a:effectLst/>
                <a:latin typeface="Garamond" pitchFamily="18" charset="0"/>
                <a:cs typeface="Arial" pitchFamily="34" charset="0"/>
              </a:rPr>
              <a:t> </a:t>
            </a:r>
            <a:endParaRPr kumimoji="0" lang="id-ID" sz="700" b="1"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Text Box 2"/>
          <p:cNvSpPr txBox="1">
            <a:spLocks noChangeArrowheads="1"/>
          </p:cNvSpPr>
          <p:nvPr/>
        </p:nvSpPr>
        <p:spPr bwMode="auto">
          <a:xfrm>
            <a:off x="5257800" y="4038600"/>
            <a:ext cx="1120371" cy="3920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50" b="1" i="0" u="none" strike="noStrike" cap="none" normalizeH="0" baseline="0" dirty="0" smtClean="0">
                <a:ln>
                  <a:noFill/>
                </a:ln>
                <a:solidFill>
                  <a:schemeClr val="tx1"/>
                </a:solidFill>
                <a:effectLst/>
                <a:latin typeface="Garamond" pitchFamily="18" charset="0"/>
                <a:cs typeface="Arial" pitchFamily="34" charset="0"/>
              </a:rPr>
              <a:t>2014</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 Box 2"/>
          <p:cNvSpPr txBox="1">
            <a:spLocks noChangeArrowheads="1"/>
          </p:cNvSpPr>
          <p:nvPr/>
        </p:nvSpPr>
        <p:spPr bwMode="auto">
          <a:xfrm>
            <a:off x="3908829" y="4027513"/>
            <a:ext cx="1120371" cy="3920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Garamond" pitchFamily="18" charset="0"/>
                <a:cs typeface="Arial" pitchFamily="34" charset="0"/>
              </a:rPr>
              <a:t>2014</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000" dirty="0" smtClean="0">
                <a:solidFill>
                  <a:schemeClr val="bg2"/>
                </a:solidFill>
              </a:rPr>
              <a:t>ARSIP DI UNIT KERJA (</a:t>
            </a:r>
            <a:r>
              <a:rPr lang="en-US" sz="3000" dirty="0" err="1" smtClean="0">
                <a:solidFill>
                  <a:schemeClr val="bg2"/>
                </a:solidFill>
              </a:rPr>
              <a:t>setelah</a:t>
            </a:r>
            <a:r>
              <a:rPr lang="en-US" sz="3000" dirty="0" smtClean="0">
                <a:solidFill>
                  <a:schemeClr val="bg2"/>
                </a:solidFill>
              </a:rPr>
              <a:t> </a:t>
            </a:r>
            <a:r>
              <a:rPr lang="en-US" sz="3000" dirty="0" err="1" smtClean="0">
                <a:solidFill>
                  <a:schemeClr val="bg2"/>
                </a:solidFill>
              </a:rPr>
              <a:t>ditata</a:t>
            </a:r>
            <a:r>
              <a:rPr lang="en-US" sz="3000" dirty="0" smtClean="0">
                <a:solidFill>
                  <a:schemeClr val="bg2"/>
                </a:solidFill>
              </a:rPr>
              <a:t>)</a:t>
            </a:r>
          </a:p>
        </p:txBody>
      </p:sp>
      <p:sp>
        <p:nvSpPr>
          <p:cNvPr id="34819" name="Rectangle 3"/>
          <p:cNvSpPr>
            <a:spLocks noGrp="1" noChangeArrowheads="1"/>
          </p:cNvSpPr>
          <p:nvPr>
            <p:ph idx="1"/>
          </p:nvPr>
        </p:nvSpPr>
        <p:spPr/>
        <p:txBody>
          <a:bodyPr/>
          <a:lstStyle/>
          <a:p>
            <a:pPr eaLnBrk="1" hangingPunct="1"/>
            <a:endParaRPr lang="en-GB" smtClean="0"/>
          </a:p>
        </p:txBody>
      </p:sp>
      <p:pic>
        <p:nvPicPr>
          <p:cNvPr id="34820" name="Picture 2" descr="DSC00010"/>
          <p:cNvPicPr>
            <a:picLocks noChangeAspect="1" noChangeArrowheads="1"/>
          </p:cNvPicPr>
          <p:nvPr/>
        </p:nvPicPr>
        <p:blipFill>
          <a:blip r:embed="rId2" cstate="print"/>
          <a:srcRect/>
          <a:stretch>
            <a:fillRect/>
          </a:stretch>
        </p:blipFill>
        <p:spPr bwMode="auto">
          <a:xfrm>
            <a:off x="381000" y="1524000"/>
            <a:ext cx="8382000" cy="5073650"/>
          </a:xfrm>
          <a:prstGeom prst="rect">
            <a:avLst/>
          </a:prstGeom>
          <a:noFill/>
          <a:ln w="9525">
            <a:noFill/>
            <a:miter lim="800000"/>
            <a:headEnd/>
            <a:tailEnd/>
          </a:ln>
        </p:spPr>
      </p:pic>
      <p:sp>
        <p:nvSpPr>
          <p:cNvPr id="5" name="Title 1"/>
          <p:cNvSpPr txBox="1">
            <a:spLocks/>
          </p:cNvSpPr>
          <p:nvPr/>
        </p:nvSpPr>
        <p:spPr bwMode="auto">
          <a:xfrm>
            <a:off x="457200" y="274638"/>
            <a:ext cx="7283152" cy="9941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extLst/>
          </a:lstStyle>
          <a:p>
            <a:r>
              <a:rPr lang="en-US" sz="4800" b="1" dirty="0" err="1" smtClean="0">
                <a:solidFill>
                  <a:srgbClr val="FF0000"/>
                </a:solidFill>
                <a:effectLst>
                  <a:outerShdw blurRad="38100" dist="38100" dir="2700000" algn="tl">
                    <a:srgbClr val="000000">
                      <a:alpha val="43137"/>
                    </a:srgbClr>
                  </a:outerShdw>
                </a:effectLst>
              </a:rPr>
              <a:t>Penjajaran</a:t>
            </a:r>
            <a:r>
              <a:rPr lang="en-US" sz="4800" b="1" dirty="0" smtClean="0">
                <a:solidFill>
                  <a:srgbClr val="FF0000"/>
                </a:solidFill>
                <a:effectLst>
                  <a:outerShdw blurRad="38100" dist="38100" dir="2700000" algn="tl">
                    <a:srgbClr val="000000">
                      <a:alpha val="43137"/>
                    </a:srgbClr>
                  </a:outerShdw>
                </a:effectLst>
              </a:rPr>
              <a:t> di Filing Cabinet</a:t>
            </a:r>
            <a:endParaRPr lang="en-US" sz="4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1524000"/>
            <a:ext cx="5743575" cy="3200400"/>
            <a:chOff x="1325" y="3628"/>
            <a:chExt cx="9045" cy="4701"/>
          </a:xfrm>
        </p:grpSpPr>
        <p:sp>
          <p:nvSpPr>
            <p:cNvPr id="33801" name="Line 3"/>
            <p:cNvSpPr>
              <a:spLocks noChangeShapeType="1"/>
            </p:cNvSpPr>
            <p:nvPr/>
          </p:nvSpPr>
          <p:spPr bwMode="auto">
            <a:xfrm>
              <a:off x="1910" y="8303"/>
              <a:ext cx="7920" cy="0"/>
            </a:xfrm>
            <a:prstGeom prst="line">
              <a:avLst/>
            </a:prstGeom>
            <a:noFill/>
            <a:ln w="9525">
              <a:solidFill>
                <a:srgbClr val="000000"/>
              </a:solidFill>
              <a:round/>
              <a:headEnd/>
              <a:tailEnd/>
            </a:ln>
          </p:spPr>
          <p:txBody>
            <a:bodyPr/>
            <a:lstStyle/>
            <a:p>
              <a:endParaRPr lang="en-US"/>
            </a:p>
          </p:txBody>
        </p:sp>
        <p:sp>
          <p:nvSpPr>
            <p:cNvPr id="33802" name="Line 4"/>
            <p:cNvSpPr>
              <a:spLocks noChangeShapeType="1"/>
            </p:cNvSpPr>
            <p:nvPr/>
          </p:nvSpPr>
          <p:spPr bwMode="auto">
            <a:xfrm flipH="1" flipV="1">
              <a:off x="1325" y="4527"/>
              <a:ext cx="585" cy="3781"/>
            </a:xfrm>
            <a:prstGeom prst="line">
              <a:avLst/>
            </a:prstGeom>
            <a:noFill/>
            <a:ln w="9525">
              <a:solidFill>
                <a:srgbClr val="000000"/>
              </a:solidFill>
              <a:round/>
              <a:headEnd/>
              <a:tailEnd/>
            </a:ln>
          </p:spPr>
          <p:txBody>
            <a:bodyPr/>
            <a:lstStyle/>
            <a:p>
              <a:endParaRPr lang="en-US"/>
            </a:p>
          </p:txBody>
        </p:sp>
        <p:sp>
          <p:nvSpPr>
            <p:cNvPr id="33803" name="Line 5"/>
            <p:cNvSpPr>
              <a:spLocks noChangeShapeType="1"/>
            </p:cNvSpPr>
            <p:nvPr/>
          </p:nvSpPr>
          <p:spPr bwMode="auto">
            <a:xfrm flipH="1" flipV="1">
              <a:off x="9470" y="4528"/>
              <a:ext cx="345" cy="3730"/>
            </a:xfrm>
            <a:prstGeom prst="line">
              <a:avLst/>
            </a:prstGeom>
            <a:noFill/>
            <a:ln w="9525">
              <a:solidFill>
                <a:srgbClr val="000000"/>
              </a:solidFill>
              <a:round/>
              <a:headEnd/>
              <a:tailEnd/>
            </a:ln>
          </p:spPr>
          <p:txBody>
            <a:bodyPr/>
            <a:lstStyle/>
            <a:p>
              <a:endParaRPr lang="en-US"/>
            </a:p>
          </p:txBody>
        </p:sp>
        <p:sp>
          <p:nvSpPr>
            <p:cNvPr id="33804" name="Line 6"/>
            <p:cNvSpPr>
              <a:spLocks noChangeShapeType="1"/>
            </p:cNvSpPr>
            <p:nvPr/>
          </p:nvSpPr>
          <p:spPr bwMode="auto">
            <a:xfrm>
              <a:off x="1325" y="4527"/>
              <a:ext cx="8145" cy="1"/>
            </a:xfrm>
            <a:prstGeom prst="line">
              <a:avLst/>
            </a:prstGeom>
            <a:noFill/>
            <a:ln w="9525">
              <a:solidFill>
                <a:srgbClr val="000000"/>
              </a:solidFill>
              <a:round/>
              <a:headEnd/>
              <a:tailEnd/>
            </a:ln>
          </p:spPr>
          <p:txBody>
            <a:bodyPr/>
            <a:lstStyle/>
            <a:p>
              <a:endParaRPr lang="en-US"/>
            </a:p>
          </p:txBody>
        </p:sp>
        <p:sp>
          <p:nvSpPr>
            <p:cNvPr id="33805" name="Line 7"/>
            <p:cNvSpPr>
              <a:spLocks noChangeShapeType="1"/>
            </p:cNvSpPr>
            <p:nvPr/>
          </p:nvSpPr>
          <p:spPr bwMode="auto">
            <a:xfrm flipV="1">
              <a:off x="7670" y="3628"/>
              <a:ext cx="540" cy="540"/>
            </a:xfrm>
            <a:prstGeom prst="line">
              <a:avLst/>
            </a:prstGeom>
            <a:noFill/>
            <a:ln w="9525">
              <a:solidFill>
                <a:srgbClr val="000000"/>
              </a:solidFill>
              <a:round/>
              <a:headEnd/>
              <a:tailEnd/>
            </a:ln>
          </p:spPr>
          <p:txBody>
            <a:bodyPr/>
            <a:lstStyle/>
            <a:p>
              <a:endParaRPr lang="en-US"/>
            </a:p>
          </p:txBody>
        </p:sp>
        <p:sp>
          <p:nvSpPr>
            <p:cNvPr id="33806" name="Line 8"/>
            <p:cNvSpPr>
              <a:spLocks noChangeShapeType="1"/>
            </p:cNvSpPr>
            <p:nvPr/>
          </p:nvSpPr>
          <p:spPr bwMode="auto">
            <a:xfrm>
              <a:off x="8210" y="3628"/>
              <a:ext cx="1440" cy="0"/>
            </a:xfrm>
            <a:prstGeom prst="line">
              <a:avLst/>
            </a:prstGeom>
            <a:noFill/>
            <a:ln w="9525">
              <a:solidFill>
                <a:srgbClr val="000000"/>
              </a:solidFill>
              <a:round/>
              <a:headEnd/>
              <a:tailEnd/>
            </a:ln>
          </p:spPr>
          <p:txBody>
            <a:bodyPr/>
            <a:lstStyle/>
            <a:p>
              <a:endParaRPr lang="en-US"/>
            </a:p>
          </p:txBody>
        </p:sp>
        <p:sp>
          <p:nvSpPr>
            <p:cNvPr id="33807" name="Line 9"/>
            <p:cNvSpPr>
              <a:spLocks noChangeShapeType="1"/>
            </p:cNvSpPr>
            <p:nvPr/>
          </p:nvSpPr>
          <p:spPr bwMode="auto">
            <a:xfrm>
              <a:off x="1910" y="4168"/>
              <a:ext cx="5760" cy="0"/>
            </a:xfrm>
            <a:prstGeom prst="line">
              <a:avLst/>
            </a:prstGeom>
            <a:noFill/>
            <a:ln w="9525">
              <a:solidFill>
                <a:srgbClr val="000000"/>
              </a:solidFill>
              <a:round/>
              <a:headEnd/>
              <a:tailEnd/>
            </a:ln>
          </p:spPr>
          <p:txBody>
            <a:bodyPr/>
            <a:lstStyle/>
            <a:p>
              <a:endParaRPr lang="en-US"/>
            </a:p>
          </p:txBody>
        </p:sp>
        <p:sp>
          <p:nvSpPr>
            <p:cNvPr id="33808" name="Line 10"/>
            <p:cNvSpPr>
              <a:spLocks noChangeShapeType="1"/>
            </p:cNvSpPr>
            <p:nvPr/>
          </p:nvSpPr>
          <p:spPr bwMode="auto">
            <a:xfrm flipV="1">
              <a:off x="9828" y="4168"/>
              <a:ext cx="542" cy="4161"/>
            </a:xfrm>
            <a:prstGeom prst="line">
              <a:avLst/>
            </a:prstGeom>
            <a:noFill/>
            <a:ln w="9525">
              <a:solidFill>
                <a:srgbClr val="000000"/>
              </a:solidFill>
              <a:round/>
              <a:headEnd/>
              <a:tailEnd/>
            </a:ln>
          </p:spPr>
          <p:txBody>
            <a:bodyPr/>
            <a:lstStyle/>
            <a:p>
              <a:endParaRPr lang="en-US"/>
            </a:p>
          </p:txBody>
        </p:sp>
        <p:sp>
          <p:nvSpPr>
            <p:cNvPr id="33809" name="Text Box 11"/>
            <p:cNvSpPr txBox="1">
              <a:spLocks noChangeArrowheads="1"/>
            </p:cNvSpPr>
            <p:nvPr/>
          </p:nvSpPr>
          <p:spPr bwMode="auto">
            <a:xfrm>
              <a:off x="8390" y="3808"/>
              <a:ext cx="1296" cy="483"/>
            </a:xfrm>
            <a:prstGeom prst="rect">
              <a:avLst/>
            </a:prstGeom>
            <a:solidFill>
              <a:srgbClr val="FFFFFF"/>
            </a:solidFill>
            <a:ln w="9525">
              <a:solidFill>
                <a:srgbClr val="FFFFFF"/>
              </a:solidFill>
              <a:miter lim="800000"/>
              <a:headEnd/>
              <a:tailEnd/>
            </a:ln>
          </p:spPr>
          <p:txBody>
            <a:bodyPr/>
            <a:lstStyle/>
            <a:p>
              <a:pPr algn="ctr" eaLnBrk="0" hangingPunct="0"/>
              <a:r>
                <a:rPr lang="id-ID" sz="1200">
                  <a:solidFill>
                    <a:srgbClr val="000000"/>
                  </a:solidFill>
                  <a:latin typeface="Comic Sans MS" pitchFamily="66" charset="0"/>
                  <a:cs typeface="Arial" pitchFamily="34" charset="0"/>
                </a:rPr>
                <a:t>TAB</a:t>
              </a:r>
              <a:endParaRPr lang="en-US">
                <a:latin typeface="Comic Sans MS" pitchFamily="66" charset="0"/>
                <a:cs typeface="Arial" pitchFamily="34" charset="0"/>
              </a:endParaRPr>
            </a:p>
          </p:txBody>
        </p:sp>
        <p:sp>
          <p:nvSpPr>
            <p:cNvPr id="33810" name="Text Box 12"/>
            <p:cNvSpPr txBox="1">
              <a:spLocks noChangeArrowheads="1"/>
            </p:cNvSpPr>
            <p:nvPr/>
          </p:nvSpPr>
          <p:spPr bwMode="auto">
            <a:xfrm>
              <a:off x="1910" y="6268"/>
              <a:ext cx="1152" cy="720"/>
            </a:xfrm>
            <a:prstGeom prst="rect">
              <a:avLst/>
            </a:prstGeom>
            <a:solidFill>
              <a:srgbClr val="FFFFFF"/>
            </a:solidFill>
            <a:ln w="9525">
              <a:solidFill>
                <a:srgbClr val="FFFFFF"/>
              </a:solidFill>
              <a:miter lim="800000"/>
              <a:headEnd/>
              <a:tailEnd/>
            </a:ln>
          </p:spPr>
          <p:txBody>
            <a:bodyPr/>
            <a:lstStyle/>
            <a:p>
              <a:pPr algn="ctr" eaLnBrk="0" hangingPunct="0"/>
              <a:endParaRPr lang="en-GB">
                <a:latin typeface="Comic Sans MS" pitchFamily="66" charset="0"/>
                <a:cs typeface="Arial" pitchFamily="34" charset="0"/>
              </a:endParaRPr>
            </a:p>
          </p:txBody>
        </p:sp>
        <p:sp>
          <p:nvSpPr>
            <p:cNvPr id="33811" name="Text Box 13"/>
            <p:cNvSpPr txBox="1">
              <a:spLocks noChangeArrowheads="1"/>
            </p:cNvSpPr>
            <p:nvPr/>
          </p:nvSpPr>
          <p:spPr bwMode="auto">
            <a:xfrm>
              <a:off x="4970" y="4828"/>
              <a:ext cx="2736" cy="576"/>
            </a:xfrm>
            <a:prstGeom prst="rect">
              <a:avLst/>
            </a:prstGeom>
            <a:noFill/>
            <a:ln w="9525">
              <a:solidFill>
                <a:srgbClr val="FFFFFF"/>
              </a:solidFill>
              <a:miter lim="800000"/>
              <a:headEnd/>
              <a:tailEnd/>
            </a:ln>
          </p:spPr>
          <p:txBody>
            <a:bodyPr/>
            <a:lstStyle/>
            <a:p>
              <a:pPr eaLnBrk="0" hangingPunct="0"/>
              <a:endParaRPr lang="en-GB">
                <a:latin typeface="Comic Sans MS" pitchFamily="66" charset="0"/>
                <a:cs typeface="Arial" pitchFamily="34" charset="0"/>
              </a:endParaRPr>
            </a:p>
          </p:txBody>
        </p:sp>
        <p:sp>
          <p:nvSpPr>
            <p:cNvPr id="33812" name="Line 14"/>
            <p:cNvSpPr>
              <a:spLocks noChangeShapeType="1"/>
            </p:cNvSpPr>
            <p:nvPr/>
          </p:nvSpPr>
          <p:spPr bwMode="auto">
            <a:xfrm>
              <a:off x="9650" y="3628"/>
              <a:ext cx="540" cy="540"/>
            </a:xfrm>
            <a:prstGeom prst="line">
              <a:avLst/>
            </a:prstGeom>
            <a:noFill/>
            <a:ln w="9525">
              <a:solidFill>
                <a:srgbClr val="000000"/>
              </a:solidFill>
              <a:round/>
              <a:headEnd/>
              <a:tailEnd/>
            </a:ln>
          </p:spPr>
          <p:txBody>
            <a:bodyPr/>
            <a:lstStyle/>
            <a:p>
              <a:endParaRPr lang="en-US"/>
            </a:p>
          </p:txBody>
        </p:sp>
        <p:sp>
          <p:nvSpPr>
            <p:cNvPr id="33813" name="Line 15"/>
            <p:cNvSpPr>
              <a:spLocks noChangeShapeType="1"/>
            </p:cNvSpPr>
            <p:nvPr/>
          </p:nvSpPr>
          <p:spPr bwMode="auto">
            <a:xfrm>
              <a:off x="10190" y="4168"/>
              <a:ext cx="180" cy="0"/>
            </a:xfrm>
            <a:prstGeom prst="line">
              <a:avLst/>
            </a:prstGeom>
            <a:noFill/>
            <a:ln w="9525">
              <a:solidFill>
                <a:srgbClr val="000000"/>
              </a:solidFill>
              <a:round/>
              <a:headEnd/>
              <a:tailEnd/>
            </a:ln>
          </p:spPr>
          <p:txBody>
            <a:bodyPr/>
            <a:lstStyle/>
            <a:p>
              <a:endParaRPr lang="en-US"/>
            </a:p>
          </p:txBody>
        </p:sp>
        <p:sp>
          <p:nvSpPr>
            <p:cNvPr id="33814" name="Line 16"/>
            <p:cNvSpPr>
              <a:spLocks noChangeShapeType="1"/>
            </p:cNvSpPr>
            <p:nvPr/>
          </p:nvSpPr>
          <p:spPr bwMode="auto">
            <a:xfrm flipH="1">
              <a:off x="1730" y="4168"/>
              <a:ext cx="180" cy="360"/>
            </a:xfrm>
            <a:prstGeom prst="line">
              <a:avLst/>
            </a:prstGeom>
            <a:noFill/>
            <a:ln w="9525">
              <a:solidFill>
                <a:srgbClr val="000000"/>
              </a:solidFill>
              <a:round/>
              <a:headEnd/>
              <a:tailEnd/>
            </a:ln>
          </p:spPr>
          <p:txBody>
            <a:bodyPr/>
            <a:lstStyle/>
            <a:p>
              <a:endParaRPr lang="en-US"/>
            </a:p>
          </p:txBody>
        </p:sp>
      </p:grpSp>
      <p:sp>
        <p:nvSpPr>
          <p:cNvPr id="33795" name="Rectangle 17"/>
          <p:cNvSpPr>
            <a:spLocks noChangeArrowheads="1"/>
          </p:cNvSpPr>
          <p:nvPr/>
        </p:nvSpPr>
        <p:spPr bwMode="auto">
          <a:xfrm>
            <a:off x="1600200" y="457200"/>
            <a:ext cx="45720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3200">
                <a:latin typeface="Comic Sans MS" pitchFamily="66" charset="0"/>
                <a:cs typeface="Arial" pitchFamily="34" charset="0"/>
              </a:rPr>
              <a:t>FOLDER</a:t>
            </a:r>
          </a:p>
        </p:txBody>
      </p:sp>
      <p:sp>
        <p:nvSpPr>
          <p:cNvPr id="33796" name="Rectangle 18"/>
          <p:cNvSpPr>
            <a:spLocks noChangeArrowheads="1"/>
          </p:cNvSpPr>
          <p:nvPr/>
        </p:nvSpPr>
        <p:spPr bwMode="auto">
          <a:xfrm>
            <a:off x="3048000" y="2133600"/>
            <a:ext cx="762000" cy="3048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400">
                <a:latin typeface="Comic Sans MS" pitchFamily="66" charset="0"/>
                <a:cs typeface="Arial" pitchFamily="34" charset="0"/>
              </a:rPr>
              <a:t>35,5 cm</a:t>
            </a:r>
          </a:p>
        </p:txBody>
      </p:sp>
      <p:sp>
        <p:nvSpPr>
          <p:cNvPr id="33797" name="Rectangle 19"/>
          <p:cNvSpPr>
            <a:spLocks noChangeArrowheads="1"/>
          </p:cNvSpPr>
          <p:nvPr/>
        </p:nvSpPr>
        <p:spPr bwMode="auto">
          <a:xfrm>
            <a:off x="1219200" y="3429000"/>
            <a:ext cx="609600" cy="228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400">
                <a:latin typeface="Comic Sans MS" pitchFamily="66" charset="0"/>
                <a:cs typeface="Arial" pitchFamily="34" charset="0"/>
              </a:rPr>
              <a:t>24 cm</a:t>
            </a:r>
          </a:p>
        </p:txBody>
      </p:sp>
      <p:sp>
        <p:nvSpPr>
          <p:cNvPr id="33798" name="Rectangle 20"/>
          <p:cNvSpPr>
            <a:spLocks noChangeArrowheads="1"/>
          </p:cNvSpPr>
          <p:nvPr/>
        </p:nvSpPr>
        <p:spPr bwMode="auto">
          <a:xfrm>
            <a:off x="4495800" y="1524000"/>
            <a:ext cx="609600" cy="3048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400">
                <a:latin typeface="Comic Sans MS" pitchFamily="66" charset="0"/>
                <a:cs typeface="Arial" pitchFamily="34" charset="0"/>
              </a:rPr>
              <a:t>2 cm</a:t>
            </a:r>
          </a:p>
        </p:txBody>
      </p:sp>
      <p:sp>
        <p:nvSpPr>
          <p:cNvPr id="33799" name="Rectangle 21"/>
          <p:cNvSpPr>
            <a:spLocks noChangeArrowheads="1"/>
          </p:cNvSpPr>
          <p:nvPr/>
        </p:nvSpPr>
        <p:spPr bwMode="auto">
          <a:xfrm>
            <a:off x="5486400" y="1219200"/>
            <a:ext cx="609600" cy="3048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400">
                <a:latin typeface="Comic Sans MS" pitchFamily="66" charset="0"/>
                <a:cs typeface="Arial" pitchFamily="34" charset="0"/>
              </a:rPr>
              <a:t>8 cm</a:t>
            </a:r>
          </a:p>
        </p:txBody>
      </p:sp>
      <p:sp>
        <p:nvSpPr>
          <p:cNvPr id="33800" name="Rectangle 22"/>
          <p:cNvSpPr>
            <a:spLocks noChangeArrowheads="1"/>
          </p:cNvSpPr>
          <p:nvPr/>
        </p:nvSpPr>
        <p:spPr bwMode="auto">
          <a:xfrm>
            <a:off x="2133600" y="5105400"/>
            <a:ext cx="2971800" cy="228600"/>
          </a:xfrm>
          <a:prstGeom prst="rect">
            <a:avLst/>
          </a:prstGeom>
          <a:solidFill>
            <a:schemeClr val="accent1"/>
          </a:solidFill>
          <a:ln w="9525">
            <a:solidFill>
              <a:schemeClr val="tx1"/>
            </a:solidFill>
            <a:miter lim="800000"/>
            <a:headEnd/>
            <a:tailEnd/>
          </a:ln>
        </p:spPr>
        <p:txBody>
          <a:bodyPr wrap="none" anchor="ctr"/>
          <a:lstStyle/>
          <a:p>
            <a:pPr eaLnBrk="0" hangingPunct="0"/>
            <a:r>
              <a:rPr lang="en-US">
                <a:latin typeface="Comic Sans MS" pitchFamily="66" charset="0"/>
                <a:cs typeface="Arial" pitchFamily="34" charset="0"/>
              </a:rPr>
              <a:t>Folder dengan tab di atas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706090"/>
          </a:xfrm>
        </p:spPr>
        <p:txBody>
          <a:bodyPr/>
          <a:lstStyle/>
          <a:p>
            <a:r>
              <a:rPr lang="en-US" dirty="0" err="1" smtClean="0"/>
              <a:t>Tumpukan</a:t>
            </a:r>
            <a:r>
              <a:rPr lang="en-US" dirty="0" smtClean="0"/>
              <a:t> </a:t>
            </a:r>
            <a:r>
              <a:rPr lang="en-US" dirty="0" err="1" smtClean="0"/>
              <a:t>Arsip</a:t>
            </a:r>
            <a:r>
              <a:rPr lang="en-US" dirty="0" smtClean="0"/>
              <a:t> </a:t>
            </a:r>
            <a:r>
              <a:rPr lang="en-US" dirty="0" err="1" smtClean="0"/>
              <a:t>DiGudang</a:t>
            </a:r>
            <a:endParaRPr lang="en-US" dirty="0"/>
          </a:p>
        </p:txBody>
      </p:sp>
      <p:sp>
        <p:nvSpPr>
          <p:cNvPr id="3" name="Content Placeholder 2"/>
          <p:cNvSpPr>
            <a:spLocks noGrp="1"/>
          </p:cNvSpPr>
          <p:nvPr>
            <p:ph idx="1"/>
          </p:nvPr>
        </p:nvSpPr>
        <p:spPr/>
        <p:txBody>
          <a:bodyPr/>
          <a:lstStyle/>
          <a:p>
            <a:endParaRPr lang="en-US"/>
          </a:p>
        </p:txBody>
      </p:sp>
      <p:pic>
        <p:nvPicPr>
          <p:cNvPr id="4" name="Picture 1" descr="DSC00019"/>
          <p:cNvPicPr>
            <a:picLocks noChangeAspect="1" noChangeArrowheads="1"/>
          </p:cNvPicPr>
          <p:nvPr/>
        </p:nvPicPr>
        <p:blipFill>
          <a:blip r:embed="rId2" cstate="print">
            <a:extLst>
              <a:ext uri="{28A0092B-C50C-407E-A947-70E740481C1C}">
                <a14:useLocalDpi xmlns:a14="http://schemas.microsoft.com/office/drawing/2010/main" val="0"/>
              </a:ext>
            </a:extLst>
          </a:blip>
          <a:srcRect t="14850"/>
          <a:stretch>
            <a:fillRect/>
          </a:stretch>
        </p:blipFill>
        <p:spPr bwMode="auto">
          <a:xfrm>
            <a:off x="0" y="1268760"/>
            <a:ext cx="9144000"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2177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2"/>
          <p:cNvSpPr>
            <a:spLocks/>
          </p:cNvSpPr>
          <p:nvPr/>
        </p:nvSpPr>
        <p:spPr bwMode="auto">
          <a:xfrm>
            <a:off x="1527175" y="1236663"/>
            <a:ext cx="7339013" cy="2339975"/>
          </a:xfrm>
          <a:custGeom>
            <a:avLst/>
            <a:gdLst>
              <a:gd name="T0" fmla="*/ 2147483647 w 4462"/>
              <a:gd name="T1" fmla="*/ 2147483647 h 1423"/>
              <a:gd name="T2" fmla="*/ 0 w 4462"/>
              <a:gd name="T3" fmla="*/ 2147483647 h 1423"/>
              <a:gd name="T4" fmla="*/ 0 w 4462"/>
              <a:gd name="T5" fmla="*/ 2147483647 h 1423"/>
              <a:gd name="T6" fmla="*/ 2147483647 w 4462"/>
              <a:gd name="T7" fmla="*/ 2147483647 h 1423"/>
              <a:gd name="T8" fmla="*/ 2147483647 w 4462"/>
              <a:gd name="T9" fmla="*/ 0 h 1423"/>
              <a:gd name="T10" fmla="*/ 2147483647 w 4462"/>
              <a:gd name="T11" fmla="*/ 0 h 1423"/>
              <a:gd name="T12" fmla="*/ 2147483647 w 4462"/>
              <a:gd name="T13" fmla="*/ 2147483647 h 1423"/>
              <a:gd name="T14" fmla="*/ 2147483647 w 4462"/>
              <a:gd name="T15" fmla="*/ 2147483647 h 1423"/>
              <a:gd name="T16" fmla="*/ 0 60000 65536"/>
              <a:gd name="T17" fmla="*/ 0 60000 65536"/>
              <a:gd name="T18" fmla="*/ 0 60000 65536"/>
              <a:gd name="T19" fmla="*/ 0 60000 65536"/>
              <a:gd name="T20" fmla="*/ 0 60000 65536"/>
              <a:gd name="T21" fmla="*/ 0 60000 65536"/>
              <a:gd name="T22" fmla="*/ 0 60000 65536"/>
              <a:gd name="T23" fmla="*/ 0 60000 65536"/>
              <a:gd name="T24" fmla="*/ 0 w 4462"/>
              <a:gd name="T25" fmla="*/ 0 h 1423"/>
              <a:gd name="T26" fmla="*/ 4462 w 4462"/>
              <a:gd name="T27" fmla="*/ 1423 h 14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2" h="1423">
                <a:moveTo>
                  <a:pt x="4462" y="1423"/>
                </a:moveTo>
                <a:lnTo>
                  <a:pt x="0" y="1423"/>
                </a:lnTo>
                <a:lnTo>
                  <a:pt x="0" y="607"/>
                </a:lnTo>
                <a:lnTo>
                  <a:pt x="3150" y="607"/>
                </a:lnTo>
                <a:lnTo>
                  <a:pt x="3412" y="0"/>
                </a:lnTo>
                <a:lnTo>
                  <a:pt x="4199" y="0"/>
                </a:lnTo>
                <a:lnTo>
                  <a:pt x="4462" y="405"/>
                </a:lnTo>
                <a:lnTo>
                  <a:pt x="4462" y="1423"/>
                </a:lnTo>
                <a:close/>
              </a:path>
            </a:pathLst>
          </a:custGeom>
          <a:solidFill>
            <a:srgbClr val="00FFFF"/>
          </a:solidFill>
          <a:ln w="23813">
            <a:solidFill>
              <a:srgbClr val="000000"/>
            </a:solidFill>
            <a:round/>
            <a:headEnd/>
            <a:tailEnd/>
          </a:ln>
        </p:spPr>
        <p:txBody>
          <a:bodyPr/>
          <a:lstStyle/>
          <a:p>
            <a:endParaRPr lang="en-US"/>
          </a:p>
        </p:txBody>
      </p:sp>
      <p:sp>
        <p:nvSpPr>
          <p:cNvPr id="35843" name="Freeform 3"/>
          <p:cNvSpPr>
            <a:spLocks/>
          </p:cNvSpPr>
          <p:nvPr/>
        </p:nvSpPr>
        <p:spPr bwMode="auto">
          <a:xfrm>
            <a:off x="1295400" y="2133600"/>
            <a:ext cx="7339013" cy="2338388"/>
          </a:xfrm>
          <a:custGeom>
            <a:avLst/>
            <a:gdLst>
              <a:gd name="T0" fmla="*/ 2147483647 w 4462"/>
              <a:gd name="T1" fmla="*/ 2147483647 h 1422"/>
              <a:gd name="T2" fmla="*/ 0 w 4462"/>
              <a:gd name="T3" fmla="*/ 2147483647 h 1422"/>
              <a:gd name="T4" fmla="*/ 0 w 4462"/>
              <a:gd name="T5" fmla="*/ 2147483647 h 1422"/>
              <a:gd name="T6" fmla="*/ 2147483647 w 4462"/>
              <a:gd name="T7" fmla="*/ 2147483647 h 1422"/>
              <a:gd name="T8" fmla="*/ 2147483647 w 4462"/>
              <a:gd name="T9" fmla="*/ 0 h 1422"/>
              <a:gd name="T10" fmla="*/ 2147483647 w 4462"/>
              <a:gd name="T11" fmla="*/ 0 h 1422"/>
              <a:gd name="T12" fmla="*/ 2147483647 w 4462"/>
              <a:gd name="T13" fmla="*/ 2147483647 h 1422"/>
              <a:gd name="T14" fmla="*/ 2147483647 w 4462"/>
              <a:gd name="T15" fmla="*/ 2147483647 h 1422"/>
              <a:gd name="T16" fmla="*/ 0 60000 65536"/>
              <a:gd name="T17" fmla="*/ 0 60000 65536"/>
              <a:gd name="T18" fmla="*/ 0 60000 65536"/>
              <a:gd name="T19" fmla="*/ 0 60000 65536"/>
              <a:gd name="T20" fmla="*/ 0 60000 65536"/>
              <a:gd name="T21" fmla="*/ 0 60000 65536"/>
              <a:gd name="T22" fmla="*/ 0 60000 65536"/>
              <a:gd name="T23" fmla="*/ 0 60000 65536"/>
              <a:gd name="T24" fmla="*/ 0 w 4462"/>
              <a:gd name="T25" fmla="*/ 0 h 1422"/>
              <a:gd name="T26" fmla="*/ 4462 w 4462"/>
              <a:gd name="T27" fmla="*/ 1422 h 1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2" h="1422">
                <a:moveTo>
                  <a:pt x="4462" y="1422"/>
                </a:moveTo>
                <a:lnTo>
                  <a:pt x="0" y="1422"/>
                </a:lnTo>
                <a:lnTo>
                  <a:pt x="0" y="607"/>
                </a:lnTo>
                <a:lnTo>
                  <a:pt x="3149" y="607"/>
                </a:lnTo>
                <a:lnTo>
                  <a:pt x="3412" y="0"/>
                </a:lnTo>
                <a:lnTo>
                  <a:pt x="4199" y="0"/>
                </a:lnTo>
                <a:lnTo>
                  <a:pt x="4462" y="405"/>
                </a:lnTo>
                <a:lnTo>
                  <a:pt x="4462" y="1422"/>
                </a:lnTo>
                <a:close/>
              </a:path>
            </a:pathLst>
          </a:custGeom>
          <a:solidFill>
            <a:schemeClr val="bg1"/>
          </a:solidFill>
          <a:ln w="23813">
            <a:solidFill>
              <a:srgbClr val="000000"/>
            </a:solidFill>
            <a:round/>
            <a:headEnd/>
            <a:tailEnd/>
          </a:ln>
        </p:spPr>
        <p:txBody>
          <a:bodyPr/>
          <a:lstStyle/>
          <a:p>
            <a:endParaRPr lang="en-US"/>
          </a:p>
        </p:txBody>
      </p:sp>
      <p:sp>
        <p:nvSpPr>
          <p:cNvPr id="35844" name="Freeform 4"/>
          <p:cNvSpPr>
            <a:spLocks/>
          </p:cNvSpPr>
          <p:nvPr/>
        </p:nvSpPr>
        <p:spPr bwMode="auto">
          <a:xfrm>
            <a:off x="1066800" y="3352800"/>
            <a:ext cx="7335838" cy="2105025"/>
          </a:xfrm>
          <a:custGeom>
            <a:avLst/>
            <a:gdLst>
              <a:gd name="T0" fmla="*/ 2147483647 w 4461"/>
              <a:gd name="T1" fmla="*/ 2147483647 h 1280"/>
              <a:gd name="T2" fmla="*/ 2147483647 w 4461"/>
              <a:gd name="T3" fmla="*/ 2147483647 h 1280"/>
              <a:gd name="T4" fmla="*/ 2147483647 w 4461"/>
              <a:gd name="T5" fmla="*/ 2147483647 h 1280"/>
              <a:gd name="T6" fmla="*/ 2147483647 w 4461"/>
              <a:gd name="T7" fmla="*/ 2147483647 h 1280"/>
              <a:gd name="T8" fmla="*/ 2147483647 w 4461"/>
              <a:gd name="T9" fmla="*/ 0 h 1280"/>
              <a:gd name="T10" fmla="*/ 2147483647 w 4461"/>
              <a:gd name="T11" fmla="*/ 0 h 1280"/>
              <a:gd name="T12" fmla="*/ 2147483647 w 4461"/>
              <a:gd name="T13" fmla="*/ 2147483647 h 1280"/>
              <a:gd name="T14" fmla="*/ 0 w 4461"/>
              <a:gd name="T15" fmla="*/ 2147483647 h 1280"/>
              <a:gd name="T16" fmla="*/ 0 w 4461"/>
              <a:gd name="T17" fmla="*/ 2147483647 h 1280"/>
              <a:gd name="T18" fmla="*/ 2147483647 w 4461"/>
              <a:gd name="T19" fmla="*/ 2147483647 h 1280"/>
              <a:gd name="T20" fmla="*/ 2147483647 w 4461"/>
              <a:gd name="T21" fmla="*/ 2147483647 h 12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61"/>
              <a:gd name="T34" fmla="*/ 0 h 1280"/>
              <a:gd name="T35" fmla="*/ 4461 w 4461"/>
              <a:gd name="T36" fmla="*/ 1280 h 12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61" h="1280">
                <a:moveTo>
                  <a:pt x="4199" y="1280"/>
                </a:moveTo>
                <a:lnTo>
                  <a:pt x="4461" y="1280"/>
                </a:lnTo>
                <a:lnTo>
                  <a:pt x="4461" y="427"/>
                </a:lnTo>
                <a:lnTo>
                  <a:pt x="3149" y="427"/>
                </a:lnTo>
                <a:lnTo>
                  <a:pt x="2887" y="0"/>
                </a:lnTo>
                <a:lnTo>
                  <a:pt x="1837" y="0"/>
                </a:lnTo>
                <a:lnTo>
                  <a:pt x="1574" y="427"/>
                </a:lnTo>
                <a:lnTo>
                  <a:pt x="0" y="427"/>
                </a:lnTo>
                <a:lnTo>
                  <a:pt x="0" y="1280"/>
                </a:lnTo>
                <a:lnTo>
                  <a:pt x="4132" y="1280"/>
                </a:lnTo>
                <a:lnTo>
                  <a:pt x="4199" y="1280"/>
                </a:lnTo>
                <a:close/>
              </a:path>
            </a:pathLst>
          </a:custGeom>
          <a:solidFill>
            <a:srgbClr val="FF66FF"/>
          </a:solidFill>
          <a:ln w="23813">
            <a:solidFill>
              <a:srgbClr val="7DD4DD"/>
            </a:solidFill>
            <a:round/>
            <a:headEnd/>
            <a:tailEnd/>
          </a:ln>
        </p:spPr>
        <p:txBody>
          <a:bodyPr/>
          <a:lstStyle/>
          <a:p>
            <a:endParaRPr lang="en-US"/>
          </a:p>
        </p:txBody>
      </p:sp>
      <p:sp>
        <p:nvSpPr>
          <p:cNvPr id="35845" name="Freeform 5"/>
          <p:cNvSpPr>
            <a:spLocks/>
          </p:cNvSpPr>
          <p:nvPr/>
        </p:nvSpPr>
        <p:spPr bwMode="auto">
          <a:xfrm>
            <a:off x="381000" y="4267200"/>
            <a:ext cx="7339013" cy="1638300"/>
          </a:xfrm>
          <a:custGeom>
            <a:avLst/>
            <a:gdLst>
              <a:gd name="T0" fmla="*/ 0 w 4462"/>
              <a:gd name="T1" fmla="*/ 2147483647 h 996"/>
              <a:gd name="T2" fmla="*/ 2147483647 w 4462"/>
              <a:gd name="T3" fmla="*/ 2147483647 h 996"/>
              <a:gd name="T4" fmla="*/ 2147483647 w 4462"/>
              <a:gd name="T5" fmla="*/ 2147483647 h 996"/>
              <a:gd name="T6" fmla="*/ 2147483647 w 4462"/>
              <a:gd name="T7" fmla="*/ 2147483647 h 996"/>
              <a:gd name="T8" fmla="*/ 2147483647 w 4462"/>
              <a:gd name="T9" fmla="*/ 0 h 996"/>
              <a:gd name="T10" fmla="*/ 2147483647 w 4462"/>
              <a:gd name="T11" fmla="*/ 0 h 996"/>
              <a:gd name="T12" fmla="*/ 0 w 4462"/>
              <a:gd name="T13" fmla="*/ 2147483647 h 996"/>
              <a:gd name="T14" fmla="*/ 0 w 4462"/>
              <a:gd name="T15" fmla="*/ 2147483647 h 996"/>
              <a:gd name="T16" fmla="*/ 0 60000 65536"/>
              <a:gd name="T17" fmla="*/ 0 60000 65536"/>
              <a:gd name="T18" fmla="*/ 0 60000 65536"/>
              <a:gd name="T19" fmla="*/ 0 60000 65536"/>
              <a:gd name="T20" fmla="*/ 0 60000 65536"/>
              <a:gd name="T21" fmla="*/ 0 60000 65536"/>
              <a:gd name="T22" fmla="*/ 0 60000 65536"/>
              <a:gd name="T23" fmla="*/ 0 60000 65536"/>
              <a:gd name="T24" fmla="*/ 0 w 4462"/>
              <a:gd name="T25" fmla="*/ 0 h 996"/>
              <a:gd name="T26" fmla="*/ 4462 w 4462"/>
              <a:gd name="T27" fmla="*/ 996 h 9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2" h="996">
                <a:moveTo>
                  <a:pt x="0" y="996"/>
                </a:moveTo>
                <a:lnTo>
                  <a:pt x="4462" y="996"/>
                </a:lnTo>
                <a:lnTo>
                  <a:pt x="4462" y="427"/>
                </a:lnTo>
                <a:lnTo>
                  <a:pt x="1312" y="427"/>
                </a:lnTo>
                <a:lnTo>
                  <a:pt x="1050" y="0"/>
                </a:lnTo>
                <a:lnTo>
                  <a:pt x="262" y="0"/>
                </a:lnTo>
                <a:lnTo>
                  <a:pt x="0" y="285"/>
                </a:lnTo>
                <a:lnTo>
                  <a:pt x="0" y="996"/>
                </a:lnTo>
                <a:close/>
              </a:path>
            </a:pathLst>
          </a:custGeom>
          <a:solidFill>
            <a:srgbClr val="00FF00"/>
          </a:solidFill>
          <a:ln w="23813">
            <a:solidFill>
              <a:srgbClr val="000000"/>
            </a:solidFill>
            <a:round/>
            <a:headEnd/>
            <a:tailEnd/>
          </a:ln>
        </p:spPr>
        <p:txBody>
          <a:bodyPr/>
          <a:lstStyle/>
          <a:p>
            <a:endParaRPr lang="en-US"/>
          </a:p>
        </p:txBody>
      </p:sp>
      <p:sp>
        <p:nvSpPr>
          <p:cNvPr id="35846" name="Rectangle 6"/>
          <p:cNvSpPr>
            <a:spLocks noChangeArrowheads="1"/>
          </p:cNvSpPr>
          <p:nvPr/>
        </p:nvSpPr>
        <p:spPr bwMode="auto">
          <a:xfrm>
            <a:off x="6858000" y="2362200"/>
            <a:ext cx="1358900" cy="823913"/>
          </a:xfrm>
          <a:prstGeom prst="rect">
            <a:avLst/>
          </a:prstGeom>
          <a:noFill/>
          <a:ln w="9525">
            <a:noFill/>
            <a:miter lim="800000"/>
            <a:headEnd/>
            <a:tailEnd/>
          </a:ln>
        </p:spPr>
        <p:txBody>
          <a:bodyPr lIns="0" tIns="0" rIns="0" bIns="0">
            <a:spAutoFit/>
          </a:bodyPr>
          <a:lstStyle/>
          <a:p>
            <a:pPr eaLnBrk="0" hangingPunct="0"/>
            <a:r>
              <a:rPr lang="en-US">
                <a:solidFill>
                  <a:schemeClr val="hlink"/>
                </a:solidFill>
                <a:cs typeface="Arial" pitchFamily="34" charset="0"/>
              </a:rPr>
              <a:t>TERTIER</a:t>
            </a:r>
            <a:endParaRPr lang="id-ID">
              <a:solidFill>
                <a:schemeClr val="hlink"/>
              </a:solidFill>
              <a:cs typeface="Arial" pitchFamily="34" charset="0"/>
            </a:endParaRPr>
          </a:p>
          <a:p>
            <a:pPr eaLnBrk="0" hangingPunct="0"/>
            <a:r>
              <a:rPr lang="id-ID">
                <a:solidFill>
                  <a:schemeClr val="hlink"/>
                </a:solidFill>
                <a:cs typeface="Arial" pitchFamily="34" charset="0"/>
              </a:rPr>
              <a:t>Sub-sub masalah</a:t>
            </a:r>
            <a:endParaRPr lang="en-US">
              <a:solidFill>
                <a:schemeClr val="hlink"/>
              </a:solidFill>
              <a:latin typeface="Verdana" pitchFamily="34" charset="0"/>
              <a:cs typeface="Arial" pitchFamily="34" charset="0"/>
            </a:endParaRPr>
          </a:p>
        </p:txBody>
      </p:sp>
      <p:sp>
        <p:nvSpPr>
          <p:cNvPr id="35847" name="Rectangle 7"/>
          <p:cNvSpPr>
            <a:spLocks noChangeArrowheads="1"/>
          </p:cNvSpPr>
          <p:nvPr/>
        </p:nvSpPr>
        <p:spPr bwMode="auto">
          <a:xfrm>
            <a:off x="7459663" y="1423988"/>
            <a:ext cx="1587" cy="274637"/>
          </a:xfrm>
          <a:prstGeom prst="rect">
            <a:avLst/>
          </a:prstGeom>
          <a:noFill/>
          <a:ln w="9525">
            <a:noFill/>
            <a:miter lim="800000"/>
            <a:headEnd/>
            <a:tailEnd/>
          </a:ln>
        </p:spPr>
        <p:txBody>
          <a:bodyPr wrap="none" lIns="0" tIns="0" rIns="0" bIns="0">
            <a:spAutoFit/>
          </a:bodyPr>
          <a:lstStyle/>
          <a:p>
            <a:pPr eaLnBrk="0" hangingPunct="0"/>
            <a:endParaRPr lang="en-GB">
              <a:latin typeface="Verdana" pitchFamily="34" charset="0"/>
              <a:cs typeface="Arial" pitchFamily="34" charset="0"/>
            </a:endParaRPr>
          </a:p>
        </p:txBody>
      </p:sp>
      <p:sp>
        <p:nvSpPr>
          <p:cNvPr id="35848" name="Rectangle 8"/>
          <p:cNvSpPr>
            <a:spLocks noChangeArrowheads="1"/>
          </p:cNvSpPr>
          <p:nvPr/>
        </p:nvSpPr>
        <p:spPr bwMode="auto">
          <a:xfrm>
            <a:off x="7162800" y="1447800"/>
            <a:ext cx="1371600" cy="519113"/>
          </a:xfrm>
          <a:prstGeom prst="rect">
            <a:avLst/>
          </a:prstGeom>
          <a:noFill/>
          <a:ln w="9525">
            <a:noFill/>
            <a:miter lim="800000"/>
            <a:headEnd/>
            <a:tailEnd/>
          </a:ln>
        </p:spPr>
        <p:txBody>
          <a:bodyPr lIns="0" tIns="0" rIns="0" bIns="0">
            <a:spAutoFit/>
          </a:bodyPr>
          <a:lstStyle/>
          <a:p>
            <a:pPr eaLnBrk="0" hangingPunct="0"/>
            <a:r>
              <a:rPr lang="en-US">
                <a:latin typeface="Verdana" pitchFamily="34" charset="0"/>
                <a:cs typeface="Arial" pitchFamily="34" charset="0"/>
              </a:rPr>
              <a:t>FOLDER</a:t>
            </a:r>
            <a:endParaRPr lang="id-ID">
              <a:latin typeface="Verdana" pitchFamily="34" charset="0"/>
              <a:cs typeface="Arial" pitchFamily="34" charset="0"/>
            </a:endParaRPr>
          </a:p>
          <a:p>
            <a:pPr eaLnBrk="0" hangingPunct="0"/>
            <a:r>
              <a:rPr lang="id-ID" sz="1600">
                <a:latin typeface="Verdana" pitchFamily="34" charset="0"/>
                <a:cs typeface="Arial" pitchFamily="34" charset="0"/>
              </a:rPr>
              <a:t>Berkas/surat</a:t>
            </a:r>
            <a:endParaRPr lang="en-US" sz="1600">
              <a:latin typeface="Verdana" pitchFamily="34" charset="0"/>
              <a:cs typeface="Arial" pitchFamily="34" charset="0"/>
            </a:endParaRPr>
          </a:p>
        </p:txBody>
      </p:sp>
      <p:sp>
        <p:nvSpPr>
          <p:cNvPr id="35849" name="Rectangle 9"/>
          <p:cNvSpPr>
            <a:spLocks noChangeArrowheads="1"/>
          </p:cNvSpPr>
          <p:nvPr/>
        </p:nvSpPr>
        <p:spPr bwMode="auto">
          <a:xfrm>
            <a:off x="7677150" y="488950"/>
            <a:ext cx="1588" cy="274638"/>
          </a:xfrm>
          <a:prstGeom prst="rect">
            <a:avLst/>
          </a:prstGeom>
          <a:noFill/>
          <a:ln w="9525">
            <a:noFill/>
            <a:miter lim="800000"/>
            <a:headEnd/>
            <a:tailEnd/>
          </a:ln>
        </p:spPr>
        <p:txBody>
          <a:bodyPr wrap="none" lIns="0" tIns="0" rIns="0" bIns="0">
            <a:spAutoFit/>
          </a:bodyPr>
          <a:lstStyle/>
          <a:p>
            <a:pPr eaLnBrk="0" hangingPunct="0"/>
            <a:endParaRPr lang="en-GB">
              <a:latin typeface="Verdana" pitchFamily="34" charset="0"/>
              <a:cs typeface="Arial" pitchFamily="34" charset="0"/>
            </a:endParaRPr>
          </a:p>
        </p:txBody>
      </p:sp>
      <p:sp>
        <p:nvSpPr>
          <p:cNvPr id="35850" name="Rectangle 10"/>
          <p:cNvSpPr>
            <a:spLocks noChangeArrowheads="1"/>
          </p:cNvSpPr>
          <p:nvPr/>
        </p:nvSpPr>
        <p:spPr bwMode="auto">
          <a:xfrm>
            <a:off x="7762875" y="769938"/>
            <a:ext cx="1588" cy="274637"/>
          </a:xfrm>
          <a:prstGeom prst="rect">
            <a:avLst/>
          </a:prstGeom>
          <a:noFill/>
          <a:ln w="9525">
            <a:noFill/>
            <a:miter lim="800000"/>
            <a:headEnd/>
            <a:tailEnd/>
          </a:ln>
        </p:spPr>
        <p:txBody>
          <a:bodyPr wrap="none" lIns="0" tIns="0" rIns="0" bIns="0">
            <a:spAutoFit/>
          </a:bodyPr>
          <a:lstStyle/>
          <a:p>
            <a:pPr eaLnBrk="0" hangingPunct="0"/>
            <a:endParaRPr lang="en-GB">
              <a:latin typeface="Verdana" pitchFamily="34" charset="0"/>
              <a:cs typeface="Arial" pitchFamily="34" charset="0"/>
            </a:endParaRPr>
          </a:p>
        </p:txBody>
      </p:sp>
      <p:sp>
        <p:nvSpPr>
          <p:cNvPr id="35851" name="Rectangle 11"/>
          <p:cNvSpPr>
            <a:spLocks noChangeArrowheads="1"/>
          </p:cNvSpPr>
          <p:nvPr/>
        </p:nvSpPr>
        <p:spPr bwMode="auto">
          <a:xfrm>
            <a:off x="4267200" y="3505200"/>
            <a:ext cx="1735138" cy="549275"/>
          </a:xfrm>
          <a:prstGeom prst="rect">
            <a:avLst/>
          </a:prstGeom>
          <a:noFill/>
          <a:ln w="9525">
            <a:noFill/>
            <a:miter lim="800000"/>
            <a:headEnd/>
            <a:tailEnd/>
          </a:ln>
        </p:spPr>
        <p:txBody>
          <a:bodyPr lIns="0" tIns="0" rIns="0" bIns="0">
            <a:spAutoFit/>
          </a:bodyPr>
          <a:lstStyle/>
          <a:p>
            <a:pPr eaLnBrk="0" hangingPunct="0"/>
            <a:r>
              <a:rPr lang="en-US">
                <a:latin typeface="Verdana" pitchFamily="34" charset="0"/>
                <a:cs typeface="Arial" pitchFamily="34" charset="0"/>
              </a:rPr>
              <a:t>SEKUNDER</a:t>
            </a:r>
            <a:endParaRPr lang="id-ID">
              <a:latin typeface="Verdana" pitchFamily="34" charset="0"/>
              <a:cs typeface="Arial" pitchFamily="34" charset="0"/>
            </a:endParaRPr>
          </a:p>
          <a:p>
            <a:pPr eaLnBrk="0" hangingPunct="0"/>
            <a:r>
              <a:rPr lang="id-ID">
                <a:latin typeface="Verdana" pitchFamily="34" charset="0"/>
                <a:cs typeface="Arial" pitchFamily="34" charset="0"/>
              </a:rPr>
              <a:t>Sub-masalah</a:t>
            </a:r>
            <a:endParaRPr lang="en-US">
              <a:latin typeface="Verdana" pitchFamily="34" charset="0"/>
              <a:cs typeface="Arial" pitchFamily="34" charset="0"/>
            </a:endParaRPr>
          </a:p>
        </p:txBody>
      </p:sp>
      <p:sp>
        <p:nvSpPr>
          <p:cNvPr id="35852" name="Rectangle 12"/>
          <p:cNvSpPr>
            <a:spLocks noChangeArrowheads="1"/>
          </p:cNvSpPr>
          <p:nvPr/>
        </p:nvSpPr>
        <p:spPr bwMode="auto">
          <a:xfrm>
            <a:off x="4625975" y="3695700"/>
            <a:ext cx="1588" cy="274638"/>
          </a:xfrm>
          <a:prstGeom prst="rect">
            <a:avLst/>
          </a:prstGeom>
          <a:noFill/>
          <a:ln w="9525">
            <a:noFill/>
            <a:miter lim="800000"/>
            <a:headEnd/>
            <a:tailEnd/>
          </a:ln>
        </p:spPr>
        <p:txBody>
          <a:bodyPr wrap="none" lIns="0" tIns="0" rIns="0" bIns="0">
            <a:spAutoFit/>
          </a:bodyPr>
          <a:lstStyle/>
          <a:p>
            <a:pPr eaLnBrk="0" hangingPunct="0"/>
            <a:endParaRPr lang="en-GB">
              <a:latin typeface="Verdana" pitchFamily="34" charset="0"/>
              <a:cs typeface="Arial" pitchFamily="34" charset="0"/>
            </a:endParaRPr>
          </a:p>
        </p:txBody>
      </p:sp>
      <p:sp>
        <p:nvSpPr>
          <p:cNvPr id="35853" name="Rectangle 13"/>
          <p:cNvSpPr>
            <a:spLocks noChangeArrowheads="1"/>
          </p:cNvSpPr>
          <p:nvPr/>
        </p:nvSpPr>
        <p:spPr bwMode="auto">
          <a:xfrm>
            <a:off x="685800" y="4386263"/>
            <a:ext cx="1752600" cy="549275"/>
          </a:xfrm>
          <a:prstGeom prst="rect">
            <a:avLst/>
          </a:prstGeom>
          <a:noFill/>
          <a:ln w="9525">
            <a:noFill/>
            <a:miter lim="800000"/>
            <a:headEnd/>
            <a:tailEnd/>
          </a:ln>
        </p:spPr>
        <p:txBody>
          <a:bodyPr lIns="0" tIns="0" rIns="0" bIns="0">
            <a:spAutoFit/>
          </a:bodyPr>
          <a:lstStyle/>
          <a:p>
            <a:pPr eaLnBrk="0" hangingPunct="0"/>
            <a:r>
              <a:rPr lang="en-US">
                <a:latin typeface="Verdana" pitchFamily="34" charset="0"/>
                <a:cs typeface="Arial" pitchFamily="34" charset="0"/>
              </a:rPr>
              <a:t>PRIMER</a:t>
            </a:r>
            <a:endParaRPr lang="id-ID">
              <a:latin typeface="Verdana" pitchFamily="34" charset="0"/>
              <a:cs typeface="Arial" pitchFamily="34" charset="0"/>
            </a:endParaRPr>
          </a:p>
          <a:p>
            <a:pPr eaLnBrk="0" hangingPunct="0"/>
            <a:r>
              <a:rPr lang="id-ID">
                <a:latin typeface="Verdana" pitchFamily="34" charset="0"/>
                <a:cs typeface="Arial" pitchFamily="34" charset="0"/>
              </a:rPr>
              <a:t>Pokok masalah</a:t>
            </a:r>
            <a:endParaRPr lang="en-US">
              <a:latin typeface="Verdana" pitchFamily="34" charset="0"/>
              <a:cs typeface="Arial" pitchFamily="34" charset="0"/>
            </a:endParaRPr>
          </a:p>
        </p:txBody>
      </p:sp>
      <p:sp>
        <p:nvSpPr>
          <p:cNvPr id="35854" name="Rectangle 14"/>
          <p:cNvSpPr>
            <a:spLocks noChangeArrowheads="1"/>
          </p:cNvSpPr>
          <p:nvPr/>
        </p:nvSpPr>
        <p:spPr bwMode="auto">
          <a:xfrm>
            <a:off x="715963" y="4667250"/>
            <a:ext cx="1587" cy="274638"/>
          </a:xfrm>
          <a:prstGeom prst="rect">
            <a:avLst/>
          </a:prstGeom>
          <a:noFill/>
          <a:ln w="9525">
            <a:noFill/>
            <a:miter lim="800000"/>
            <a:headEnd/>
            <a:tailEnd/>
          </a:ln>
        </p:spPr>
        <p:txBody>
          <a:bodyPr wrap="none" lIns="0" tIns="0" rIns="0" bIns="0">
            <a:spAutoFit/>
          </a:bodyPr>
          <a:lstStyle/>
          <a:p>
            <a:pPr eaLnBrk="0" hangingPunct="0"/>
            <a:endParaRPr lang="en-GB">
              <a:latin typeface="Verdana" pitchFamily="34" charset="0"/>
              <a:cs typeface="Arial" pitchFamily="34" charset="0"/>
            </a:endParaRPr>
          </a:p>
        </p:txBody>
      </p:sp>
      <p:sp>
        <p:nvSpPr>
          <p:cNvPr id="35855" name="Rectangle 15"/>
          <p:cNvSpPr>
            <a:spLocks noChangeArrowheads="1"/>
          </p:cNvSpPr>
          <p:nvPr/>
        </p:nvSpPr>
        <p:spPr bwMode="auto">
          <a:xfrm>
            <a:off x="609600" y="457200"/>
            <a:ext cx="4038600" cy="381000"/>
          </a:xfrm>
          <a:prstGeom prst="rect">
            <a:avLst/>
          </a:prstGeom>
          <a:solidFill>
            <a:srgbClr val="FAF410"/>
          </a:solidFill>
          <a:ln w="9525">
            <a:solidFill>
              <a:schemeClr val="tx1"/>
            </a:solidFill>
            <a:miter lim="800000"/>
            <a:headEnd/>
            <a:tailEnd/>
          </a:ln>
        </p:spPr>
        <p:txBody>
          <a:bodyPr wrap="none" anchor="ctr"/>
          <a:lstStyle/>
          <a:p>
            <a:pPr algn="ctr" eaLnBrk="0" hangingPunct="0"/>
            <a:r>
              <a:rPr lang="id-ID">
                <a:latin typeface="Verdana" pitchFamily="34" charset="0"/>
                <a:cs typeface="Arial" pitchFamily="34" charset="0"/>
              </a:rPr>
              <a:t>JENJANG  MASALAH</a:t>
            </a:r>
            <a:endParaRPr lang="en-US">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2"/>
          <p:cNvSpPr>
            <a:spLocks/>
          </p:cNvSpPr>
          <p:nvPr/>
        </p:nvSpPr>
        <p:spPr bwMode="auto">
          <a:xfrm>
            <a:off x="838200" y="3657600"/>
            <a:ext cx="6858000" cy="1905000"/>
          </a:xfrm>
          <a:custGeom>
            <a:avLst/>
            <a:gdLst>
              <a:gd name="T0" fmla="*/ 2147483647 w 4462"/>
              <a:gd name="T1" fmla="*/ 2147483647 h 1422"/>
              <a:gd name="T2" fmla="*/ 0 w 4462"/>
              <a:gd name="T3" fmla="*/ 2147483647 h 1422"/>
              <a:gd name="T4" fmla="*/ 0 w 4462"/>
              <a:gd name="T5" fmla="*/ 2147483647 h 1422"/>
              <a:gd name="T6" fmla="*/ 2147483647 w 4462"/>
              <a:gd name="T7" fmla="*/ 2147483647 h 1422"/>
              <a:gd name="T8" fmla="*/ 2147483647 w 4462"/>
              <a:gd name="T9" fmla="*/ 0 h 1422"/>
              <a:gd name="T10" fmla="*/ 2147483647 w 4462"/>
              <a:gd name="T11" fmla="*/ 0 h 1422"/>
              <a:gd name="T12" fmla="*/ 2147483647 w 4462"/>
              <a:gd name="T13" fmla="*/ 2147483647 h 1422"/>
              <a:gd name="T14" fmla="*/ 2147483647 w 4462"/>
              <a:gd name="T15" fmla="*/ 2147483647 h 1422"/>
              <a:gd name="T16" fmla="*/ 0 60000 65536"/>
              <a:gd name="T17" fmla="*/ 0 60000 65536"/>
              <a:gd name="T18" fmla="*/ 0 60000 65536"/>
              <a:gd name="T19" fmla="*/ 0 60000 65536"/>
              <a:gd name="T20" fmla="*/ 0 60000 65536"/>
              <a:gd name="T21" fmla="*/ 0 60000 65536"/>
              <a:gd name="T22" fmla="*/ 0 60000 65536"/>
              <a:gd name="T23" fmla="*/ 0 60000 65536"/>
              <a:gd name="T24" fmla="*/ 0 w 4462"/>
              <a:gd name="T25" fmla="*/ 0 h 1422"/>
              <a:gd name="T26" fmla="*/ 4462 w 4462"/>
              <a:gd name="T27" fmla="*/ 1422 h 1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2" h="1422">
                <a:moveTo>
                  <a:pt x="4462" y="1422"/>
                </a:moveTo>
                <a:lnTo>
                  <a:pt x="0" y="1422"/>
                </a:lnTo>
                <a:lnTo>
                  <a:pt x="0" y="607"/>
                </a:lnTo>
                <a:lnTo>
                  <a:pt x="3149" y="607"/>
                </a:lnTo>
                <a:lnTo>
                  <a:pt x="3412" y="0"/>
                </a:lnTo>
                <a:lnTo>
                  <a:pt x="4199" y="0"/>
                </a:lnTo>
                <a:lnTo>
                  <a:pt x="4462" y="405"/>
                </a:lnTo>
                <a:lnTo>
                  <a:pt x="4462" y="1422"/>
                </a:lnTo>
                <a:close/>
              </a:path>
            </a:pathLst>
          </a:custGeom>
          <a:solidFill>
            <a:schemeClr val="bg1"/>
          </a:solidFill>
          <a:ln w="23813">
            <a:solidFill>
              <a:srgbClr val="000000"/>
            </a:solidFill>
            <a:round/>
            <a:headEnd/>
            <a:tailEnd/>
          </a:ln>
        </p:spPr>
        <p:txBody>
          <a:bodyPr/>
          <a:lstStyle/>
          <a:p>
            <a:endParaRPr lang="en-US"/>
          </a:p>
        </p:txBody>
      </p:sp>
      <p:sp>
        <p:nvSpPr>
          <p:cNvPr id="37891" name="Freeform 3"/>
          <p:cNvSpPr>
            <a:spLocks/>
          </p:cNvSpPr>
          <p:nvPr/>
        </p:nvSpPr>
        <p:spPr bwMode="auto">
          <a:xfrm>
            <a:off x="838200" y="3733800"/>
            <a:ext cx="6629400" cy="1981200"/>
          </a:xfrm>
          <a:custGeom>
            <a:avLst/>
            <a:gdLst>
              <a:gd name="T0" fmla="*/ 2147483647 w 4461"/>
              <a:gd name="T1" fmla="*/ 2147483647 h 1280"/>
              <a:gd name="T2" fmla="*/ 2147483647 w 4461"/>
              <a:gd name="T3" fmla="*/ 2147483647 h 1280"/>
              <a:gd name="T4" fmla="*/ 2147483647 w 4461"/>
              <a:gd name="T5" fmla="*/ 2147483647 h 1280"/>
              <a:gd name="T6" fmla="*/ 2147483647 w 4461"/>
              <a:gd name="T7" fmla="*/ 2147483647 h 1280"/>
              <a:gd name="T8" fmla="*/ 2147483647 w 4461"/>
              <a:gd name="T9" fmla="*/ 0 h 1280"/>
              <a:gd name="T10" fmla="*/ 2147483647 w 4461"/>
              <a:gd name="T11" fmla="*/ 0 h 1280"/>
              <a:gd name="T12" fmla="*/ 2147483647 w 4461"/>
              <a:gd name="T13" fmla="*/ 2147483647 h 1280"/>
              <a:gd name="T14" fmla="*/ 0 w 4461"/>
              <a:gd name="T15" fmla="*/ 2147483647 h 1280"/>
              <a:gd name="T16" fmla="*/ 0 w 4461"/>
              <a:gd name="T17" fmla="*/ 2147483647 h 1280"/>
              <a:gd name="T18" fmla="*/ 2147483647 w 4461"/>
              <a:gd name="T19" fmla="*/ 2147483647 h 1280"/>
              <a:gd name="T20" fmla="*/ 2147483647 w 4461"/>
              <a:gd name="T21" fmla="*/ 2147483647 h 12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61"/>
              <a:gd name="T34" fmla="*/ 0 h 1280"/>
              <a:gd name="T35" fmla="*/ 4461 w 4461"/>
              <a:gd name="T36" fmla="*/ 1280 h 12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61" h="1280">
                <a:moveTo>
                  <a:pt x="4199" y="1280"/>
                </a:moveTo>
                <a:lnTo>
                  <a:pt x="4461" y="1280"/>
                </a:lnTo>
                <a:lnTo>
                  <a:pt x="4461" y="427"/>
                </a:lnTo>
                <a:lnTo>
                  <a:pt x="3149" y="427"/>
                </a:lnTo>
                <a:lnTo>
                  <a:pt x="2887" y="0"/>
                </a:lnTo>
                <a:lnTo>
                  <a:pt x="1837" y="0"/>
                </a:lnTo>
                <a:lnTo>
                  <a:pt x="1574" y="427"/>
                </a:lnTo>
                <a:lnTo>
                  <a:pt x="0" y="427"/>
                </a:lnTo>
                <a:lnTo>
                  <a:pt x="0" y="1280"/>
                </a:lnTo>
                <a:lnTo>
                  <a:pt x="4132" y="1280"/>
                </a:lnTo>
                <a:lnTo>
                  <a:pt x="4199" y="1280"/>
                </a:lnTo>
                <a:close/>
              </a:path>
            </a:pathLst>
          </a:custGeom>
          <a:solidFill>
            <a:srgbClr val="FF66FF"/>
          </a:solidFill>
          <a:ln w="23813">
            <a:solidFill>
              <a:schemeClr val="tx2"/>
            </a:solidFill>
            <a:round/>
            <a:headEnd/>
            <a:tailEnd/>
          </a:ln>
        </p:spPr>
        <p:txBody>
          <a:bodyPr/>
          <a:lstStyle/>
          <a:p>
            <a:endParaRPr lang="en-US"/>
          </a:p>
        </p:txBody>
      </p:sp>
      <p:sp>
        <p:nvSpPr>
          <p:cNvPr id="37892" name="Freeform 4"/>
          <p:cNvSpPr>
            <a:spLocks/>
          </p:cNvSpPr>
          <p:nvPr/>
        </p:nvSpPr>
        <p:spPr bwMode="auto">
          <a:xfrm>
            <a:off x="457200" y="4267200"/>
            <a:ext cx="6858000" cy="1524000"/>
          </a:xfrm>
          <a:custGeom>
            <a:avLst/>
            <a:gdLst>
              <a:gd name="T0" fmla="*/ 0 w 4462"/>
              <a:gd name="T1" fmla="*/ 2147483647 h 996"/>
              <a:gd name="T2" fmla="*/ 2147483647 w 4462"/>
              <a:gd name="T3" fmla="*/ 2147483647 h 996"/>
              <a:gd name="T4" fmla="*/ 2147483647 w 4462"/>
              <a:gd name="T5" fmla="*/ 2147483647 h 996"/>
              <a:gd name="T6" fmla="*/ 2147483647 w 4462"/>
              <a:gd name="T7" fmla="*/ 2147483647 h 996"/>
              <a:gd name="T8" fmla="*/ 2147483647 w 4462"/>
              <a:gd name="T9" fmla="*/ 0 h 996"/>
              <a:gd name="T10" fmla="*/ 2147483647 w 4462"/>
              <a:gd name="T11" fmla="*/ 0 h 996"/>
              <a:gd name="T12" fmla="*/ 0 w 4462"/>
              <a:gd name="T13" fmla="*/ 2147483647 h 996"/>
              <a:gd name="T14" fmla="*/ 0 w 4462"/>
              <a:gd name="T15" fmla="*/ 2147483647 h 996"/>
              <a:gd name="T16" fmla="*/ 0 60000 65536"/>
              <a:gd name="T17" fmla="*/ 0 60000 65536"/>
              <a:gd name="T18" fmla="*/ 0 60000 65536"/>
              <a:gd name="T19" fmla="*/ 0 60000 65536"/>
              <a:gd name="T20" fmla="*/ 0 60000 65536"/>
              <a:gd name="T21" fmla="*/ 0 60000 65536"/>
              <a:gd name="T22" fmla="*/ 0 60000 65536"/>
              <a:gd name="T23" fmla="*/ 0 60000 65536"/>
              <a:gd name="T24" fmla="*/ 0 w 4462"/>
              <a:gd name="T25" fmla="*/ 0 h 996"/>
              <a:gd name="T26" fmla="*/ 4462 w 4462"/>
              <a:gd name="T27" fmla="*/ 996 h 9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2" h="996">
                <a:moveTo>
                  <a:pt x="0" y="996"/>
                </a:moveTo>
                <a:lnTo>
                  <a:pt x="4462" y="996"/>
                </a:lnTo>
                <a:lnTo>
                  <a:pt x="4462" y="427"/>
                </a:lnTo>
                <a:lnTo>
                  <a:pt x="1312" y="427"/>
                </a:lnTo>
                <a:lnTo>
                  <a:pt x="1050" y="0"/>
                </a:lnTo>
                <a:lnTo>
                  <a:pt x="262" y="0"/>
                </a:lnTo>
                <a:lnTo>
                  <a:pt x="0" y="285"/>
                </a:lnTo>
                <a:lnTo>
                  <a:pt x="0" y="996"/>
                </a:lnTo>
                <a:close/>
              </a:path>
            </a:pathLst>
          </a:custGeom>
          <a:solidFill>
            <a:srgbClr val="00FF00"/>
          </a:solidFill>
          <a:ln w="23813">
            <a:solidFill>
              <a:srgbClr val="000000"/>
            </a:solidFill>
            <a:round/>
            <a:headEnd/>
            <a:tailEnd/>
          </a:ln>
        </p:spPr>
        <p:txBody>
          <a:bodyPr/>
          <a:lstStyle/>
          <a:p>
            <a:endParaRPr lang="en-US"/>
          </a:p>
        </p:txBody>
      </p:sp>
      <p:sp>
        <p:nvSpPr>
          <p:cNvPr id="37893" name="Rectangle 5"/>
          <p:cNvSpPr>
            <a:spLocks noChangeArrowheads="1"/>
          </p:cNvSpPr>
          <p:nvPr/>
        </p:nvSpPr>
        <p:spPr bwMode="auto">
          <a:xfrm>
            <a:off x="6019800" y="3657600"/>
            <a:ext cx="1828800" cy="584200"/>
          </a:xfrm>
          <a:prstGeom prst="rect">
            <a:avLst/>
          </a:prstGeom>
          <a:noFill/>
          <a:ln w="9525">
            <a:noFill/>
            <a:miter lim="800000"/>
            <a:headEnd/>
            <a:tailEnd/>
          </a:ln>
        </p:spPr>
        <p:txBody>
          <a:bodyPr lIns="0" tIns="0" rIns="0" bIns="0">
            <a:spAutoFit/>
          </a:bodyPr>
          <a:lstStyle/>
          <a:p>
            <a:pPr eaLnBrk="0" hangingPunct="0"/>
            <a:r>
              <a:rPr lang="id-ID" sz="1000">
                <a:cs typeface="Arial" pitchFamily="34" charset="0"/>
              </a:rPr>
              <a:t>      </a:t>
            </a:r>
            <a:r>
              <a:rPr lang="en-US" sz="1400">
                <a:cs typeface="Arial" pitchFamily="34" charset="0"/>
              </a:rPr>
              <a:t>PDP 01.05.00</a:t>
            </a:r>
            <a:endParaRPr lang="id-ID" sz="1400">
              <a:cs typeface="Arial" pitchFamily="34" charset="0"/>
            </a:endParaRPr>
          </a:p>
          <a:p>
            <a:pPr eaLnBrk="0" hangingPunct="0"/>
            <a:r>
              <a:rPr lang="id-ID" sz="1400">
                <a:cs typeface="Arial" pitchFamily="34" charset="0"/>
              </a:rPr>
              <a:t>Cuti Mahasiswa</a:t>
            </a:r>
            <a:endParaRPr lang="id-ID" sz="1000">
              <a:cs typeface="Arial" pitchFamily="34" charset="0"/>
            </a:endParaRPr>
          </a:p>
          <a:p>
            <a:pPr eaLnBrk="0" hangingPunct="0"/>
            <a:r>
              <a:rPr lang="id-ID" sz="1000">
                <a:cs typeface="Arial" pitchFamily="34" charset="0"/>
              </a:rPr>
              <a:t>    </a:t>
            </a:r>
            <a:endParaRPr lang="en-US" sz="1000">
              <a:latin typeface="Verdana" pitchFamily="34" charset="0"/>
              <a:cs typeface="Arial" pitchFamily="34" charset="0"/>
            </a:endParaRPr>
          </a:p>
        </p:txBody>
      </p:sp>
      <p:sp>
        <p:nvSpPr>
          <p:cNvPr id="37894" name="Rectangle 6"/>
          <p:cNvSpPr>
            <a:spLocks noChangeArrowheads="1"/>
          </p:cNvSpPr>
          <p:nvPr/>
        </p:nvSpPr>
        <p:spPr bwMode="auto">
          <a:xfrm>
            <a:off x="7459663" y="1423988"/>
            <a:ext cx="1587" cy="274637"/>
          </a:xfrm>
          <a:prstGeom prst="rect">
            <a:avLst/>
          </a:prstGeom>
          <a:noFill/>
          <a:ln w="9525">
            <a:noFill/>
            <a:miter lim="800000"/>
            <a:headEnd/>
            <a:tailEnd/>
          </a:ln>
        </p:spPr>
        <p:txBody>
          <a:bodyPr wrap="none" lIns="0" tIns="0" rIns="0" bIns="0">
            <a:spAutoFit/>
          </a:bodyPr>
          <a:lstStyle/>
          <a:p>
            <a:pPr eaLnBrk="0" hangingPunct="0"/>
            <a:endParaRPr lang="en-GB">
              <a:latin typeface="Verdana" pitchFamily="34" charset="0"/>
              <a:cs typeface="Arial" pitchFamily="34" charset="0"/>
            </a:endParaRPr>
          </a:p>
        </p:txBody>
      </p:sp>
      <p:sp>
        <p:nvSpPr>
          <p:cNvPr id="37895" name="Rectangle 7"/>
          <p:cNvSpPr>
            <a:spLocks noChangeArrowheads="1"/>
          </p:cNvSpPr>
          <p:nvPr/>
        </p:nvSpPr>
        <p:spPr bwMode="auto">
          <a:xfrm>
            <a:off x="7677150" y="488950"/>
            <a:ext cx="1588" cy="274638"/>
          </a:xfrm>
          <a:prstGeom prst="rect">
            <a:avLst/>
          </a:prstGeom>
          <a:noFill/>
          <a:ln w="9525">
            <a:noFill/>
            <a:miter lim="800000"/>
            <a:headEnd/>
            <a:tailEnd/>
          </a:ln>
        </p:spPr>
        <p:txBody>
          <a:bodyPr wrap="none" lIns="0" tIns="0" rIns="0" bIns="0">
            <a:spAutoFit/>
          </a:bodyPr>
          <a:lstStyle/>
          <a:p>
            <a:pPr eaLnBrk="0" hangingPunct="0"/>
            <a:endParaRPr lang="en-GB">
              <a:latin typeface="Verdana" pitchFamily="34" charset="0"/>
              <a:cs typeface="Arial" pitchFamily="34" charset="0"/>
            </a:endParaRPr>
          </a:p>
        </p:txBody>
      </p:sp>
      <p:sp>
        <p:nvSpPr>
          <p:cNvPr id="37896" name="Rectangle 8"/>
          <p:cNvSpPr>
            <a:spLocks noChangeArrowheads="1"/>
          </p:cNvSpPr>
          <p:nvPr/>
        </p:nvSpPr>
        <p:spPr bwMode="auto">
          <a:xfrm>
            <a:off x="7762875" y="769938"/>
            <a:ext cx="1588" cy="274637"/>
          </a:xfrm>
          <a:prstGeom prst="rect">
            <a:avLst/>
          </a:prstGeom>
          <a:noFill/>
          <a:ln w="9525">
            <a:noFill/>
            <a:miter lim="800000"/>
            <a:headEnd/>
            <a:tailEnd/>
          </a:ln>
        </p:spPr>
        <p:txBody>
          <a:bodyPr wrap="none" lIns="0" tIns="0" rIns="0" bIns="0">
            <a:spAutoFit/>
          </a:bodyPr>
          <a:lstStyle/>
          <a:p>
            <a:pPr eaLnBrk="0" hangingPunct="0"/>
            <a:endParaRPr lang="en-GB">
              <a:latin typeface="Verdana" pitchFamily="34" charset="0"/>
              <a:cs typeface="Arial" pitchFamily="34" charset="0"/>
            </a:endParaRPr>
          </a:p>
        </p:txBody>
      </p:sp>
      <p:sp>
        <p:nvSpPr>
          <p:cNvPr id="37897" name="Rectangle 9"/>
          <p:cNvSpPr>
            <a:spLocks noChangeArrowheads="1"/>
          </p:cNvSpPr>
          <p:nvPr/>
        </p:nvSpPr>
        <p:spPr bwMode="auto">
          <a:xfrm>
            <a:off x="3429000" y="3810000"/>
            <a:ext cx="1981200" cy="430213"/>
          </a:xfrm>
          <a:prstGeom prst="rect">
            <a:avLst/>
          </a:prstGeom>
          <a:noFill/>
          <a:ln w="9525">
            <a:noFill/>
            <a:miter lim="800000"/>
            <a:headEnd/>
            <a:tailEnd/>
          </a:ln>
        </p:spPr>
        <p:txBody>
          <a:bodyPr lIns="0" tIns="0" rIns="0" bIns="0">
            <a:spAutoFit/>
          </a:bodyPr>
          <a:lstStyle/>
          <a:p>
            <a:pPr algn="ctr" eaLnBrk="0" hangingPunct="0"/>
            <a:r>
              <a:rPr lang="en-US" sz="1400">
                <a:latin typeface="Verdana" pitchFamily="34" charset="0"/>
                <a:cs typeface="Arial" pitchFamily="34" charset="0"/>
              </a:rPr>
              <a:t>PDP 01.05</a:t>
            </a:r>
            <a:endParaRPr lang="id-ID" sz="1400">
              <a:latin typeface="Verdana" pitchFamily="34" charset="0"/>
              <a:cs typeface="Arial" pitchFamily="34" charset="0"/>
            </a:endParaRPr>
          </a:p>
          <a:p>
            <a:pPr algn="ctr" eaLnBrk="0" hangingPunct="0"/>
            <a:r>
              <a:rPr lang="id-ID" sz="1400">
                <a:latin typeface="Verdana" pitchFamily="34" charset="0"/>
                <a:cs typeface="Arial" pitchFamily="34" charset="0"/>
              </a:rPr>
              <a:t>Status Mahasiswa </a:t>
            </a:r>
            <a:endParaRPr lang="en-US" sz="1400">
              <a:latin typeface="Verdana" pitchFamily="34" charset="0"/>
              <a:cs typeface="Arial" pitchFamily="34" charset="0"/>
            </a:endParaRPr>
          </a:p>
        </p:txBody>
      </p:sp>
      <p:sp>
        <p:nvSpPr>
          <p:cNvPr id="37898" name="Rectangle 10"/>
          <p:cNvSpPr>
            <a:spLocks noChangeArrowheads="1"/>
          </p:cNvSpPr>
          <p:nvPr/>
        </p:nvSpPr>
        <p:spPr bwMode="auto">
          <a:xfrm>
            <a:off x="4625975" y="3695700"/>
            <a:ext cx="1588" cy="274638"/>
          </a:xfrm>
          <a:prstGeom prst="rect">
            <a:avLst/>
          </a:prstGeom>
          <a:noFill/>
          <a:ln w="9525">
            <a:noFill/>
            <a:miter lim="800000"/>
            <a:headEnd/>
            <a:tailEnd/>
          </a:ln>
        </p:spPr>
        <p:txBody>
          <a:bodyPr wrap="none" lIns="0" tIns="0" rIns="0" bIns="0">
            <a:spAutoFit/>
          </a:bodyPr>
          <a:lstStyle/>
          <a:p>
            <a:pPr eaLnBrk="0" hangingPunct="0"/>
            <a:endParaRPr lang="en-GB">
              <a:latin typeface="Verdana" pitchFamily="34" charset="0"/>
              <a:cs typeface="Arial" pitchFamily="34" charset="0"/>
            </a:endParaRPr>
          </a:p>
        </p:txBody>
      </p:sp>
      <p:sp>
        <p:nvSpPr>
          <p:cNvPr id="37899" name="Rectangle 11"/>
          <p:cNvSpPr>
            <a:spLocks noChangeArrowheads="1"/>
          </p:cNvSpPr>
          <p:nvPr/>
        </p:nvSpPr>
        <p:spPr bwMode="auto">
          <a:xfrm>
            <a:off x="4462463" y="3914775"/>
            <a:ext cx="1587" cy="274638"/>
          </a:xfrm>
          <a:prstGeom prst="rect">
            <a:avLst/>
          </a:prstGeom>
          <a:noFill/>
          <a:ln w="9525">
            <a:noFill/>
            <a:miter lim="800000"/>
            <a:headEnd/>
            <a:tailEnd/>
          </a:ln>
        </p:spPr>
        <p:txBody>
          <a:bodyPr wrap="none" lIns="0" tIns="0" rIns="0" bIns="0">
            <a:spAutoFit/>
          </a:bodyPr>
          <a:lstStyle/>
          <a:p>
            <a:pPr eaLnBrk="0" hangingPunct="0"/>
            <a:endParaRPr lang="en-GB">
              <a:latin typeface="Verdana" pitchFamily="34" charset="0"/>
              <a:cs typeface="Arial" pitchFamily="34" charset="0"/>
            </a:endParaRPr>
          </a:p>
        </p:txBody>
      </p:sp>
      <p:sp>
        <p:nvSpPr>
          <p:cNvPr id="37900" name="Rectangle 12"/>
          <p:cNvSpPr>
            <a:spLocks noChangeArrowheads="1"/>
          </p:cNvSpPr>
          <p:nvPr/>
        </p:nvSpPr>
        <p:spPr bwMode="auto">
          <a:xfrm>
            <a:off x="533400" y="4495800"/>
            <a:ext cx="2590800" cy="400050"/>
          </a:xfrm>
          <a:prstGeom prst="rect">
            <a:avLst/>
          </a:prstGeom>
          <a:noFill/>
          <a:ln w="9525">
            <a:noFill/>
            <a:miter lim="800000"/>
            <a:headEnd/>
            <a:tailEnd/>
          </a:ln>
        </p:spPr>
        <p:txBody>
          <a:bodyPr lIns="0" tIns="0" rIns="0" bIns="0">
            <a:spAutoFit/>
          </a:bodyPr>
          <a:lstStyle/>
          <a:p>
            <a:pPr algn="ctr" eaLnBrk="0" hangingPunct="0"/>
            <a:r>
              <a:rPr lang="en-US" sz="1400" dirty="0">
                <a:latin typeface="Verdana" pitchFamily="34" charset="0"/>
                <a:cs typeface="Arial" pitchFamily="34" charset="0"/>
              </a:rPr>
              <a:t>PDP</a:t>
            </a:r>
          </a:p>
          <a:p>
            <a:pPr eaLnBrk="0" hangingPunct="0"/>
            <a:r>
              <a:rPr lang="en-US" sz="1200" dirty="0">
                <a:latin typeface="Verdana" pitchFamily="34" charset="0"/>
                <a:cs typeface="Arial" pitchFamily="34" charset="0"/>
              </a:rPr>
              <a:t>PENDIDIKAN DAN PENGAJARAN  </a:t>
            </a:r>
          </a:p>
        </p:txBody>
      </p:sp>
      <p:sp>
        <p:nvSpPr>
          <p:cNvPr id="37901" name="Rectangle 13"/>
          <p:cNvSpPr>
            <a:spLocks noChangeArrowheads="1"/>
          </p:cNvSpPr>
          <p:nvPr/>
        </p:nvSpPr>
        <p:spPr bwMode="auto">
          <a:xfrm>
            <a:off x="715963" y="4667250"/>
            <a:ext cx="1587" cy="274638"/>
          </a:xfrm>
          <a:prstGeom prst="rect">
            <a:avLst/>
          </a:prstGeom>
          <a:noFill/>
          <a:ln w="9525">
            <a:noFill/>
            <a:miter lim="800000"/>
            <a:headEnd/>
            <a:tailEnd/>
          </a:ln>
        </p:spPr>
        <p:txBody>
          <a:bodyPr wrap="none" lIns="0" tIns="0" rIns="0" bIns="0">
            <a:spAutoFit/>
          </a:bodyPr>
          <a:lstStyle/>
          <a:p>
            <a:pPr eaLnBrk="0" hangingPunct="0"/>
            <a:endParaRPr lang="en-GB">
              <a:latin typeface="Verdana" pitchFamily="34" charset="0"/>
              <a:cs typeface="Arial" pitchFamily="34" charset="0"/>
            </a:endParaRPr>
          </a:p>
        </p:txBody>
      </p:sp>
      <p:sp>
        <p:nvSpPr>
          <p:cNvPr id="37902" name="Freeform 14"/>
          <p:cNvSpPr>
            <a:spLocks/>
          </p:cNvSpPr>
          <p:nvPr/>
        </p:nvSpPr>
        <p:spPr bwMode="auto">
          <a:xfrm>
            <a:off x="1828800" y="1371600"/>
            <a:ext cx="6781800" cy="2209800"/>
          </a:xfrm>
          <a:custGeom>
            <a:avLst/>
            <a:gdLst>
              <a:gd name="T0" fmla="*/ 2147483647 w 4462"/>
              <a:gd name="T1" fmla="*/ 2147483647 h 1423"/>
              <a:gd name="T2" fmla="*/ 0 w 4462"/>
              <a:gd name="T3" fmla="*/ 2147483647 h 1423"/>
              <a:gd name="T4" fmla="*/ 0 w 4462"/>
              <a:gd name="T5" fmla="*/ 2147483647 h 1423"/>
              <a:gd name="T6" fmla="*/ 2147483647 w 4462"/>
              <a:gd name="T7" fmla="*/ 2147483647 h 1423"/>
              <a:gd name="T8" fmla="*/ 2147483647 w 4462"/>
              <a:gd name="T9" fmla="*/ 0 h 1423"/>
              <a:gd name="T10" fmla="*/ 2147483647 w 4462"/>
              <a:gd name="T11" fmla="*/ 0 h 1423"/>
              <a:gd name="T12" fmla="*/ 2147483647 w 4462"/>
              <a:gd name="T13" fmla="*/ 2147483647 h 1423"/>
              <a:gd name="T14" fmla="*/ 2147483647 w 4462"/>
              <a:gd name="T15" fmla="*/ 2147483647 h 1423"/>
              <a:gd name="T16" fmla="*/ 0 60000 65536"/>
              <a:gd name="T17" fmla="*/ 0 60000 65536"/>
              <a:gd name="T18" fmla="*/ 0 60000 65536"/>
              <a:gd name="T19" fmla="*/ 0 60000 65536"/>
              <a:gd name="T20" fmla="*/ 0 60000 65536"/>
              <a:gd name="T21" fmla="*/ 0 60000 65536"/>
              <a:gd name="T22" fmla="*/ 0 60000 65536"/>
              <a:gd name="T23" fmla="*/ 0 60000 65536"/>
              <a:gd name="T24" fmla="*/ 0 w 4462"/>
              <a:gd name="T25" fmla="*/ 0 h 1423"/>
              <a:gd name="T26" fmla="*/ 4462 w 4462"/>
              <a:gd name="T27" fmla="*/ 1423 h 14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2" h="1423">
                <a:moveTo>
                  <a:pt x="4462" y="1423"/>
                </a:moveTo>
                <a:lnTo>
                  <a:pt x="0" y="1423"/>
                </a:lnTo>
                <a:lnTo>
                  <a:pt x="0" y="607"/>
                </a:lnTo>
                <a:lnTo>
                  <a:pt x="3150" y="607"/>
                </a:lnTo>
                <a:lnTo>
                  <a:pt x="3412" y="0"/>
                </a:lnTo>
                <a:lnTo>
                  <a:pt x="4199" y="0"/>
                </a:lnTo>
                <a:lnTo>
                  <a:pt x="4462" y="405"/>
                </a:lnTo>
                <a:lnTo>
                  <a:pt x="4462" y="1423"/>
                </a:lnTo>
                <a:close/>
              </a:path>
            </a:pathLst>
          </a:custGeom>
          <a:solidFill>
            <a:srgbClr val="00FFFF"/>
          </a:solidFill>
          <a:ln w="23813">
            <a:solidFill>
              <a:srgbClr val="000000"/>
            </a:solidFill>
            <a:round/>
            <a:headEnd/>
            <a:tailEnd/>
          </a:ln>
        </p:spPr>
        <p:txBody>
          <a:bodyPr/>
          <a:lstStyle/>
          <a:p>
            <a:endParaRPr lang="en-US"/>
          </a:p>
        </p:txBody>
      </p:sp>
      <p:sp>
        <p:nvSpPr>
          <p:cNvPr id="37903" name="Rectangle 15"/>
          <p:cNvSpPr>
            <a:spLocks noChangeArrowheads="1"/>
          </p:cNvSpPr>
          <p:nvPr/>
        </p:nvSpPr>
        <p:spPr bwMode="auto">
          <a:xfrm>
            <a:off x="6681788" y="1600200"/>
            <a:ext cx="2005012" cy="182563"/>
          </a:xfrm>
          <a:prstGeom prst="rect">
            <a:avLst/>
          </a:prstGeom>
          <a:noFill/>
          <a:ln w="9525">
            <a:noFill/>
            <a:miter lim="800000"/>
            <a:headEnd/>
            <a:tailEnd/>
          </a:ln>
        </p:spPr>
        <p:txBody>
          <a:bodyPr lIns="0" tIns="0" rIns="0" bIns="0">
            <a:spAutoFit/>
          </a:bodyPr>
          <a:lstStyle/>
          <a:p>
            <a:pPr eaLnBrk="0" hangingPunct="0"/>
            <a:r>
              <a:rPr lang="id-ID" sz="1200">
                <a:latin typeface="Verdana" pitchFamily="34" charset="0"/>
                <a:cs typeface="Arial" pitchFamily="34" charset="0"/>
              </a:rPr>
              <a:t> </a:t>
            </a:r>
            <a:endParaRPr lang="en-US" sz="1200">
              <a:latin typeface="Verdana" pitchFamily="34" charset="0"/>
              <a:cs typeface="Arial" pitchFamily="34" charset="0"/>
            </a:endParaRPr>
          </a:p>
        </p:txBody>
      </p:sp>
      <p:sp>
        <p:nvSpPr>
          <p:cNvPr id="37904" name="Rectangle 16"/>
          <p:cNvSpPr>
            <a:spLocks noChangeArrowheads="1"/>
          </p:cNvSpPr>
          <p:nvPr/>
        </p:nvSpPr>
        <p:spPr bwMode="auto">
          <a:xfrm>
            <a:off x="6962775" y="1600200"/>
            <a:ext cx="1477963" cy="457200"/>
          </a:xfrm>
          <a:prstGeom prst="rect">
            <a:avLst/>
          </a:prstGeom>
          <a:solidFill>
            <a:schemeClr val="bg1"/>
          </a:solidFill>
          <a:ln w="9525">
            <a:solidFill>
              <a:schemeClr val="tx1"/>
            </a:solidFill>
            <a:miter lim="800000"/>
            <a:headEnd/>
            <a:tailEnd/>
          </a:ln>
        </p:spPr>
        <p:txBody>
          <a:bodyPr wrap="none" anchor="ctr"/>
          <a:lstStyle/>
          <a:p>
            <a:pPr algn="ctr"/>
            <a:r>
              <a:rPr lang="en-US" sz="1200">
                <a:cs typeface="Arial" pitchFamily="34" charset="0"/>
              </a:rPr>
              <a:t>PDP.01.05.00</a:t>
            </a:r>
            <a:endParaRPr lang="id-ID" sz="1200">
              <a:cs typeface="Arial" pitchFamily="34" charset="0"/>
            </a:endParaRPr>
          </a:p>
          <a:p>
            <a:pPr algn="ctr"/>
            <a:r>
              <a:rPr lang="id-ID" sz="1200">
                <a:cs typeface="Arial" pitchFamily="34" charset="0"/>
              </a:rPr>
              <a:t>Semilikti, Sri Rahayu</a:t>
            </a:r>
            <a:endParaRPr lang="en-GB" sz="120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057400" y="1600200"/>
            <a:ext cx="3733800" cy="457200"/>
          </a:xfrm>
          <a:prstGeom prst="rect">
            <a:avLst/>
          </a:prstGeom>
          <a:noFill/>
          <a:ln w="9525">
            <a:noFill/>
            <a:miter lim="800000"/>
            <a:headEnd/>
            <a:tailEnd/>
          </a:ln>
        </p:spPr>
        <p:txBody>
          <a:bodyPr>
            <a:spAutoFit/>
          </a:bodyPr>
          <a:lstStyle/>
          <a:p>
            <a:pPr>
              <a:spcBef>
                <a:spcPct val="50000"/>
              </a:spcBef>
            </a:pPr>
            <a:endParaRPr lang="en-GB" sz="2400">
              <a:latin typeface="Times New Roman" pitchFamily="18" charset="0"/>
            </a:endParaRPr>
          </a:p>
        </p:txBody>
      </p:sp>
      <p:sp>
        <p:nvSpPr>
          <p:cNvPr id="38915" name="AutoShape 3"/>
          <p:cNvSpPr>
            <a:spLocks noChangeAspect="1" noChangeArrowheads="1" noTextEdit="1"/>
          </p:cNvSpPr>
          <p:nvPr/>
        </p:nvSpPr>
        <p:spPr bwMode="auto">
          <a:xfrm>
            <a:off x="457200" y="381000"/>
            <a:ext cx="8001000" cy="5638800"/>
          </a:xfrm>
          <a:prstGeom prst="rect">
            <a:avLst/>
          </a:prstGeom>
          <a:noFill/>
          <a:ln w="9525">
            <a:noFill/>
            <a:miter lim="800000"/>
            <a:headEnd/>
            <a:tailEnd/>
          </a:ln>
        </p:spPr>
        <p:txBody>
          <a:bodyPr/>
          <a:lstStyle/>
          <a:p>
            <a:endParaRPr lang="en-US"/>
          </a:p>
        </p:txBody>
      </p:sp>
      <p:sp>
        <p:nvSpPr>
          <p:cNvPr id="38916" name="Freeform 4"/>
          <p:cNvSpPr>
            <a:spLocks/>
          </p:cNvSpPr>
          <p:nvPr/>
        </p:nvSpPr>
        <p:spPr bwMode="auto">
          <a:xfrm>
            <a:off x="1477963" y="2019300"/>
            <a:ext cx="6540500" cy="1971675"/>
          </a:xfrm>
          <a:custGeom>
            <a:avLst/>
            <a:gdLst>
              <a:gd name="T0" fmla="*/ 2147483647 w 4120"/>
              <a:gd name="T1" fmla="*/ 2147483647 h 1242"/>
              <a:gd name="T2" fmla="*/ 0 w 4120"/>
              <a:gd name="T3" fmla="*/ 2147483647 h 1242"/>
              <a:gd name="T4" fmla="*/ 0 w 4120"/>
              <a:gd name="T5" fmla="*/ 2147483647 h 1242"/>
              <a:gd name="T6" fmla="*/ 2147483647 w 4120"/>
              <a:gd name="T7" fmla="*/ 2147483647 h 1242"/>
              <a:gd name="T8" fmla="*/ 2147483647 w 4120"/>
              <a:gd name="T9" fmla="*/ 0 h 1242"/>
              <a:gd name="T10" fmla="*/ 2147483647 w 4120"/>
              <a:gd name="T11" fmla="*/ 0 h 1242"/>
              <a:gd name="T12" fmla="*/ 2147483647 w 4120"/>
              <a:gd name="T13" fmla="*/ 2147483647 h 1242"/>
              <a:gd name="T14" fmla="*/ 2147483647 w 4120"/>
              <a:gd name="T15" fmla="*/ 2147483647 h 1242"/>
              <a:gd name="T16" fmla="*/ 0 60000 65536"/>
              <a:gd name="T17" fmla="*/ 0 60000 65536"/>
              <a:gd name="T18" fmla="*/ 0 60000 65536"/>
              <a:gd name="T19" fmla="*/ 0 60000 65536"/>
              <a:gd name="T20" fmla="*/ 0 60000 65536"/>
              <a:gd name="T21" fmla="*/ 0 60000 65536"/>
              <a:gd name="T22" fmla="*/ 0 60000 65536"/>
              <a:gd name="T23" fmla="*/ 0 60000 65536"/>
              <a:gd name="T24" fmla="*/ 0 w 4120"/>
              <a:gd name="T25" fmla="*/ 0 h 1242"/>
              <a:gd name="T26" fmla="*/ 4120 w 4120"/>
              <a:gd name="T27" fmla="*/ 1242 h 1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20" h="1242">
                <a:moveTo>
                  <a:pt x="4120" y="1242"/>
                </a:moveTo>
                <a:lnTo>
                  <a:pt x="0" y="1242"/>
                </a:lnTo>
                <a:lnTo>
                  <a:pt x="0" y="530"/>
                </a:lnTo>
                <a:lnTo>
                  <a:pt x="2908" y="530"/>
                </a:lnTo>
                <a:lnTo>
                  <a:pt x="3150" y="0"/>
                </a:lnTo>
                <a:lnTo>
                  <a:pt x="3877" y="0"/>
                </a:lnTo>
                <a:lnTo>
                  <a:pt x="4120" y="353"/>
                </a:lnTo>
                <a:lnTo>
                  <a:pt x="4120" y="1242"/>
                </a:lnTo>
                <a:close/>
              </a:path>
            </a:pathLst>
          </a:custGeom>
          <a:solidFill>
            <a:schemeClr val="hlink"/>
          </a:solidFill>
          <a:ln w="20638">
            <a:solidFill>
              <a:srgbClr val="000000"/>
            </a:solidFill>
            <a:round/>
            <a:headEnd/>
            <a:tailEnd/>
          </a:ln>
        </p:spPr>
        <p:txBody>
          <a:bodyPr/>
          <a:lstStyle/>
          <a:p>
            <a:endParaRPr lang="en-US"/>
          </a:p>
        </p:txBody>
      </p:sp>
      <p:sp>
        <p:nvSpPr>
          <p:cNvPr id="38917" name="Freeform 5"/>
          <p:cNvSpPr>
            <a:spLocks/>
          </p:cNvSpPr>
          <p:nvPr/>
        </p:nvSpPr>
        <p:spPr bwMode="auto">
          <a:xfrm>
            <a:off x="1285875" y="3005138"/>
            <a:ext cx="6540500" cy="1774825"/>
          </a:xfrm>
          <a:custGeom>
            <a:avLst/>
            <a:gdLst>
              <a:gd name="T0" fmla="*/ 2147483647 w 4120"/>
              <a:gd name="T1" fmla="*/ 2147483647 h 1118"/>
              <a:gd name="T2" fmla="*/ 2147483647 w 4120"/>
              <a:gd name="T3" fmla="*/ 2147483647 h 1118"/>
              <a:gd name="T4" fmla="*/ 2147483647 w 4120"/>
              <a:gd name="T5" fmla="*/ 2147483647 h 1118"/>
              <a:gd name="T6" fmla="*/ 2147483647 w 4120"/>
              <a:gd name="T7" fmla="*/ 2147483647 h 1118"/>
              <a:gd name="T8" fmla="*/ 2147483647 w 4120"/>
              <a:gd name="T9" fmla="*/ 0 h 1118"/>
              <a:gd name="T10" fmla="*/ 2147483647 w 4120"/>
              <a:gd name="T11" fmla="*/ 0 h 1118"/>
              <a:gd name="T12" fmla="*/ 2147483647 w 4120"/>
              <a:gd name="T13" fmla="*/ 2147483647 h 1118"/>
              <a:gd name="T14" fmla="*/ 0 w 4120"/>
              <a:gd name="T15" fmla="*/ 2147483647 h 1118"/>
              <a:gd name="T16" fmla="*/ 0 w 4120"/>
              <a:gd name="T17" fmla="*/ 2147483647 h 1118"/>
              <a:gd name="T18" fmla="*/ 2147483647 w 4120"/>
              <a:gd name="T19" fmla="*/ 2147483647 h 1118"/>
              <a:gd name="T20" fmla="*/ 2147483647 w 4120"/>
              <a:gd name="T21" fmla="*/ 2147483647 h 1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0"/>
              <a:gd name="T34" fmla="*/ 0 h 1118"/>
              <a:gd name="T35" fmla="*/ 4120 w 4120"/>
              <a:gd name="T36" fmla="*/ 1118 h 1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0" h="1118">
                <a:moveTo>
                  <a:pt x="3877" y="1118"/>
                </a:moveTo>
                <a:lnTo>
                  <a:pt x="4120" y="1118"/>
                </a:lnTo>
                <a:lnTo>
                  <a:pt x="4120" y="373"/>
                </a:lnTo>
                <a:lnTo>
                  <a:pt x="2908" y="373"/>
                </a:lnTo>
                <a:lnTo>
                  <a:pt x="2666" y="0"/>
                </a:lnTo>
                <a:lnTo>
                  <a:pt x="1696" y="0"/>
                </a:lnTo>
                <a:lnTo>
                  <a:pt x="1454" y="373"/>
                </a:lnTo>
                <a:lnTo>
                  <a:pt x="0" y="373"/>
                </a:lnTo>
                <a:lnTo>
                  <a:pt x="0" y="1118"/>
                </a:lnTo>
                <a:lnTo>
                  <a:pt x="3815" y="1118"/>
                </a:lnTo>
                <a:lnTo>
                  <a:pt x="3877" y="1118"/>
                </a:lnTo>
                <a:close/>
              </a:path>
            </a:pathLst>
          </a:custGeom>
          <a:solidFill>
            <a:srgbClr val="FF0000"/>
          </a:solidFill>
          <a:ln w="20638">
            <a:solidFill>
              <a:srgbClr val="000000"/>
            </a:solidFill>
            <a:round/>
            <a:headEnd/>
            <a:tailEnd/>
          </a:ln>
        </p:spPr>
        <p:txBody>
          <a:bodyPr/>
          <a:lstStyle/>
          <a:p>
            <a:endParaRPr lang="en-US"/>
          </a:p>
        </p:txBody>
      </p:sp>
      <p:sp>
        <p:nvSpPr>
          <p:cNvPr id="38918" name="Freeform 6"/>
          <p:cNvSpPr>
            <a:spLocks/>
          </p:cNvSpPr>
          <p:nvPr/>
        </p:nvSpPr>
        <p:spPr bwMode="auto">
          <a:xfrm>
            <a:off x="1093788" y="3794125"/>
            <a:ext cx="6346825" cy="1774825"/>
          </a:xfrm>
          <a:custGeom>
            <a:avLst/>
            <a:gdLst>
              <a:gd name="T0" fmla="*/ 2147483647 w 3998"/>
              <a:gd name="T1" fmla="*/ 2147483647 h 1118"/>
              <a:gd name="T2" fmla="*/ 2147483647 w 3998"/>
              <a:gd name="T3" fmla="*/ 2147483647 h 1118"/>
              <a:gd name="T4" fmla="*/ 2147483647 w 3998"/>
              <a:gd name="T5" fmla="*/ 2147483647 h 1118"/>
              <a:gd name="T6" fmla="*/ 2147483647 w 3998"/>
              <a:gd name="T7" fmla="*/ 2147483647 h 1118"/>
              <a:gd name="T8" fmla="*/ 2147483647 w 3998"/>
              <a:gd name="T9" fmla="*/ 0 h 1118"/>
              <a:gd name="T10" fmla="*/ 2147483647 w 3998"/>
              <a:gd name="T11" fmla="*/ 0 h 1118"/>
              <a:gd name="T12" fmla="*/ 2147483647 w 3998"/>
              <a:gd name="T13" fmla="*/ 2147483647 h 1118"/>
              <a:gd name="T14" fmla="*/ 0 w 3998"/>
              <a:gd name="T15" fmla="*/ 2147483647 h 1118"/>
              <a:gd name="T16" fmla="*/ 0 w 3998"/>
              <a:gd name="T17" fmla="*/ 2147483647 h 1118"/>
              <a:gd name="T18" fmla="*/ 2147483647 w 3998"/>
              <a:gd name="T19" fmla="*/ 2147483647 h 1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8"/>
              <a:gd name="T31" fmla="*/ 0 h 1118"/>
              <a:gd name="T32" fmla="*/ 3998 w 3998"/>
              <a:gd name="T33" fmla="*/ 1118 h 1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8" h="1118">
                <a:moveTo>
                  <a:pt x="3756" y="1118"/>
                </a:moveTo>
                <a:lnTo>
                  <a:pt x="3998" y="1118"/>
                </a:lnTo>
                <a:lnTo>
                  <a:pt x="3998" y="373"/>
                </a:lnTo>
                <a:lnTo>
                  <a:pt x="1575" y="373"/>
                </a:lnTo>
                <a:lnTo>
                  <a:pt x="1333" y="0"/>
                </a:lnTo>
                <a:lnTo>
                  <a:pt x="485" y="0"/>
                </a:lnTo>
                <a:lnTo>
                  <a:pt x="302" y="373"/>
                </a:lnTo>
                <a:lnTo>
                  <a:pt x="0" y="373"/>
                </a:lnTo>
                <a:lnTo>
                  <a:pt x="0" y="1118"/>
                </a:lnTo>
                <a:lnTo>
                  <a:pt x="3756" y="1118"/>
                </a:lnTo>
                <a:close/>
              </a:path>
            </a:pathLst>
          </a:custGeom>
          <a:solidFill>
            <a:srgbClr val="008080"/>
          </a:solidFill>
          <a:ln w="12700">
            <a:solidFill>
              <a:srgbClr val="000000"/>
            </a:solidFill>
            <a:round/>
            <a:headEnd/>
            <a:tailEnd/>
          </a:ln>
        </p:spPr>
        <p:txBody>
          <a:bodyPr/>
          <a:lstStyle/>
          <a:p>
            <a:endParaRPr lang="en-US"/>
          </a:p>
        </p:txBody>
      </p:sp>
      <p:sp>
        <p:nvSpPr>
          <p:cNvPr id="38919" name="Freeform 7"/>
          <p:cNvSpPr>
            <a:spLocks/>
          </p:cNvSpPr>
          <p:nvPr/>
        </p:nvSpPr>
        <p:spPr bwMode="auto">
          <a:xfrm>
            <a:off x="517525" y="4583113"/>
            <a:ext cx="6538913" cy="1379537"/>
          </a:xfrm>
          <a:custGeom>
            <a:avLst/>
            <a:gdLst>
              <a:gd name="T0" fmla="*/ 0 w 4119"/>
              <a:gd name="T1" fmla="*/ 2147483647 h 869"/>
              <a:gd name="T2" fmla="*/ 2147483647 w 4119"/>
              <a:gd name="T3" fmla="*/ 2147483647 h 869"/>
              <a:gd name="T4" fmla="*/ 2147483647 w 4119"/>
              <a:gd name="T5" fmla="*/ 2147483647 h 869"/>
              <a:gd name="T6" fmla="*/ 2147483647 w 4119"/>
              <a:gd name="T7" fmla="*/ 2147483647 h 869"/>
              <a:gd name="T8" fmla="*/ 2147483647 w 4119"/>
              <a:gd name="T9" fmla="*/ 0 h 869"/>
              <a:gd name="T10" fmla="*/ 2147483647 w 4119"/>
              <a:gd name="T11" fmla="*/ 0 h 869"/>
              <a:gd name="T12" fmla="*/ 0 w 4119"/>
              <a:gd name="T13" fmla="*/ 2147483647 h 869"/>
              <a:gd name="T14" fmla="*/ 0 w 4119"/>
              <a:gd name="T15" fmla="*/ 2147483647 h 869"/>
              <a:gd name="T16" fmla="*/ 0 60000 65536"/>
              <a:gd name="T17" fmla="*/ 0 60000 65536"/>
              <a:gd name="T18" fmla="*/ 0 60000 65536"/>
              <a:gd name="T19" fmla="*/ 0 60000 65536"/>
              <a:gd name="T20" fmla="*/ 0 60000 65536"/>
              <a:gd name="T21" fmla="*/ 0 60000 65536"/>
              <a:gd name="T22" fmla="*/ 0 60000 65536"/>
              <a:gd name="T23" fmla="*/ 0 60000 65536"/>
              <a:gd name="T24" fmla="*/ 0 w 4119"/>
              <a:gd name="T25" fmla="*/ 0 h 869"/>
              <a:gd name="T26" fmla="*/ 4119 w 4119"/>
              <a:gd name="T27" fmla="*/ 869 h 8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19" h="869">
                <a:moveTo>
                  <a:pt x="0" y="869"/>
                </a:moveTo>
                <a:lnTo>
                  <a:pt x="4119" y="869"/>
                </a:lnTo>
                <a:lnTo>
                  <a:pt x="4119" y="372"/>
                </a:lnTo>
                <a:lnTo>
                  <a:pt x="1211" y="372"/>
                </a:lnTo>
                <a:lnTo>
                  <a:pt x="969" y="0"/>
                </a:lnTo>
                <a:lnTo>
                  <a:pt x="242" y="0"/>
                </a:lnTo>
                <a:lnTo>
                  <a:pt x="0" y="248"/>
                </a:lnTo>
                <a:lnTo>
                  <a:pt x="0" y="869"/>
                </a:lnTo>
                <a:close/>
              </a:path>
            </a:pathLst>
          </a:custGeom>
          <a:solidFill>
            <a:srgbClr val="FFFFFF"/>
          </a:solidFill>
          <a:ln w="20638">
            <a:solidFill>
              <a:srgbClr val="000000"/>
            </a:solidFill>
            <a:round/>
            <a:headEnd/>
            <a:tailEnd/>
          </a:ln>
        </p:spPr>
        <p:txBody>
          <a:bodyPr/>
          <a:lstStyle/>
          <a:p>
            <a:endParaRPr lang="en-US"/>
          </a:p>
        </p:txBody>
      </p:sp>
      <p:sp>
        <p:nvSpPr>
          <p:cNvPr id="38920" name="Rectangle 8"/>
          <p:cNvSpPr>
            <a:spLocks noChangeArrowheads="1"/>
          </p:cNvSpPr>
          <p:nvPr/>
        </p:nvSpPr>
        <p:spPr bwMode="auto">
          <a:xfrm>
            <a:off x="6731000" y="2225675"/>
            <a:ext cx="1588" cy="274638"/>
          </a:xfrm>
          <a:prstGeom prst="rect">
            <a:avLst/>
          </a:prstGeom>
          <a:noFill/>
          <a:ln w="9525">
            <a:noFill/>
            <a:miter lim="800000"/>
            <a:headEnd/>
            <a:tailEnd/>
          </a:ln>
        </p:spPr>
        <p:txBody>
          <a:bodyPr wrap="none" lIns="0" tIns="0" rIns="0" bIns="0">
            <a:spAutoFit/>
          </a:bodyPr>
          <a:lstStyle/>
          <a:p>
            <a:endParaRPr lang="en-GB">
              <a:solidFill>
                <a:schemeClr val="bg1"/>
              </a:solidFill>
            </a:endParaRPr>
          </a:p>
        </p:txBody>
      </p:sp>
      <p:sp>
        <p:nvSpPr>
          <p:cNvPr id="38921" name="Rectangle 9"/>
          <p:cNvSpPr>
            <a:spLocks noChangeArrowheads="1"/>
          </p:cNvSpPr>
          <p:nvPr/>
        </p:nvSpPr>
        <p:spPr bwMode="auto">
          <a:xfrm>
            <a:off x="6923088" y="1524000"/>
            <a:ext cx="0" cy="274638"/>
          </a:xfrm>
          <a:prstGeom prst="rect">
            <a:avLst/>
          </a:prstGeom>
          <a:noFill/>
          <a:ln w="9525">
            <a:noFill/>
            <a:miter lim="800000"/>
            <a:headEnd/>
            <a:tailEnd/>
          </a:ln>
        </p:spPr>
        <p:txBody>
          <a:bodyPr wrap="none" lIns="0" tIns="0" rIns="0" bIns="0">
            <a:spAutoFit/>
          </a:bodyPr>
          <a:lstStyle/>
          <a:p>
            <a:endParaRPr lang="en-GB"/>
          </a:p>
        </p:txBody>
      </p:sp>
      <p:sp>
        <p:nvSpPr>
          <p:cNvPr id="38922" name="Rectangle 10"/>
          <p:cNvSpPr>
            <a:spLocks noChangeArrowheads="1"/>
          </p:cNvSpPr>
          <p:nvPr/>
        </p:nvSpPr>
        <p:spPr bwMode="auto">
          <a:xfrm>
            <a:off x="6530975" y="1620838"/>
            <a:ext cx="85725" cy="182562"/>
          </a:xfrm>
          <a:prstGeom prst="rect">
            <a:avLst/>
          </a:prstGeom>
          <a:noFill/>
          <a:ln w="9525">
            <a:noFill/>
            <a:miter lim="800000"/>
            <a:headEnd/>
            <a:tailEnd/>
          </a:ln>
        </p:spPr>
        <p:txBody>
          <a:bodyPr wrap="none" lIns="0" tIns="0" rIns="0" bIns="0">
            <a:spAutoFit/>
          </a:bodyPr>
          <a:lstStyle/>
          <a:p>
            <a:r>
              <a:rPr lang="id-ID" sz="1200">
                <a:solidFill>
                  <a:srgbClr val="0000FF"/>
                </a:solidFill>
              </a:rPr>
              <a:t>  </a:t>
            </a:r>
            <a:endParaRPr lang="en-GB"/>
          </a:p>
        </p:txBody>
      </p:sp>
      <p:sp>
        <p:nvSpPr>
          <p:cNvPr id="38923" name="Rectangle 11"/>
          <p:cNvSpPr>
            <a:spLocks noChangeArrowheads="1"/>
          </p:cNvSpPr>
          <p:nvPr/>
        </p:nvSpPr>
        <p:spPr bwMode="auto">
          <a:xfrm>
            <a:off x="7116763" y="552450"/>
            <a:ext cx="1587" cy="274638"/>
          </a:xfrm>
          <a:prstGeom prst="rect">
            <a:avLst/>
          </a:prstGeom>
          <a:noFill/>
          <a:ln w="9525">
            <a:noFill/>
            <a:miter lim="800000"/>
            <a:headEnd/>
            <a:tailEnd/>
          </a:ln>
        </p:spPr>
        <p:txBody>
          <a:bodyPr wrap="none" lIns="0" tIns="0" rIns="0" bIns="0">
            <a:spAutoFit/>
          </a:bodyPr>
          <a:lstStyle/>
          <a:p>
            <a:endParaRPr lang="en-GB">
              <a:solidFill>
                <a:schemeClr val="bg1"/>
              </a:solidFill>
            </a:endParaRPr>
          </a:p>
        </p:txBody>
      </p:sp>
      <p:sp>
        <p:nvSpPr>
          <p:cNvPr id="38924" name="Rectangle 12"/>
          <p:cNvSpPr>
            <a:spLocks noChangeArrowheads="1"/>
          </p:cNvSpPr>
          <p:nvPr/>
        </p:nvSpPr>
        <p:spPr bwMode="auto">
          <a:xfrm>
            <a:off x="6778625" y="736600"/>
            <a:ext cx="214313" cy="182563"/>
          </a:xfrm>
          <a:prstGeom prst="rect">
            <a:avLst/>
          </a:prstGeom>
          <a:noFill/>
          <a:ln w="9525">
            <a:noFill/>
            <a:miter lim="800000"/>
            <a:headEnd/>
            <a:tailEnd/>
          </a:ln>
        </p:spPr>
        <p:txBody>
          <a:bodyPr wrap="none" lIns="0" tIns="0" rIns="0" bIns="0">
            <a:spAutoFit/>
          </a:bodyPr>
          <a:lstStyle/>
          <a:p>
            <a:r>
              <a:rPr lang="id-ID" sz="1200">
                <a:solidFill>
                  <a:schemeClr val="bg1"/>
                </a:solidFill>
              </a:rPr>
              <a:t>     </a:t>
            </a:r>
            <a:endParaRPr lang="en-GB">
              <a:solidFill>
                <a:schemeClr val="bg1"/>
              </a:solidFill>
            </a:endParaRPr>
          </a:p>
        </p:txBody>
      </p:sp>
      <p:sp>
        <p:nvSpPr>
          <p:cNvPr id="38925" name="Rectangle 13"/>
          <p:cNvSpPr>
            <a:spLocks noChangeArrowheads="1"/>
          </p:cNvSpPr>
          <p:nvPr/>
        </p:nvSpPr>
        <p:spPr bwMode="auto">
          <a:xfrm>
            <a:off x="4422775" y="3211513"/>
            <a:ext cx="1588" cy="274637"/>
          </a:xfrm>
          <a:prstGeom prst="rect">
            <a:avLst/>
          </a:prstGeom>
          <a:noFill/>
          <a:ln w="9525">
            <a:noFill/>
            <a:miter lim="800000"/>
            <a:headEnd/>
            <a:tailEnd/>
          </a:ln>
        </p:spPr>
        <p:txBody>
          <a:bodyPr wrap="none" lIns="0" tIns="0" rIns="0" bIns="0">
            <a:spAutoFit/>
          </a:bodyPr>
          <a:lstStyle/>
          <a:p>
            <a:endParaRPr lang="en-GB">
              <a:solidFill>
                <a:srgbClr val="FF0000"/>
              </a:solidFill>
            </a:endParaRPr>
          </a:p>
        </p:txBody>
      </p:sp>
      <p:sp>
        <p:nvSpPr>
          <p:cNvPr id="38926" name="Rectangle 14"/>
          <p:cNvSpPr>
            <a:spLocks noChangeArrowheads="1"/>
          </p:cNvSpPr>
          <p:nvPr/>
        </p:nvSpPr>
        <p:spPr bwMode="auto">
          <a:xfrm>
            <a:off x="2308225" y="4000500"/>
            <a:ext cx="1588" cy="274638"/>
          </a:xfrm>
          <a:prstGeom prst="rect">
            <a:avLst/>
          </a:prstGeom>
          <a:noFill/>
          <a:ln w="9525">
            <a:noFill/>
            <a:miter lim="800000"/>
            <a:headEnd/>
            <a:tailEnd/>
          </a:ln>
        </p:spPr>
        <p:txBody>
          <a:bodyPr wrap="none" lIns="0" tIns="0" rIns="0" bIns="0">
            <a:spAutoFit/>
          </a:bodyPr>
          <a:lstStyle/>
          <a:p>
            <a:endParaRPr lang="en-GB">
              <a:solidFill>
                <a:schemeClr val="bg1"/>
              </a:solidFill>
            </a:endParaRPr>
          </a:p>
        </p:txBody>
      </p:sp>
      <p:sp>
        <p:nvSpPr>
          <p:cNvPr id="38927" name="Rectangle 15"/>
          <p:cNvSpPr>
            <a:spLocks noChangeArrowheads="1"/>
          </p:cNvSpPr>
          <p:nvPr/>
        </p:nvSpPr>
        <p:spPr bwMode="auto">
          <a:xfrm>
            <a:off x="1316038" y="4675188"/>
            <a:ext cx="1587" cy="274637"/>
          </a:xfrm>
          <a:prstGeom prst="rect">
            <a:avLst/>
          </a:prstGeom>
          <a:noFill/>
          <a:ln w="9525">
            <a:noFill/>
            <a:miter lim="800000"/>
            <a:headEnd/>
            <a:tailEnd/>
          </a:ln>
        </p:spPr>
        <p:txBody>
          <a:bodyPr wrap="none" lIns="0" tIns="0" rIns="0" bIns="0">
            <a:spAutoFit/>
          </a:bodyPr>
          <a:lstStyle/>
          <a:p>
            <a:endParaRPr lang="en-GB"/>
          </a:p>
        </p:txBody>
      </p:sp>
      <p:sp>
        <p:nvSpPr>
          <p:cNvPr id="38928" name="Rectangle 16"/>
          <p:cNvSpPr>
            <a:spLocks noChangeArrowheads="1"/>
          </p:cNvSpPr>
          <p:nvPr/>
        </p:nvSpPr>
        <p:spPr bwMode="auto">
          <a:xfrm>
            <a:off x="457200" y="4648200"/>
            <a:ext cx="2667000" cy="609600"/>
          </a:xfrm>
          <a:prstGeom prst="rect">
            <a:avLst/>
          </a:prstGeom>
          <a:solidFill>
            <a:schemeClr val="bg1"/>
          </a:solidFill>
          <a:ln w="9525">
            <a:solidFill>
              <a:schemeClr val="tx1"/>
            </a:solidFill>
            <a:miter lim="800000"/>
            <a:headEnd/>
            <a:tailEnd/>
          </a:ln>
        </p:spPr>
        <p:txBody>
          <a:bodyPr wrap="none" anchor="ctr"/>
          <a:lstStyle/>
          <a:p>
            <a:pPr algn="ctr"/>
            <a:r>
              <a:rPr lang="en-US" sz="1100" b="1" dirty="0"/>
              <a:t>PDP</a:t>
            </a:r>
          </a:p>
          <a:p>
            <a:pPr algn="ctr"/>
            <a:r>
              <a:rPr lang="en-US" sz="1100" b="1" dirty="0"/>
              <a:t>PENDIDIKAN DAN PENGAJARAN</a:t>
            </a:r>
            <a:endParaRPr lang="en-GB" sz="1100" b="1" dirty="0"/>
          </a:p>
        </p:txBody>
      </p:sp>
      <p:sp>
        <p:nvSpPr>
          <p:cNvPr id="38929" name="Rectangle 17"/>
          <p:cNvSpPr>
            <a:spLocks noChangeArrowheads="1"/>
          </p:cNvSpPr>
          <p:nvPr/>
        </p:nvSpPr>
        <p:spPr bwMode="auto">
          <a:xfrm>
            <a:off x="1600200" y="3886200"/>
            <a:ext cx="3048000" cy="533400"/>
          </a:xfrm>
          <a:prstGeom prst="rect">
            <a:avLst/>
          </a:prstGeom>
          <a:solidFill>
            <a:schemeClr val="bg1"/>
          </a:solidFill>
          <a:ln w="9525">
            <a:solidFill>
              <a:schemeClr val="tx1"/>
            </a:solidFill>
            <a:miter lim="800000"/>
            <a:headEnd/>
            <a:tailEnd/>
          </a:ln>
        </p:spPr>
        <p:txBody>
          <a:bodyPr wrap="none" anchor="ctr"/>
          <a:lstStyle/>
          <a:p>
            <a:pPr algn="ctr"/>
            <a:r>
              <a:rPr lang="en-US" sz="1600"/>
              <a:t>PDP 03 </a:t>
            </a:r>
          </a:p>
          <a:p>
            <a:pPr algn="ctr"/>
            <a:r>
              <a:rPr lang="en-US" sz="1600"/>
              <a:t>PENGEMBANGAN KURIKULUM</a:t>
            </a:r>
            <a:endParaRPr lang="en-GB" sz="1600"/>
          </a:p>
        </p:txBody>
      </p:sp>
      <p:sp>
        <p:nvSpPr>
          <p:cNvPr id="38930" name="Rectangle 18"/>
          <p:cNvSpPr>
            <a:spLocks noChangeArrowheads="1"/>
          </p:cNvSpPr>
          <p:nvPr/>
        </p:nvSpPr>
        <p:spPr bwMode="auto">
          <a:xfrm>
            <a:off x="3581400" y="2895600"/>
            <a:ext cx="2209800" cy="533400"/>
          </a:xfrm>
          <a:prstGeom prst="rect">
            <a:avLst/>
          </a:prstGeom>
          <a:solidFill>
            <a:schemeClr val="bg1"/>
          </a:solidFill>
          <a:ln w="9525">
            <a:solidFill>
              <a:schemeClr val="tx1"/>
            </a:solidFill>
            <a:miter lim="800000"/>
            <a:headEnd/>
            <a:tailEnd/>
          </a:ln>
        </p:spPr>
        <p:txBody>
          <a:bodyPr wrap="none" anchor="ctr"/>
          <a:lstStyle/>
          <a:p>
            <a:pPr algn="ctr"/>
            <a:r>
              <a:rPr lang="en-US" sz="1400"/>
              <a:t>PDP 03.00</a:t>
            </a:r>
          </a:p>
          <a:p>
            <a:pPr algn="ctr"/>
            <a:r>
              <a:rPr lang="en-US" sz="1400"/>
              <a:t>SILABUS</a:t>
            </a:r>
            <a:endParaRPr lang="en-GB" sz="1400"/>
          </a:p>
        </p:txBody>
      </p:sp>
      <p:sp>
        <p:nvSpPr>
          <p:cNvPr id="38931" name="Rectangle 19"/>
          <p:cNvSpPr>
            <a:spLocks noChangeArrowheads="1"/>
          </p:cNvSpPr>
          <p:nvPr/>
        </p:nvSpPr>
        <p:spPr bwMode="auto">
          <a:xfrm>
            <a:off x="6096000" y="2395537"/>
            <a:ext cx="2362200" cy="609600"/>
          </a:xfrm>
          <a:prstGeom prst="rect">
            <a:avLst/>
          </a:prstGeom>
          <a:solidFill>
            <a:schemeClr val="bg1"/>
          </a:solidFill>
          <a:ln w="9525">
            <a:solidFill>
              <a:schemeClr val="tx1"/>
            </a:solidFill>
            <a:miter lim="800000"/>
            <a:headEnd/>
            <a:tailEnd/>
          </a:ln>
        </p:spPr>
        <p:txBody>
          <a:bodyPr wrap="none" anchor="ctr"/>
          <a:lstStyle/>
          <a:p>
            <a:pPr algn="ctr"/>
            <a:r>
              <a:rPr lang="en-US" sz="1400"/>
              <a:t>PDP 03.00.01</a:t>
            </a:r>
          </a:p>
          <a:p>
            <a:pPr algn="ctr"/>
            <a:r>
              <a:rPr lang="en-US" sz="1400"/>
              <a:t>EDOM</a:t>
            </a:r>
            <a:endParaRPr lang="en-GB" sz="14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057400" y="1600200"/>
            <a:ext cx="3733800" cy="457200"/>
          </a:xfrm>
          <a:prstGeom prst="rect">
            <a:avLst/>
          </a:prstGeom>
          <a:noFill/>
          <a:ln w="9525">
            <a:noFill/>
            <a:miter lim="800000"/>
            <a:headEnd/>
            <a:tailEnd/>
          </a:ln>
        </p:spPr>
        <p:txBody>
          <a:bodyPr>
            <a:spAutoFit/>
          </a:bodyPr>
          <a:lstStyle/>
          <a:p>
            <a:pPr>
              <a:spcBef>
                <a:spcPct val="50000"/>
              </a:spcBef>
            </a:pPr>
            <a:endParaRPr lang="en-GB" sz="2400">
              <a:latin typeface="Times New Roman" pitchFamily="18" charset="0"/>
            </a:endParaRPr>
          </a:p>
        </p:txBody>
      </p:sp>
      <p:sp>
        <p:nvSpPr>
          <p:cNvPr id="39939" name="AutoShape 3"/>
          <p:cNvSpPr>
            <a:spLocks noChangeAspect="1" noChangeArrowheads="1" noTextEdit="1"/>
          </p:cNvSpPr>
          <p:nvPr/>
        </p:nvSpPr>
        <p:spPr bwMode="auto">
          <a:xfrm>
            <a:off x="457200" y="381000"/>
            <a:ext cx="8001000" cy="5638800"/>
          </a:xfrm>
          <a:prstGeom prst="rect">
            <a:avLst/>
          </a:prstGeom>
          <a:noFill/>
          <a:ln w="9525">
            <a:noFill/>
            <a:miter lim="800000"/>
            <a:headEnd/>
            <a:tailEnd/>
          </a:ln>
        </p:spPr>
        <p:txBody>
          <a:bodyPr/>
          <a:lstStyle/>
          <a:p>
            <a:endParaRPr lang="en-US"/>
          </a:p>
        </p:txBody>
      </p:sp>
      <p:sp>
        <p:nvSpPr>
          <p:cNvPr id="39940" name="Freeform 4"/>
          <p:cNvSpPr>
            <a:spLocks/>
          </p:cNvSpPr>
          <p:nvPr/>
        </p:nvSpPr>
        <p:spPr bwMode="auto">
          <a:xfrm>
            <a:off x="1477963" y="2019300"/>
            <a:ext cx="6540500" cy="1971675"/>
          </a:xfrm>
          <a:custGeom>
            <a:avLst/>
            <a:gdLst>
              <a:gd name="T0" fmla="*/ 2147483647 w 4120"/>
              <a:gd name="T1" fmla="*/ 2147483647 h 1242"/>
              <a:gd name="T2" fmla="*/ 0 w 4120"/>
              <a:gd name="T3" fmla="*/ 2147483647 h 1242"/>
              <a:gd name="T4" fmla="*/ 0 w 4120"/>
              <a:gd name="T5" fmla="*/ 2147483647 h 1242"/>
              <a:gd name="T6" fmla="*/ 2147483647 w 4120"/>
              <a:gd name="T7" fmla="*/ 2147483647 h 1242"/>
              <a:gd name="T8" fmla="*/ 2147483647 w 4120"/>
              <a:gd name="T9" fmla="*/ 0 h 1242"/>
              <a:gd name="T10" fmla="*/ 2147483647 w 4120"/>
              <a:gd name="T11" fmla="*/ 0 h 1242"/>
              <a:gd name="T12" fmla="*/ 2147483647 w 4120"/>
              <a:gd name="T13" fmla="*/ 2147483647 h 1242"/>
              <a:gd name="T14" fmla="*/ 2147483647 w 4120"/>
              <a:gd name="T15" fmla="*/ 2147483647 h 1242"/>
              <a:gd name="T16" fmla="*/ 0 60000 65536"/>
              <a:gd name="T17" fmla="*/ 0 60000 65536"/>
              <a:gd name="T18" fmla="*/ 0 60000 65536"/>
              <a:gd name="T19" fmla="*/ 0 60000 65536"/>
              <a:gd name="T20" fmla="*/ 0 60000 65536"/>
              <a:gd name="T21" fmla="*/ 0 60000 65536"/>
              <a:gd name="T22" fmla="*/ 0 60000 65536"/>
              <a:gd name="T23" fmla="*/ 0 60000 65536"/>
              <a:gd name="T24" fmla="*/ 0 w 4120"/>
              <a:gd name="T25" fmla="*/ 0 h 1242"/>
              <a:gd name="T26" fmla="*/ 4120 w 4120"/>
              <a:gd name="T27" fmla="*/ 1242 h 1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20" h="1242">
                <a:moveTo>
                  <a:pt x="4120" y="1242"/>
                </a:moveTo>
                <a:lnTo>
                  <a:pt x="0" y="1242"/>
                </a:lnTo>
                <a:lnTo>
                  <a:pt x="0" y="530"/>
                </a:lnTo>
                <a:lnTo>
                  <a:pt x="2908" y="530"/>
                </a:lnTo>
                <a:lnTo>
                  <a:pt x="3150" y="0"/>
                </a:lnTo>
                <a:lnTo>
                  <a:pt x="3877" y="0"/>
                </a:lnTo>
                <a:lnTo>
                  <a:pt x="4120" y="353"/>
                </a:lnTo>
                <a:lnTo>
                  <a:pt x="4120" y="1242"/>
                </a:lnTo>
                <a:close/>
              </a:path>
            </a:pathLst>
          </a:custGeom>
          <a:solidFill>
            <a:schemeClr val="hlink"/>
          </a:solidFill>
          <a:ln w="20638">
            <a:solidFill>
              <a:srgbClr val="000000"/>
            </a:solidFill>
            <a:round/>
            <a:headEnd/>
            <a:tailEnd/>
          </a:ln>
        </p:spPr>
        <p:txBody>
          <a:bodyPr/>
          <a:lstStyle/>
          <a:p>
            <a:endParaRPr lang="en-US"/>
          </a:p>
        </p:txBody>
      </p:sp>
      <p:sp>
        <p:nvSpPr>
          <p:cNvPr id="39941" name="Freeform 5"/>
          <p:cNvSpPr>
            <a:spLocks/>
          </p:cNvSpPr>
          <p:nvPr/>
        </p:nvSpPr>
        <p:spPr bwMode="auto">
          <a:xfrm>
            <a:off x="1285875" y="3005138"/>
            <a:ext cx="6540500" cy="1774825"/>
          </a:xfrm>
          <a:custGeom>
            <a:avLst/>
            <a:gdLst>
              <a:gd name="T0" fmla="*/ 2147483647 w 4120"/>
              <a:gd name="T1" fmla="*/ 2147483647 h 1118"/>
              <a:gd name="T2" fmla="*/ 2147483647 w 4120"/>
              <a:gd name="T3" fmla="*/ 2147483647 h 1118"/>
              <a:gd name="T4" fmla="*/ 2147483647 w 4120"/>
              <a:gd name="T5" fmla="*/ 2147483647 h 1118"/>
              <a:gd name="T6" fmla="*/ 2147483647 w 4120"/>
              <a:gd name="T7" fmla="*/ 2147483647 h 1118"/>
              <a:gd name="T8" fmla="*/ 2147483647 w 4120"/>
              <a:gd name="T9" fmla="*/ 0 h 1118"/>
              <a:gd name="T10" fmla="*/ 2147483647 w 4120"/>
              <a:gd name="T11" fmla="*/ 0 h 1118"/>
              <a:gd name="T12" fmla="*/ 2147483647 w 4120"/>
              <a:gd name="T13" fmla="*/ 2147483647 h 1118"/>
              <a:gd name="T14" fmla="*/ 0 w 4120"/>
              <a:gd name="T15" fmla="*/ 2147483647 h 1118"/>
              <a:gd name="T16" fmla="*/ 0 w 4120"/>
              <a:gd name="T17" fmla="*/ 2147483647 h 1118"/>
              <a:gd name="T18" fmla="*/ 2147483647 w 4120"/>
              <a:gd name="T19" fmla="*/ 2147483647 h 1118"/>
              <a:gd name="T20" fmla="*/ 2147483647 w 4120"/>
              <a:gd name="T21" fmla="*/ 2147483647 h 1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0"/>
              <a:gd name="T34" fmla="*/ 0 h 1118"/>
              <a:gd name="T35" fmla="*/ 4120 w 4120"/>
              <a:gd name="T36" fmla="*/ 1118 h 1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0" h="1118">
                <a:moveTo>
                  <a:pt x="3877" y="1118"/>
                </a:moveTo>
                <a:lnTo>
                  <a:pt x="4120" y="1118"/>
                </a:lnTo>
                <a:lnTo>
                  <a:pt x="4120" y="373"/>
                </a:lnTo>
                <a:lnTo>
                  <a:pt x="2908" y="373"/>
                </a:lnTo>
                <a:lnTo>
                  <a:pt x="2666" y="0"/>
                </a:lnTo>
                <a:lnTo>
                  <a:pt x="1696" y="0"/>
                </a:lnTo>
                <a:lnTo>
                  <a:pt x="1454" y="373"/>
                </a:lnTo>
                <a:lnTo>
                  <a:pt x="0" y="373"/>
                </a:lnTo>
                <a:lnTo>
                  <a:pt x="0" y="1118"/>
                </a:lnTo>
                <a:lnTo>
                  <a:pt x="3815" y="1118"/>
                </a:lnTo>
                <a:lnTo>
                  <a:pt x="3877" y="1118"/>
                </a:lnTo>
                <a:close/>
              </a:path>
            </a:pathLst>
          </a:custGeom>
          <a:solidFill>
            <a:srgbClr val="FF0000"/>
          </a:solidFill>
          <a:ln w="20638">
            <a:solidFill>
              <a:srgbClr val="000000"/>
            </a:solidFill>
            <a:round/>
            <a:headEnd/>
            <a:tailEnd/>
          </a:ln>
        </p:spPr>
        <p:txBody>
          <a:bodyPr/>
          <a:lstStyle/>
          <a:p>
            <a:endParaRPr lang="en-US"/>
          </a:p>
        </p:txBody>
      </p:sp>
      <p:sp>
        <p:nvSpPr>
          <p:cNvPr id="39942" name="Freeform 6"/>
          <p:cNvSpPr>
            <a:spLocks/>
          </p:cNvSpPr>
          <p:nvPr/>
        </p:nvSpPr>
        <p:spPr bwMode="auto">
          <a:xfrm>
            <a:off x="1093788" y="3794125"/>
            <a:ext cx="6346825" cy="1774825"/>
          </a:xfrm>
          <a:custGeom>
            <a:avLst/>
            <a:gdLst>
              <a:gd name="T0" fmla="*/ 2147483647 w 3998"/>
              <a:gd name="T1" fmla="*/ 2147483647 h 1118"/>
              <a:gd name="T2" fmla="*/ 2147483647 w 3998"/>
              <a:gd name="T3" fmla="*/ 2147483647 h 1118"/>
              <a:gd name="T4" fmla="*/ 2147483647 w 3998"/>
              <a:gd name="T5" fmla="*/ 2147483647 h 1118"/>
              <a:gd name="T6" fmla="*/ 2147483647 w 3998"/>
              <a:gd name="T7" fmla="*/ 2147483647 h 1118"/>
              <a:gd name="T8" fmla="*/ 2147483647 w 3998"/>
              <a:gd name="T9" fmla="*/ 0 h 1118"/>
              <a:gd name="T10" fmla="*/ 2147483647 w 3998"/>
              <a:gd name="T11" fmla="*/ 0 h 1118"/>
              <a:gd name="T12" fmla="*/ 2147483647 w 3998"/>
              <a:gd name="T13" fmla="*/ 2147483647 h 1118"/>
              <a:gd name="T14" fmla="*/ 0 w 3998"/>
              <a:gd name="T15" fmla="*/ 2147483647 h 1118"/>
              <a:gd name="T16" fmla="*/ 0 w 3998"/>
              <a:gd name="T17" fmla="*/ 2147483647 h 1118"/>
              <a:gd name="T18" fmla="*/ 2147483647 w 3998"/>
              <a:gd name="T19" fmla="*/ 2147483647 h 1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8"/>
              <a:gd name="T31" fmla="*/ 0 h 1118"/>
              <a:gd name="T32" fmla="*/ 3998 w 3998"/>
              <a:gd name="T33" fmla="*/ 1118 h 1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8" h="1118">
                <a:moveTo>
                  <a:pt x="3756" y="1118"/>
                </a:moveTo>
                <a:lnTo>
                  <a:pt x="3998" y="1118"/>
                </a:lnTo>
                <a:lnTo>
                  <a:pt x="3998" y="373"/>
                </a:lnTo>
                <a:lnTo>
                  <a:pt x="1575" y="373"/>
                </a:lnTo>
                <a:lnTo>
                  <a:pt x="1333" y="0"/>
                </a:lnTo>
                <a:lnTo>
                  <a:pt x="485" y="0"/>
                </a:lnTo>
                <a:lnTo>
                  <a:pt x="302" y="373"/>
                </a:lnTo>
                <a:lnTo>
                  <a:pt x="0" y="373"/>
                </a:lnTo>
                <a:lnTo>
                  <a:pt x="0" y="1118"/>
                </a:lnTo>
                <a:lnTo>
                  <a:pt x="3756" y="1118"/>
                </a:lnTo>
                <a:close/>
              </a:path>
            </a:pathLst>
          </a:custGeom>
          <a:solidFill>
            <a:srgbClr val="008080"/>
          </a:solidFill>
          <a:ln w="12700">
            <a:solidFill>
              <a:srgbClr val="000000"/>
            </a:solidFill>
            <a:round/>
            <a:headEnd/>
            <a:tailEnd/>
          </a:ln>
        </p:spPr>
        <p:txBody>
          <a:bodyPr/>
          <a:lstStyle/>
          <a:p>
            <a:endParaRPr lang="en-US"/>
          </a:p>
        </p:txBody>
      </p:sp>
      <p:sp>
        <p:nvSpPr>
          <p:cNvPr id="39943" name="Freeform 7"/>
          <p:cNvSpPr>
            <a:spLocks/>
          </p:cNvSpPr>
          <p:nvPr/>
        </p:nvSpPr>
        <p:spPr bwMode="auto">
          <a:xfrm>
            <a:off x="517525" y="4583113"/>
            <a:ext cx="6538913" cy="1379537"/>
          </a:xfrm>
          <a:custGeom>
            <a:avLst/>
            <a:gdLst>
              <a:gd name="T0" fmla="*/ 0 w 4119"/>
              <a:gd name="T1" fmla="*/ 2147483647 h 869"/>
              <a:gd name="T2" fmla="*/ 2147483647 w 4119"/>
              <a:gd name="T3" fmla="*/ 2147483647 h 869"/>
              <a:gd name="T4" fmla="*/ 2147483647 w 4119"/>
              <a:gd name="T5" fmla="*/ 2147483647 h 869"/>
              <a:gd name="T6" fmla="*/ 2147483647 w 4119"/>
              <a:gd name="T7" fmla="*/ 2147483647 h 869"/>
              <a:gd name="T8" fmla="*/ 2147483647 w 4119"/>
              <a:gd name="T9" fmla="*/ 0 h 869"/>
              <a:gd name="T10" fmla="*/ 2147483647 w 4119"/>
              <a:gd name="T11" fmla="*/ 0 h 869"/>
              <a:gd name="T12" fmla="*/ 0 w 4119"/>
              <a:gd name="T13" fmla="*/ 2147483647 h 869"/>
              <a:gd name="T14" fmla="*/ 0 w 4119"/>
              <a:gd name="T15" fmla="*/ 2147483647 h 869"/>
              <a:gd name="T16" fmla="*/ 0 60000 65536"/>
              <a:gd name="T17" fmla="*/ 0 60000 65536"/>
              <a:gd name="T18" fmla="*/ 0 60000 65536"/>
              <a:gd name="T19" fmla="*/ 0 60000 65536"/>
              <a:gd name="T20" fmla="*/ 0 60000 65536"/>
              <a:gd name="T21" fmla="*/ 0 60000 65536"/>
              <a:gd name="T22" fmla="*/ 0 60000 65536"/>
              <a:gd name="T23" fmla="*/ 0 60000 65536"/>
              <a:gd name="T24" fmla="*/ 0 w 4119"/>
              <a:gd name="T25" fmla="*/ 0 h 869"/>
              <a:gd name="T26" fmla="*/ 4119 w 4119"/>
              <a:gd name="T27" fmla="*/ 869 h 8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19" h="869">
                <a:moveTo>
                  <a:pt x="0" y="869"/>
                </a:moveTo>
                <a:lnTo>
                  <a:pt x="4119" y="869"/>
                </a:lnTo>
                <a:lnTo>
                  <a:pt x="4119" y="372"/>
                </a:lnTo>
                <a:lnTo>
                  <a:pt x="1211" y="372"/>
                </a:lnTo>
                <a:lnTo>
                  <a:pt x="969" y="0"/>
                </a:lnTo>
                <a:lnTo>
                  <a:pt x="242" y="0"/>
                </a:lnTo>
                <a:lnTo>
                  <a:pt x="0" y="248"/>
                </a:lnTo>
                <a:lnTo>
                  <a:pt x="0" y="869"/>
                </a:lnTo>
                <a:close/>
              </a:path>
            </a:pathLst>
          </a:custGeom>
          <a:solidFill>
            <a:srgbClr val="FFFFFF"/>
          </a:solidFill>
          <a:ln w="20638">
            <a:solidFill>
              <a:srgbClr val="000000"/>
            </a:solidFill>
            <a:round/>
            <a:headEnd/>
            <a:tailEnd/>
          </a:ln>
        </p:spPr>
        <p:txBody>
          <a:bodyPr/>
          <a:lstStyle/>
          <a:p>
            <a:endParaRPr lang="en-US"/>
          </a:p>
        </p:txBody>
      </p:sp>
      <p:sp>
        <p:nvSpPr>
          <p:cNvPr id="39944" name="Rectangle 8"/>
          <p:cNvSpPr>
            <a:spLocks noChangeArrowheads="1"/>
          </p:cNvSpPr>
          <p:nvPr/>
        </p:nvSpPr>
        <p:spPr bwMode="auto">
          <a:xfrm>
            <a:off x="6731000" y="2225675"/>
            <a:ext cx="1588" cy="274638"/>
          </a:xfrm>
          <a:prstGeom prst="rect">
            <a:avLst/>
          </a:prstGeom>
          <a:noFill/>
          <a:ln w="9525">
            <a:noFill/>
            <a:miter lim="800000"/>
            <a:headEnd/>
            <a:tailEnd/>
          </a:ln>
        </p:spPr>
        <p:txBody>
          <a:bodyPr wrap="none" lIns="0" tIns="0" rIns="0" bIns="0">
            <a:spAutoFit/>
          </a:bodyPr>
          <a:lstStyle/>
          <a:p>
            <a:endParaRPr lang="en-GB">
              <a:solidFill>
                <a:schemeClr val="bg1"/>
              </a:solidFill>
            </a:endParaRPr>
          </a:p>
        </p:txBody>
      </p:sp>
      <p:sp>
        <p:nvSpPr>
          <p:cNvPr id="39945" name="Rectangle 9"/>
          <p:cNvSpPr>
            <a:spLocks noChangeArrowheads="1"/>
          </p:cNvSpPr>
          <p:nvPr/>
        </p:nvSpPr>
        <p:spPr bwMode="auto">
          <a:xfrm>
            <a:off x="6923088" y="1524000"/>
            <a:ext cx="0" cy="274638"/>
          </a:xfrm>
          <a:prstGeom prst="rect">
            <a:avLst/>
          </a:prstGeom>
          <a:noFill/>
          <a:ln w="9525">
            <a:noFill/>
            <a:miter lim="800000"/>
            <a:headEnd/>
            <a:tailEnd/>
          </a:ln>
        </p:spPr>
        <p:txBody>
          <a:bodyPr wrap="none" lIns="0" tIns="0" rIns="0" bIns="0">
            <a:spAutoFit/>
          </a:bodyPr>
          <a:lstStyle/>
          <a:p>
            <a:endParaRPr lang="en-GB"/>
          </a:p>
        </p:txBody>
      </p:sp>
      <p:sp>
        <p:nvSpPr>
          <p:cNvPr id="39946" name="Rectangle 10"/>
          <p:cNvSpPr>
            <a:spLocks noChangeArrowheads="1"/>
          </p:cNvSpPr>
          <p:nvPr/>
        </p:nvSpPr>
        <p:spPr bwMode="auto">
          <a:xfrm>
            <a:off x="6530975" y="1620838"/>
            <a:ext cx="85725" cy="182562"/>
          </a:xfrm>
          <a:prstGeom prst="rect">
            <a:avLst/>
          </a:prstGeom>
          <a:noFill/>
          <a:ln w="9525">
            <a:noFill/>
            <a:miter lim="800000"/>
            <a:headEnd/>
            <a:tailEnd/>
          </a:ln>
        </p:spPr>
        <p:txBody>
          <a:bodyPr wrap="none" lIns="0" tIns="0" rIns="0" bIns="0">
            <a:spAutoFit/>
          </a:bodyPr>
          <a:lstStyle/>
          <a:p>
            <a:r>
              <a:rPr lang="id-ID" sz="1200">
                <a:solidFill>
                  <a:srgbClr val="0000FF"/>
                </a:solidFill>
              </a:rPr>
              <a:t>  </a:t>
            </a:r>
            <a:endParaRPr lang="en-GB"/>
          </a:p>
        </p:txBody>
      </p:sp>
      <p:sp>
        <p:nvSpPr>
          <p:cNvPr id="39947" name="Rectangle 11"/>
          <p:cNvSpPr>
            <a:spLocks noChangeArrowheads="1"/>
          </p:cNvSpPr>
          <p:nvPr/>
        </p:nvSpPr>
        <p:spPr bwMode="auto">
          <a:xfrm>
            <a:off x="7116763" y="552450"/>
            <a:ext cx="1587" cy="274638"/>
          </a:xfrm>
          <a:prstGeom prst="rect">
            <a:avLst/>
          </a:prstGeom>
          <a:noFill/>
          <a:ln w="9525">
            <a:noFill/>
            <a:miter lim="800000"/>
            <a:headEnd/>
            <a:tailEnd/>
          </a:ln>
        </p:spPr>
        <p:txBody>
          <a:bodyPr wrap="none" lIns="0" tIns="0" rIns="0" bIns="0">
            <a:spAutoFit/>
          </a:bodyPr>
          <a:lstStyle/>
          <a:p>
            <a:endParaRPr lang="en-GB">
              <a:solidFill>
                <a:schemeClr val="bg1"/>
              </a:solidFill>
            </a:endParaRPr>
          </a:p>
        </p:txBody>
      </p:sp>
      <p:sp>
        <p:nvSpPr>
          <p:cNvPr id="39948" name="Rectangle 12"/>
          <p:cNvSpPr>
            <a:spLocks noChangeArrowheads="1"/>
          </p:cNvSpPr>
          <p:nvPr/>
        </p:nvSpPr>
        <p:spPr bwMode="auto">
          <a:xfrm>
            <a:off x="6778625" y="736600"/>
            <a:ext cx="214313" cy="182563"/>
          </a:xfrm>
          <a:prstGeom prst="rect">
            <a:avLst/>
          </a:prstGeom>
          <a:noFill/>
          <a:ln w="9525">
            <a:noFill/>
            <a:miter lim="800000"/>
            <a:headEnd/>
            <a:tailEnd/>
          </a:ln>
        </p:spPr>
        <p:txBody>
          <a:bodyPr wrap="none" lIns="0" tIns="0" rIns="0" bIns="0">
            <a:spAutoFit/>
          </a:bodyPr>
          <a:lstStyle/>
          <a:p>
            <a:r>
              <a:rPr lang="id-ID" sz="1200">
                <a:solidFill>
                  <a:schemeClr val="bg1"/>
                </a:solidFill>
              </a:rPr>
              <a:t>     </a:t>
            </a:r>
            <a:endParaRPr lang="en-GB">
              <a:solidFill>
                <a:schemeClr val="bg1"/>
              </a:solidFill>
            </a:endParaRPr>
          </a:p>
        </p:txBody>
      </p:sp>
      <p:sp>
        <p:nvSpPr>
          <p:cNvPr id="39949" name="Rectangle 13"/>
          <p:cNvSpPr>
            <a:spLocks noChangeArrowheads="1"/>
          </p:cNvSpPr>
          <p:nvPr/>
        </p:nvSpPr>
        <p:spPr bwMode="auto">
          <a:xfrm>
            <a:off x="4422775" y="3211513"/>
            <a:ext cx="1588" cy="274637"/>
          </a:xfrm>
          <a:prstGeom prst="rect">
            <a:avLst/>
          </a:prstGeom>
          <a:noFill/>
          <a:ln w="9525">
            <a:noFill/>
            <a:miter lim="800000"/>
            <a:headEnd/>
            <a:tailEnd/>
          </a:ln>
        </p:spPr>
        <p:txBody>
          <a:bodyPr wrap="none" lIns="0" tIns="0" rIns="0" bIns="0">
            <a:spAutoFit/>
          </a:bodyPr>
          <a:lstStyle/>
          <a:p>
            <a:endParaRPr lang="en-GB">
              <a:solidFill>
                <a:srgbClr val="FF0000"/>
              </a:solidFill>
            </a:endParaRPr>
          </a:p>
        </p:txBody>
      </p:sp>
      <p:sp>
        <p:nvSpPr>
          <p:cNvPr id="39950" name="Rectangle 14"/>
          <p:cNvSpPr>
            <a:spLocks noChangeArrowheads="1"/>
          </p:cNvSpPr>
          <p:nvPr/>
        </p:nvSpPr>
        <p:spPr bwMode="auto">
          <a:xfrm>
            <a:off x="2308225" y="4000500"/>
            <a:ext cx="1588" cy="274638"/>
          </a:xfrm>
          <a:prstGeom prst="rect">
            <a:avLst/>
          </a:prstGeom>
          <a:noFill/>
          <a:ln w="9525">
            <a:noFill/>
            <a:miter lim="800000"/>
            <a:headEnd/>
            <a:tailEnd/>
          </a:ln>
        </p:spPr>
        <p:txBody>
          <a:bodyPr wrap="none" lIns="0" tIns="0" rIns="0" bIns="0">
            <a:spAutoFit/>
          </a:bodyPr>
          <a:lstStyle/>
          <a:p>
            <a:endParaRPr lang="en-GB">
              <a:solidFill>
                <a:schemeClr val="bg1"/>
              </a:solidFill>
            </a:endParaRPr>
          </a:p>
        </p:txBody>
      </p:sp>
      <p:sp>
        <p:nvSpPr>
          <p:cNvPr id="39951" name="Rectangle 15"/>
          <p:cNvSpPr>
            <a:spLocks noChangeArrowheads="1"/>
          </p:cNvSpPr>
          <p:nvPr/>
        </p:nvSpPr>
        <p:spPr bwMode="auto">
          <a:xfrm>
            <a:off x="1316038" y="4675188"/>
            <a:ext cx="1587" cy="274637"/>
          </a:xfrm>
          <a:prstGeom prst="rect">
            <a:avLst/>
          </a:prstGeom>
          <a:noFill/>
          <a:ln w="9525">
            <a:noFill/>
            <a:miter lim="800000"/>
            <a:headEnd/>
            <a:tailEnd/>
          </a:ln>
        </p:spPr>
        <p:txBody>
          <a:bodyPr wrap="none" lIns="0" tIns="0" rIns="0" bIns="0">
            <a:spAutoFit/>
          </a:bodyPr>
          <a:lstStyle/>
          <a:p>
            <a:endParaRPr lang="en-GB"/>
          </a:p>
        </p:txBody>
      </p:sp>
      <p:sp>
        <p:nvSpPr>
          <p:cNvPr id="39952" name="Rectangle 16"/>
          <p:cNvSpPr>
            <a:spLocks noChangeArrowheads="1"/>
          </p:cNvSpPr>
          <p:nvPr/>
        </p:nvSpPr>
        <p:spPr bwMode="auto">
          <a:xfrm>
            <a:off x="228600" y="4648200"/>
            <a:ext cx="2209800" cy="381000"/>
          </a:xfrm>
          <a:prstGeom prst="rect">
            <a:avLst/>
          </a:prstGeom>
          <a:solidFill>
            <a:schemeClr val="bg1"/>
          </a:solidFill>
          <a:ln w="9525">
            <a:solidFill>
              <a:schemeClr val="tx1"/>
            </a:solidFill>
            <a:miter lim="800000"/>
            <a:headEnd/>
            <a:tailEnd/>
          </a:ln>
        </p:spPr>
        <p:txBody>
          <a:bodyPr wrap="none" anchor="ctr"/>
          <a:lstStyle/>
          <a:p>
            <a:pPr algn="ctr"/>
            <a:r>
              <a:rPr lang="en-US" sz="1100"/>
              <a:t>HKP-HUKUM DAN PENGAWASAN</a:t>
            </a:r>
            <a:endParaRPr lang="en-GB" sz="1100"/>
          </a:p>
        </p:txBody>
      </p:sp>
      <p:sp>
        <p:nvSpPr>
          <p:cNvPr id="39953" name="Rectangle 17"/>
          <p:cNvSpPr>
            <a:spLocks noChangeArrowheads="1"/>
          </p:cNvSpPr>
          <p:nvPr/>
        </p:nvSpPr>
        <p:spPr bwMode="auto">
          <a:xfrm>
            <a:off x="1447800" y="3886200"/>
            <a:ext cx="2209800" cy="228600"/>
          </a:xfrm>
          <a:prstGeom prst="rect">
            <a:avLst/>
          </a:prstGeom>
          <a:solidFill>
            <a:schemeClr val="bg1"/>
          </a:solidFill>
          <a:ln w="9525">
            <a:solidFill>
              <a:schemeClr val="tx1"/>
            </a:solidFill>
            <a:miter lim="800000"/>
            <a:headEnd/>
            <a:tailEnd/>
          </a:ln>
        </p:spPr>
        <p:txBody>
          <a:bodyPr wrap="none" anchor="ctr"/>
          <a:lstStyle/>
          <a:p>
            <a:pPr algn="ctr"/>
            <a:r>
              <a:rPr lang="en-US" sz="1600"/>
              <a:t>HKP 00 UU</a:t>
            </a:r>
            <a:endParaRPr lang="en-GB" sz="1600"/>
          </a:p>
        </p:txBody>
      </p:sp>
      <p:sp>
        <p:nvSpPr>
          <p:cNvPr id="39954" name="Rectangle 18"/>
          <p:cNvSpPr>
            <a:spLocks noChangeArrowheads="1"/>
          </p:cNvSpPr>
          <p:nvPr/>
        </p:nvSpPr>
        <p:spPr bwMode="auto">
          <a:xfrm>
            <a:off x="2971800" y="3124200"/>
            <a:ext cx="3200400" cy="381000"/>
          </a:xfrm>
          <a:prstGeom prst="rect">
            <a:avLst/>
          </a:prstGeom>
          <a:solidFill>
            <a:schemeClr val="bg1"/>
          </a:solidFill>
          <a:ln w="9525">
            <a:solidFill>
              <a:schemeClr val="tx1"/>
            </a:solidFill>
            <a:miter lim="800000"/>
            <a:headEnd/>
            <a:tailEnd/>
          </a:ln>
        </p:spPr>
        <p:txBody>
          <a:bodyPr wrap="none" anchor="ctr"/>
          <a:lstStyle/>
          <a:p>
            <a:pPr algn="ctr"/>
            <a:r>
              <a:rPr lang="en-US" sz="1400"/>
              <a:t>HKP 00.01 PP</a:t>
            </a:r>
            <a:endParaRPr lang="en-GB" sz="1400"/>
          </a:p>
        </p:txBody>
      </p:sp>
      <p:sp>
        <p:nvSpPr>
          <p:cNvPr id="39955" name="Rectangle 19"/>
          <p:cNvSpPr>
            <a:spLocks noChangeArrowheads="1"/>
          </p:cNvSpPr>
          <p:nvPr/>
        </p:nvSpPr>
        <p:spPr bwMode="auto">
          <a:xfrm>
            <a:off x="5867400" y="2057400"/>
            <a:ext cx="2209800" cy="457200"/>
          </a:xfrm>
          <a:prstGeom prst="rect">
            <a:avLst/>
          </a:prstGeom>
          <a:solidFill>
            <a:schemeClr val="bg1"/>
          </a:solidFill>
          <a:ln w="9525">
            <a:solidFill>
              <a:schemeClr val="tx1"/>
            </a:solidFill>
            <a:miter lim="800000"/>
            <a:headEnd/>
            <a:tailEnd/>
          </a:ln>
        </p:spPr>
        <p:txBody>
          <a:bodyPr wrap="none" anchor="ctr"/>
          <a:lstStyle/>
          <a:p>
            <a:pPr algn="ctr"/>
            <a:r>
              <a:rPr lang="en-US" sz="1400"/>
              <a:t>HKP 00.00 PP</a:t>
            </a:r>
            <a:endParaRPr lang="en-GB" sz="14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308254"/>
            <a:ext cx="388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Penataan</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Berkas</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Rekod</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Pendidikan</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Dan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Pengajaran</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54586749"/>
              </p:ext>
            </p:extLst>
          </p:nvPr>
        </p:nvGraphicFramePr>
        <p:xfrm>
          <a:off x="381000" y="914400"/>
          <a:ext cx="3810000" cy="3448050"/>
        </p:xfrm>
        <a:graphic>
          <a:graphicData uri="http://schemas.openxmlformats.org/presentationml/2006/ole">
            <mc:AlternateContent xmlns:mc="http://schemas.openxmlformats.org/markup-compatibility/2006">
              <mc:Choice xmlns:v="urn:schemas-microsoft-com:vml" Requires="v">
                <p:oleObj spid="_x0000_s1338" name="Visio" r:id="rId3" imgW="5347760" imgH="4801558" progId="">
                  <p:embed/>
                </p:oleObj>
              </mc:Choice>
              <mc:Fallback>
                <p:oleObj name="Visio" r:id="rId3" imgW="5347760" imgH="480155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3810000" cy="3448050"/>
                      </a:xfrm>
                      <a:prstGeom prst="rect">
                        <a:avLst/>
                      </a:prstGeom>
                      <a:solidFill>
                        <a:srgbClr val="FFFFFF"/>
                      </a:solidFill>
                    </p:spPr>
                  </p:pic>
                </p:oleObj>
              </mc:Fallback>
            </mc:AlternateContent>
          </a:graphicData>
        </a:graphic>
      </p:graphicFrame>
      <p:sp>
        <p:nvSpPr>
          <p:cNvPr id="6" name="Rectangle 4"/>
          <p:cNvSpPr>
            <a:spLocks noChangeArrowheads="1"/>
          </p:cNvSpPr>
          <p:nvPr/>
        </p:nvSpPr>
        <p:spPr bwMode="auto">
          <a:xfrm>
            <a:off x="4953000" y="407790"/>
            <a:ext cx="3505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Isi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Berkas</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Rekod</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Pendidikan</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Dan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Pengajaran</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65547531"/>
              </p:ext>
            </p:extLst>
          </p:nvPr>
        </p:nvGraphicFramePr>
        <p:xfrm>
          <a:off x="4419600" y="1066800"/>
          <a:ext cx="4143375" cy="3781425"/>
        </p:xfrm>
        <a:graphic>
          <a:graphicData uri="http://schemas.openxmlformats.org/presentationml/2006/ole">
            <mc:AlternateContent xmlns:mc="http://schemas.openxmlformats.org/markup-compatibility/2006">
              <mc:Choice xmlns:v="urn:schemas-microsoft-com:vml" Requires="v">
                <p:oleObj spid="_x0000_s1339" name="Visio" r:id="rId5" imgW="5455746" imgH="4717607" progId="">
                  <p:embed/>
                </p:oleObj>
              </mc:Choice>
              <mc:Fallback>
                <p:oleObj name="Visio" r:id="rId5" imgW="5455746" imgH="4717607"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066800"/>
                        <a:ext cx="4143375" cy="3781425"/>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5160846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368300"/>
            <a:ext cx="8229600" cy="698500"/>
          </a:xfrm>
        </p:spPr>
        <p:txBody>
          <a:bodyPr/>
          <a:lstStyle/>
          <a:p>
            <a:r>
              <a:rPr lang="en-US" smtClean="0"/>
              <a:t>Penyimpanan Arsip </a:t>
            </a:r>
          </a:p>
        </p:txBody>
      </p:sp>
      <p:pic>
        <p:nvPicPr>
          <p:cNvPr id="49155" name="Picture 5" descr="Ckr!Kkkk317"/>
          <p:cNvPicPr>
            <a:picLocks noChangeAspect="1" noChangeArrowheads="1"/>
          </p:cNvPicPr>
          <p:nvPr/>
        </p:nvPicPr>
        <p:blipFill>
          <a:blip r:embed="rId3" cstate="print"/>
          <a:srcRect r="11111"/>
          <a:stretch>
            <a:fillRect/>
          </a:stretch>
        </p:blipFill>
        <p:spPr bwMode="auto">
          <a:xfrm>
            <a:off x="280988" y="1295400"/>
            <a:ext cx="1928812" cy="2743200"/>
          </a:xfrm>
          <a:prstGeom prst="rect">
            <a:avLst/>
          </a:prstGeom>
          <a:noFill/>
          <a:ln w="9525">
            <a:noFill/>
            <a:miter lim="800000"/>
            <a:headEnd/>
            <a:tailEnd/>
          </a:ln>
        </p:spPr>
      </p:pic>
      <p:pic>
        <p:nvPicPr>
          <p:cNvPr id="49156" name="Picture 10" descr="Ckr!Kkkk293"/>
          <p:cNvPicPr>
            <a:picLocks noChangeAspect="1" noChangeArrowheads="1"/>
          </p:cNvPicPr>
          <p:nvPr/>
        </p:nvPicPr>
        <p:blipFill>
          <a:blip r:embed="rId4" cstate="print"/>
          <a:srcRect/>
          <a:stretch>
            <a:fillRect/>
          </a:stretch>
        </p:blipFill>
        <p:spPr bwMode="auto">
          <a:xfrm>
            <a:off x="6019800" y="1371600"/>
            <a:ext cx="2743200" cy="5257800"/>
          </a:xfrm>
          <a:prstGeom prst="rect">
            <a:avLst/>
          </a:prstGeom>
          <a:noFill/>
          <a:ln w="9525">
            <a:noFill/>
            <a:miter lim="800000"/>
            <a:headEnd/>
            <a:tailEnd/>
          </a:ln>
        </p:spPr>
      </p:pic>
      <p:pic>
        <p:nvPicPr>
          <p:cNvPr id="49157" name="Picture 11" descr="Ckr!Kkkk297"/>
          <p:cNvPicPr>
            <a:picLocks noChangeAspect="1" noChangeArrowheads="1"/>
          </p:cNvPicPr>
          <p:nvPr/>
        </p:nvPicPr>
        <p:blipFill>
          <a:blip r:embed="rId5" cstate="print"/>
          <a:srcRect/>
          <a:stretch>
            <a:fillRect/>
          </a:stretch>
        </p:blipFill>
        <p:spPr bwMode="auto">
          <a:xfrm>
            <a:off x="304800" y="4191000"/>
            <a:ext cx="2209800" cy="2438400"/>
          </a:xfrm>
          <a:prstGeom prst="rect">
            <a:avLst/>
          </a:prstGeom>
          <a:noFill/>
          <a:ln w="9525">
            <a:noFill/>
            <a:miter lim="800000"/>
            <a:headEnd/>
            <a:tailEnd/>
          </a:ln>
        </p:spPr>
      </p:pic>
      <p:pic>
        <p:nvPicPr>
          <p:cNvPr id="49158" name="Picture 12" descr="Ckr!Kkkk300"/>
          <p:cNvPicPr>
            <a:picLocks noChangeAspect="1" noChangeArrowheads="1"/>
          </p:cNvPicPr>
          <p:nvPr/>
        </p:nvPicPr>
        <p:blipFill>
          <a:blip r:embed="rId6" cstate="print"/>
          <a:srcRect/>
          <a:stretch>
            <a:fillRect/>
          </a:stretch>
        </p:blipFill>
        <p:spPr bwMode="auto">
          <a:xfrm>
            <a:off x="2390775" y="1371600"/>
            <a:ext cx="3505200" cy="2628900"/>
          </a:xfrm>
          <a:prstGeom prst="rect">
            <a:avLst/>
          </a:prstGeom>
          <a:noFill/>
          <a:ln w="9525">
            <a:noFill/>
            <a:miter lim="800000"/>
            <a:headEnd/>
            <a:tailEnd/>
          </a:ln>
        </p:spPr>
      </p:pic>
      <p:pic>
        <p:nvPicPr>
          <p:cNvPr id="49159" name="Picture 13" descr="Ckr!Kkkk316"/>
          <p:cNvPicPr>
            <a:picLocks noChangeAspect="1" noChangeArrowheads="1"/>
          </p:cNvPicPr>
          <p:nvPr/>
        </p:nvPicPr>
        <p:blipFill>
          <a:blip r:embed="rId7" cstate="print"/>
          <a:srcRect r="8333"/>
          <a:stretch>
            <a:fillRect/>
          </a:stretch>
        </p:blipFill>
        <p:spPr bwMode="auto">
          <a:xfrm>
            <a:off x="2819400" y="4114800"/>
            <a:ext cx="297180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25473" y="116632"/>
            <a:ext cx="5029521" cy="792088"/>
          </a:xfrm>
        </p:spPr>
        <p:txBody>
          <a:bodyPr/>
          <a:lstStyle/>
          <a:p>
            <a:r>
              <a:rPr lang="id-ID" sz="2800" dirty="0" smtClean="0"/>
              <a:t>Contoh</a:t>
            </a:r>
            <a:r>
              <a:rPr lang="en-US" sz="2800" dirty="0" smtClean="0"/>
              <a:t>: P</a:t>
            </a:r>
            <a:r>
              <a:rPr lang="id-ID" sz="2800" dirty="0" smtClean="0"/>
              <a:t>enyusunan </a:t>
            </a:r>
            <a:r>
              <a:rPr lang="en-US" sz="2800" dirty="0" smtClean="0"/>
              <a:t>B</a:t>
            </a:r>
            <a:r>
              <a:rPr lang="id-ID" sz="2800" dirty="0" smtClean="0"/>
              <a:t>oks</a:t>
            </a:r>
            <a:r>
              <a:rPr lang="en-US" sz="2800" dirty="0" smtClean="0"/>
              <a:t> </a:t>
            </a:r>
            <a:r>
              <a:rPr lang="en-US" sz="2800" dirty="0" err="1" smtClean="0"/>
              <a:t>Arsip</a:t>
            </a:r>
            <a:r>
              <a:rPr lang="en-US" sz="2800" dirty="0" smtClean="0"/>
              <a:t> </a:t>
            </a:r>
          </a:p>
        </p:txBody>
      </p:sp>
      <p:pic>
        <p:nvPicPr>
          <p:cNvPr id="56324" name="Picture 4" descr="IMG_1529"/>
          <p:cNvPicPr>
            <a:picLocks noChangeAspect="1" noChangeArrowheads="1"/>
          </p:cNvPicPr>
          <p:nvPr/>
        </p:nvPicPr>
        <p:blipFill>
          <a:blip r:embed="rId2" cstate="print"/>
          <a:srcRect/>
          <a:stretch>
            <a:fillRect/>
          </a:stretch>
        </p:blipFill>
        <p:spPr bwMode="auto">
          <a:xfrm>
            <a:off x="0" y="836712"/>
            <a:ext cx="8604448" cy="6021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301625"/>
            <a:ext cx="7772400" cy="993775"/>
          </a:xfrm>
        </p:spPr>
        <p:txBody>
          <a:bodyPr/>
          <a:lstStyle/>
          <a:p>
            <a:pPr algn="ctr"/>
            <a:r>
              <a:rPr lang="en-US" sz="3200" smtClean="0">
                <a:solidFill>
                  <a:schemeClr val="tx1"/>
                </a:solidFill>
              </a:rPr>
              <a:t>Landasan Hukum</a:t>
            </a:r>
          </a:p>
        </p:txBody>
      </p:sp>
      <p:sp>
        <p:nvSpPr>
          <p:cNvPr id="58371" name="Rectangle 3"/>
          <p:cNvSpPr>
            <a:spLocks noGrp="1" noChangeArrowheads="1"/>
          </p:cNvSpPr>
          <p:nvPr>
            <p:ph type="body" idx="4294967295"/>
          </p:nvPr>
        </p:nvSpPr>
        <p:spPr>
          <a:xfrm>
            <a:off x="0" y="1905000"/>
            <a:ext cx="7162800" cy="3962400"/>
          </a:xfrm>
        </p:spPr>
        <p:txBody>
          <a:bodyPr>
            <a:normAutofit/>
          </a:bodyPr>
          <a:lstStyle/>
          <a:p>
            <a:pPr algn="just">
              <a:lnSpc>
                <a:spcPct val="90000"/>
              </a:lnSpc>
              <a:buFont typeface="Wingdings" pitchFamily="2" charset="2"/>
              <a:buChar char="q"/>
              <a:defRPr/>
            </a:pPr>
            <a:r>
              <a:rPr lang="id-ID" sz="2000" dirty="0" smtClean="0">
                <a:solidFill>
                  <a:schemeClr val="tx1"/>
                </a:solidFill>
                <a:latin typeface="+mj-lt"/>
              </a:rPr>
              <a:t>Undang-undang  nomor 43 tahun 2009 tentang ketentuan-ketentuan Pokok Kearsipan.</a:t>
            </a:r>
          </a:p>
          <a:p>
            <a:pPr algn="just">
              <a:lnSpc>
                <a:spcPct val="90000"/>
              </a:lnSpc>
              <a:buFont typeface="Wingdings" pitchFamily="2" charset="2"/>
              <a:buChar char="q"/>
              <a:defRPr/>
            </a:pPr>
            <a:r>
              <a:rPr lang="id-ID" sz="2000" dirty="0" smtClean="0">
                <a:solidFill>
                  <a:schemeClr val="tx1"/>
                </a:solidFill>
                <a:latin typeface="+mj-lt"/>
              </a:rPr>
              <a:t>Peraturan-pemerintah RI, nomor 28 Tahun 2012, tentang pelaksanaan undang-undang nomor 43 tahun 2009 tentang kearsipan</a:t>
            </a:r>
          </a:p>
          <a:p>
            <a:pPr algn="just">
              <a:lnSpc>
                <a:spcPct val="90000"/>
              </a:lnSpc>
              <a:buFont typeface="Wingdings" pitchFamily="2" charset="2"/>
              <a:buChar char="q"/>
              <a:defRPr/>
            </a:pPr>
            <a:r>
              <a:rPr lang="en-US" sz="2000" dirty="0" smtClean="0">
                <a:solidFill>
                  <a:schemeClr val="tx1"/>
                </a:solidFill>
                <a:latin typeface="+mj-lt"/>
              </a:rPr>
              <a:t>ISO/TR 15489-2. </a:t>
            </a:r>
            <a:r>
              <a:rPr lang="en-US" sz="2000" i="1" dirty="0" smtClean="0">
                <a:solidFill>
                  <a:schemeClr val="tx1"/>
                </a:solidFill>
                <a:latin typeface="+mj-lt"/>
              </a:rPr>
              <a:t>Information and Documentation-Records Management 2001</a:t>
            </a:r>
            <a:r>
              <a:rPr lang="en-US" sz="2000" dirty="0" smtClean="0">
                <a:solidFill>
                  <a:schemeClr val="tx1"/>
                </a:solidFill>
                <a:latin typeface="+mj-lt"/>
              </a:rPr>
              <a:t>.</a:t>
            </a:r>
          </a:p>
          <a:p>
            <a:pPr algn="just">
              <a:lnSpc>
                <a:spcPct val="90000"/>
              </a:lnSpc>
              <a:buFont typeface="Wingdings" pitchFamily="2" charset="2"/>
              <a:buChar char="q"/>
              <a:defRPr/>
            </a:pPr>
            <a:r>
              <a:rPr lang="en-US" sz="2000" dirty="0" smtClean="0">
                <a:solidFill>
                  <a:schemeClr val="tx1"/>
                </a:solidFill>
                <a:latin typeface="+mj-lt"/>
              </a:rPr>
              <a:t>Kennedy, Jay. 1998. </a:t>
            </a:r>
            <a:r>
              <a:rPr lang="en-US" sz="2000" i="1" dirty="0" smtClean="0">
                <a:solidFill>
                  <a:schemeClr val="tx1"/>
                </a:solidFill>
                <a:latin typeface="+mj-lt"/>
              </a:rPr>
              <a:t>Records Management : a guide to corporate record keeping</a:t>
            </a:r>
            <a:r>
              <a:rPr lang="en-US" sz="2000" dirty="0" smtClean="0">
                <a:solidFill>
                  <a:schemeClr val="tx1"/>
                </a:solidFill>
                <a:latin typeface="+mj-lt"/>
              </a:rPr>
              <a:t>. 2</a:t>
            </a:r>
            <a:r>
              <a:rPr lang="en-US" sz="2000" baseline="30000" dirty="0" smtClean="0">
                <a:solidFill>
                  <a:schemeClr val="tx1"/>
                </a:solidFill>
                <a:latin typeface="+mj-lt"/>
              </a:rPr>
              <a:t>nd</a:t>
            </a:r>
            <a:r>
              <a:rPr lang="en-US" sz="2000" dirty="0" smtClean="0">
                <a:solidFill>
                  <a:schemeClr val="tx1"/>
                </a:solidFill>
                <a:latin typeface="+mj-lt"/>
              </a:rPr>
              <a:t>.ed. Melbourne :Addison Wesley Longman.</a:t>
            </a:r>
            <a:endParaRPr lang="id-ID" sz="2000" dirty="0" smtClean="0">
              <a:solidFill>
                <a:schemeClr val="tx1"/>
              </a:solidFill>
              <a:latin typeface="+mj-lt"/>
            </a:endParaRPr>
          </a:p>
          <a:p>
            <a:pPr>
              <a:buFont typeface="Wingdings" pitchFamily="2" charset="2"/>
              <a:buNone/>
              <a:defRPr/>
            </a:pPr>
            <a:endParaRPr lang="en-US" sz="2000" dirty="0" smtClean="0">
              <a:latin typeface="+mj-lt"/>
            </a:endParaRPr>
          </a:p>
          <a:p>
            <a:pPr algn="just">
              <a:lnSpc>
                <a:spcPct val="90000"/>
              </a:lnSpc>
              <a:defRPr/>
            </a:pPr>
            <a:endParaRPr lang="en-US" sz="2400" dirty="0" smtClean="0">
              <a:latin typeface="Lucida Sans"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425679"/>
            <a:ext cx="7772400" cy="1143000"/>
          </a:xfrm>
        </p:spPr>
        <p:txBody>
          <a:bodyPr/>
          <a:lstStyle/>
          <a:p>
            <a:r>
              <a:rPr lang="en-US" sz="3200" b="1" dirty="0" smtClean="0">
                <a:solidFill>
                  <a:schemeClr val="tx1"/>
                </a:solidFill>
                <a:effectLst>
                  <a:outerShdw blurRad="38100" dist="38100" dir="2700000" algn="tl">
                    <a:srgbClr val="000000">
                      <a:alpha val="43137"/>
                    </a:srgbClr>
                  </a:outerShdw>
                </a:effectLst>
              </a:rPr>
              <a:t>LATIHAN SISTEM </a:t>
            </a:r>
            <a:r>
              <a:rPr lang="en-US" sz="3200" b="1" dirty="0">
                <a:solidFill>
                  <a:schemeClr val="tx1"/>
                </a:solidFill>
                <a:effectLst>
                  <a:outerShdw blurRad="38100" dist="38100" dir="2700000" algn="tl">
                    <a:srgbClr val="000000">
                      <a:alpha val="43137"/>
                    </a:srgbClr>
                  </a:outerShdw>
                </a:effectLst>
              </a:rPr>
              <a:t>PEMBERKASAN</a:t>
            </a:r>
            <a:endParaRPr lang="en-US" sz="3200" b="1" dirty="0">
              <a:effectLst>
                <a:outerShdw blurRad="38100" dist="38100" dir="2700000" algn="tl">
                  <a:srgbClr val="000000">
                    <a:alpha val="43137"/>
                  </a:srgbClr>
                </a:outerShdw>
              </a:effectLst>
            </a:endParaRPr>
          </a:p>
        </p:txBody>
      </p:sp>
      <p:sp>
        <p:nvSpPr>
          <p:cNvPr id="4" name="TextBox 3"/>
          <p:cNvSpPr txBox="1"/>
          <p:nvPr/>
        </p:nvSpPr>
        <p:spPr>
          <a:xfrm>
            <a:off x="5146366" y="2060956"/>
            <a:ext cx="3024336" cy="1015663"/>
          </a:xfrm>
          <a:prstGeom prst="rect">
            <a:avLst/>
          </a:prstGeom>
          <a:noFill/>
        </p:spPr>
        <p:txBody>
          <a:bodyPr wrap="square" rtlCol="0">
            <a:spAutoFit/>
          </a:bodyPr>
          <a:lstStyle/>
          <a:p>
            <a:pPr algn="r"/>
            <a:r>
              <a:rPr lang="en-US" sz="6000" b="1" dirty="0" smtClean="0">
                <a:effectLst>
                  <a:outerShdw blurRad="38100" dist="38100" dir="2700000" algn="tl">
                    <a:srgbClr val="000000">
                      <a:alpha val="43137"/>
                    </a:srgbClr>
                  </a:outerShdw>
                </a:effectLst>
                <a:latin typeface="+mn-lt"/>
              </a:rPr>
              <a:t>ARSIP</a:t>
            </a:r>
            <a:endParaRPr lang="en-US" sz="6000" b="1" dirty="0">
              <a:effectLst>
                <a:outerShdw blurRad="38100" dist="38100" dir="2700000" algn="tl">
                  <a:srgbClr val="000000">
                    <a:alpha val="43137"/>
                  </a:srgbClr>
                </a:outerShdw>
              </a:effectLst>
              <a:latin typeface="+mn-lt"/>
            </a:endParaRPr>
          </a:p>
        </p:txBody>
      </p:sp>
      <p:sp>
        <p:nvSpPr>
          <p:cNvPr id="5" name="Title 2"/>
          <p:cNvSpPr txBox="1">
            <a:spLocks/>
          </p:cNvSpPr>
          <p:nvPr/>
        </p:nvSpPr>
        <p:spPr bwMode="auto">
          <a:xfrm>
            <a:off x="2339752" y="3429000"/>
            <a:ext cx="58326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extLst/>
          </a:lstStyle>
          <a:p>
            <a:pPr algn="r"/>
            <a:r>
              <a:rPr lang="en-US" sz="3200" b="1" dirty="0" smtClean="0">
                <a:solidFill>
                  <a:schemeClr val="tx1"/>
                </a:solidFill>
                <a:effectLst>
                  <a:outerShdw blurRad="38100" dist="38100" dir="2700000" algn="tl">
                    <a:srgbClr val="000000">
                      <a:alpha val="43137"/>
                    </a:srgbClr>
                  </a:outerShdw>
                </a:effectLst>
              </a:rPr>
              <a:t>UNIVERSITAS BAKRIE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66756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7747248"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Proses </a:t>
            </a:r>
            <a:r>
              <a:rPr lang="en-US" sz="2800" b="1" dirty="0" err="1" smtClean="0">
                <a:effectLst>
                  <a:outerShdw blurRad="38100" dist="38100" dir="2700000" algn="tl">
                    <a:srgbClr val="000000">
                      <a:alpha val="43137"/>
                    </a:srgbClr>
                  </a:outerShdw>
                </a:effectLst>
              </a:rPr>
              <a:t>Bisnis</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Universitas</a:t>
            </a:r>
            <a:r>
              <a:rPr lang="en-US" sz="2800" b="1" dirty="0" smtClean="0">
                <a:effectLst>
                  <a:outerShdw blurRad="38100" dist="38100" dir="2700000" algn="tl">
                    <a:srgbClr val="000000">
                      <a:alpha val="43137"/>
                    </a:srgbClr>
                  </a:outerShdw>
                </a:effectLst>
              </a:rPr>
              <a:t> Bakrie</a:t>
            </a:r>
            <a:endParaRPr lang="en-US" sz="2800"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0728"/>
            <a:ext cx="8208912" cy="5544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85398" y="6536377"/>
            <a:ext cx="5903026" cy="276999"/>
          </a:xfrm>
          <a:prstGeom prst="rect">
            <a:avLst/>
          </a:prstGeom>
          <a:noFill/>
        </p:spPr>
        <p:txBody>
          <a:bodyPr wrap="square" rtlCol="0">
            <a:spAutoFit/>
          </a:bodyPr>
          <a:lstStyle/>
          <a:p>
            <a:pPr algn="r"/>
            <a:r>
              <a:rPr lang="en-US" sz="1200" dirty="0" err="1" smtClean="0"/>
              <a:t>Sumber</a:t>
            </a:r>
            <a:r>
              <a:rPr lang="en-US" sz="1200" dirty="0" smtClean="0"/>
              <a:t> : Manual </a:t>
            </a:r>
            <a:r>
              <a:rPr lang="en-US" sz="1200" dirty="0" err="1" smtClean="0"/>
              <a:t>Mutu</a:t>
            </a:r>
            <a:r>
              <a:rPr lang="en-US" sz="1200" dirty="0" smtClean="0"/>
              <a:t> </a:t>
            </a:r>
            <a:r>
              <a:rPr lang="en-US" sz="1200" dirty="0" err="1" smtClean="0"/>
              <a:t>Universitas</a:t>
            </a:r>
            <a:r>
              <a:rPr lang="en-US" sz="1200" dirty="0" smtClean="0"/>
              <a:t> Bakrie, Hal : 60</a:t>
            </a:r>
            <a:endParaRPr lang="en-US" sz="1200" dirty="0"/>
          </a:p>
        </p:txBody>
      </p:sp>
    </p:spTree>
    <p:extLst>
      <p:ext uri="{BB962C8B-B14F-4D97-AF65-F5344CB8AC3E}">
        <p14:creationId xmlns:p14="http://schemas.microsoft.com/office/powerpoint/2010/main" val="1269129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609600"/>
            <a:ext cx="8229600" cy="5521325"/>
          </a:xfrm>
        </p:spPr>
        <p:txBody>
          <a:bodyPr/>
          <a:lstStyle/>
          <a:p>
            <a:pPr algn="ctr" eaLnBrk="1" hangingPunct="1">
              <a:lnSpc>
                <a:spcPct val="90000"/>
              </a:lnSpc>
              <a:buFont typeface="Wingdings" pitchFamily="2" charset="2"/>
              <a:buNone/>
              <a:defRPr/>
            </a:pPr>
            <a:r>
              <a:rPr lang="id-ID" sz="2600" dirty="0" smtClean="0"/>
              <a:t>	</a:t>
            </a:r>
            <a:endParaRPr lang="en-US" sz="2600" dirty="0" smtClean="0"/>
          </a:p>
          <a:p>
            <a:pPr algn="ctr" eaLnBrk="1" hangingPunct="1">
              <a:lnSpc>
                <a:spcPct val="90000"/>
              </a:lnSpc>
              <a:buFont typeface="Wingdings" pitchFamily="2" charset="2"/>
              <a:buNone/>
              <a:defRPr/>
            </a:pPr>
            <a:r>
              <a:rPr lang="en-US" sz="4400" b="1" dirty="0" err="1" smtClean="0">
                <a:solidFill>
                  <a:srgbClr val="FF0000"/>
                </a:solidFill>
                <a:effectLst>
                  <a:outerShdw blurRad="38100" dist="38100" dir="2700000" algn="tl">
                    <a:srgbClr val="000000">
                      <a:alpha val="43137"/>
                    </a:srgbClr>
                  </a:outerShdw>
                </a:effectLst>
                <a:cs typeface="Calibri" pitchFamily="34" charset="0"/>
              </a:rPr>
              <a:t>Permasalahan</a:t>
            </a:r>
            <a:r>
              <a:rPr lang="en-US" sz="4400" b="1" dirty="0" smtClean="0">
                <a:solidFill>
                  <a:srgbClr val="FF0000"/>
                </a:solidFill>
                <a:effectLst>
                  <a:outerShdw blurRad="38100" dist="38100" dir="2700000" algn="tl">
                    <a:srgbClr val="000000">
                      <a:alpha val="43137"/>
                    </a:srgbClr>
                  </a:outerShdw>
                </a:effectLst>
                <a:cs typeface="Calibri" pitchFamily="34" charset="0"/>
              </a:rPr>
              <a:t> </a:t>
            </a:r>
            <a:r>
              <a:rPr lang="en-US" sz="4400" b="1" dirty="0" err="1" smtClean="0">
                <a:solidFill>
                  <a:srgbClr val="FF0000"/>
                </a:solidFill>
                <a:effectLst>
                  <a:outerShdw blurRad="38100" dist="38100" dir="2700000" algn="tl">
                    <a:srgbClr val="000000">
                      <a:alpha val="43137"/>
                    </a:srgbClr>
                  </a:outerShdw>
                </a:effectLst>
                <a:cs typeface="Calibri" pitchFamily="34" charset="0"/>
              </a:rPr>
              <a:t>organisasi</a:t>
            </a:r>
            <a:endParaRPr lang="id-ID" sz="4400" b="1" dirty="0" smtClean="0">
              <a:solidFill>
                <a:srgbClr val="FF0000"/>
              </a:solidFill>
              <a:effectLst>
                <a:outerShdw blurRad="38100" dist="38100" dir="2700000" algn="tl">
                  <a:srgbClr val="000000">
                    <a:alpha val="43137"/>
                  </a:srgbClr>
                </a:outerShdw>
              </a:effectLst>
              <a:cs typeface="Calibri" pitchFamily="34" charset="0"/>
            </a:endParaRPr>
          </a:p>
          <a:p>
            <a:pPr eaLnBrk="1" hangingPunct="1">
              <a:lnSpc>
                <a:spcPct val="90000"/>
              </a:lnSpc>
              <a:buFont typeface="Wingdings" pitchFamily="2" charset="2"/>
              <a:buNone/>
              <a:defRPr/>
            </a:pPr>
            <a:endParaRPr lang="id-ID" sz="2600" dirty="0" smtClean="0">
              <a:latin typeface="Tw Cen MT Condensed" pitchFamily="34" charset="0"/>
            </a:endParaRPr>
          </a:p>
          <a:p>
            <a:pPr eaLnBrk="1" hangingPunct="1">
              <a:lnSpc>
                <a:spcPct val="90000"/>
              </a:lnSpc>
              <a:buFont typeface="Wingdings" pitchFamily="2" charset="2"/>
              <a:buChar char="q"/>
              <a:defRPr/>
            </a:pPr>
            <a:r>
              <a:rPr lang="id-ID" dirty="0" smtClean="0">
                <a:cs typeface="Calibri" pitchFamily="34" charset="0"/>
              </a:rPr>
              <a:t>Arsip aktif dan inaktif masih bercampur </a:t>
            </a:r>
            <a:endParaRPr lang="en-US" dirty="0" smtClean="0">
              <a:cs typeface="Calibri" pitchFamily="34" charset="0"/>
            </a:endParaRPr>
          </a:p>
          <a:p>
            <a:pPr eaLnBrk="1" hangingPunct="1">
              <a:lnSpc>
                <a:spcPct val="90000"/>
              </a:lnSpc>
              <a:buFont typeface="Wingdings" pitchFamily="2" charset="2"/>
              <a:buChar char="q"/>
              <a:defRPr/>
            </a:pPr>
            <a:r>
              <a:rPr lang="en-US" dirty="0" err="1" smtClean="0">
                <a:cs typeface="Calibri" pitchFamily="34" charset="0"/>
              </a:rPr>
              <a:t>Belum</a:t>
            </a:r>
            <a:r>
              <a:rPr lang="en-US" dirty="0" smtClean="0">
                <a:cs typeface="Calibri" pitchFamily="34" charset="0"/>
              </a:rPr>
              <a:t> </a:t>
            </a:r>
            <a:r>
              <a:rPr lang="en-US" dirty="0" err="1" smtClean="0">
                <a:cs typeface="Calibri" pitchFamily="34" charset="0"/>
              </a:rPr>
              <a:t>memiliki</a:t>
            </a:r>
            <a:r>
              <a:rPr lang="en-US" dirty="0" smtClean="0">
                <a:cs typeface="Calibri" pitchFamily="34" charset="0"/>
              </a:rPr>
              <a:t> </a:t>
            </a:r>
            <a:r>
              <a:rPr lang="en-US" dirty="0" err="1" smtClean="0">
                <a:cs typeface="Calibri" pitchFamily="34" charset="0"/>
              </a:rPr>
              <a:t>pedoman</a:t>
            </a:r>
            <a:r>
              <a:rPr lang="en-US" dirty="0" smtClean="0">
                <a:cs typeface="Calibri" pitchFamily="34" charset="0"/>
              </a:rPr>
              <a:t> </a:t>
            </a:r>
            <a:r>
              <a:rPr lang="id-ID" dirty="0" smtClean="0">
                <a:cs typeface="Calibri" pitchFamily="34" charset="0"/>
              </a:rPr>
              <a:t>klasifikasi     	</a:t>
            </a:r>
            <a:endParaRPr lang="en-US" dirty="0" smtClean="0">
              <a:cs typeface="Calibri" pitchFamily="34" charset="0"/>
            </a:endParaRPr>
          </a:p>
          <a:p>
            <a:pPr eaLnBrk="1" hangingPunct="1">
              <a:lnSpc>
                <a:spcPct val="90000"/>
              </a:lnSpc>
              <a:buFont typeface="Wingdings" pitchFamily="2" charset="2"/>
              <a:buChar char="q"/>
              <a:defRPr/>
            </a:pPr>
            <a:r>
              <a:rPr lang="en-US" dirty="0" err="1" smtClean="0">
                <a:cs typeface="Calibri" pitchFamily="34" charset="0"/>
              </a:rPr>
              <a:t>Penumpukan</a:t>
            </a:r>
            <a:r>
              <a:rPr lang="en-US" dirty="0" smtClean="0">
                <a:cs typeface="Calibri" pitchFamily="34" charset="0"/>
              </a:rPr>
              <a:t> </a:t>
            </a:r>
            <a:r>
              <a:rPr lang="en-US" dirty="0" err="1" smtClean="0">
                <a:cs typeface="Calibri" pitchFamily="34" charset="0"/>
              </a:rPr>
              <a:t>arsip</a:t>
            </a:r>
            <a:endParaRPr lang="en-US" dirty="0" smtClean="0">
              <a:cs typeface="Calibri" pitchFamily="34" charset="0"/>
            </a:endParaRPr>
          </a:p>
          <a:p>
            <a:pPr eaLnBrk="1" hangingPunct="1">
              <a:lnSpc>
                <a:spcPct val="90000"/>
              </a:lnSpc>
              <a:buFont typeface="Wingdings" pitchFamily="2" charset="2"/>
              <a:buNone/>
              <a:defRPr/>
            </a:pPr>
            <a:endParaRPr lang="en-GB" sz="26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9752" y="1124744"/>
            <a:ext cx="5852120" cy="5016758"/>
          </a:xfrm>
          <a:prstGeom prst="rect">
            <a:avLst/>
          </a:prstGeom>
        </p:spPr>
        <p:txBody>
          <a:bodyPr wrap="square">
            <a:spAutoFit/>
          </a:bodyPr>
          <a:lstStyle/>
          <a:p>
            <a:pPr marL="342900" indent="-342900">
              <a:buFont typeface="+mj-lt"/>
              <a:buAutoNum type="arabicPeriod"/>
            </a:pPr>
            <a:r>
              <a:rPr lang="en-US" sz="2000" dirty="0" err="1">
                <a:solidFill>
                  <a:schemeClr val="accent2">
                    <a:lumMod val="75000"/>
                  </a:schemeClr>
                </a:solidFill>
              </a:rPr>
              <a:t>Promosi</a:t>
            </a:r>
            <a:r>
              <a:rPr lang="en-US" sz="2000" dirty="0">
                <a:solidFill>
                  <a:schemeClr val="accent2">
                    <a:lumMod val="75000"/>
                  </a:schemeClr>
                </a:solidFill>
              </a:rPr>
              <a:t> &amp; </a:t>
            </a:r>
            <a:r>
              <a:rPr lang="en-US" sz="2000" dirty="0" err="1">
                <a:solidFill>
                  <a:schemeClr val="accent2">
                    <a:lumMod val="75000"/>
                  </a:schemeClr>
                </a:solidFill>
              </a:rPr>
              <a:t>Admisi</a:t>
            </a:r>
            <a:endParaRPr lang="en-US" sz="2000" dirty="0">
              <a:solidFill>
                <a:schemeClr val="accent2">
                  <a:lumMod val="75000"/>
                </a:schemeClr>
              </a:solidFill>
            </a:endParaRPr>
          </a:p>
          <a:p>
            <a:pPr marL="342900" indent="-342900">
              <a:buFont typeface="+mj-lt"/>
              <a:buAutoNum type="arabicPeriod"/>
            </a:pPr>
            <a:r>
              <a:rPr lang="en-US" sz="2000" dirty="0" err="1">
                <a:solidFill>
                  <a:schemeClr val="accent2">
                    <a:lumMod val="75000"/>
                  </a:schemeClr>
                </a:solidFill>
              </a:rPr>
              <a:t>Perencanaan</a:t>
            </a:r>
            <a:r>
              <a:rPr lang="en-US" sz="2000" dirty="0">
                <a:solidFill>
                  <a:schemeClr val="accent2">
                    <a:lumMod val="75000"/>
                  </a:schemeClr>
                </a:solidFill>
              </a:rPr>
              <a:t> </a:t>
            </a:r>
            <a:r>
              <a:rPr lang="en-US" sz="2000" dirty="0" err="1">
                <a:solidFill>
                  <a:schemeClr val="accent2">
                    <a:lumMod val="75000"/>
                  </a:schemeClr>
                </a:solidFill>
              </a:rPr>
              <a:t>Operasional</a:t>
            </a:r>
            <a:r>
              <a:rPr lang="en-US" sz="2000" dirty="0">
                <a:solidFill>
                  <a:schemeClr val="accent2">
                    <a:lumMod val="75000"/>
                  </a:schemeClr>
                </a:solidFill>
              </a:rPr>
              <a:t> </a:t>
            </a:r>
            <a:r>
              <a:rPr lang="en-US" sz="2000" dirty="0" err="1">
                <a:solidFill>
                  <a:schemeClr val="accent2">
                    <a:lumMod val="75000"/>
                  </a:schemeClr>
                </a:solidFill>
              </a:rPr>
              <a:t>Akademik</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Pemantauan</a:t>
            </a:r>
            <a:r>
              <a:rPr lang="en-US" sz="2000" dirty="0">
                <a:solidFill>
                  <a:schemeClr val="accent2">
                    <a:lumMod val="75000"/>
                  </a:schemeClr>
                </a:solidFill>
              </a:rPr>
              <a:t> &amp; </a:t>
            </a:r>
            <a:r>
              <a:rPr lang="en-US" sz="2000" dirty="0" err="1">
                <a:solidFill>
                  <a:schemeClr val="accent2">
                    <a:lumMod val="75000"/>
                  </a:schemeClr>
                </a:solidFill>
              </a:rPr>
              <a:t>Evaluasi</a:t>
            </a:r>
            <a:r>
              <a:rPr lang="en-US" sz="2000" dirty="0">
                <a:solidFill>
                  <a:schemeClr val="accent2">
                    <a:lumMod val="75000"/>
                  </a:schemeClr>
                </a:solidFill>
              </a:rPr>
              <a:t> </a:t>
            </a:r>
            <a:r>
              <a:rPr lang="en-US" sz="2000" dirty="0" err="1">
                <a:solidFill>
                  <a:schemeClr val="accent2">
                    <a:lumMod val="75000"/>
                  </a:schemeClr>
                </a:solidFill>
              </a:rPr>
              <a:t>Akademik</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Perencanaan</a:t>
            </a:r>
            <a:r>
              <a:rPr lang="en-US" sz="2000" dirty="0">
                <a:solidFill>
                  <a:schemeClr val="accent2">
                    <a:lumMod val="75000"/>
                  </a:schemeClr>
                </a:solidFill>
              </a:rPr>
              <a:t> &amp; </a:t>
            </a:r>
            <a:r>
              <a:rPr lang="en-US" sz="2000" dirty="0" err="1">
                <a:solidFill>
                  <a:schemeClr val="accent2">
                    <a:lumMod val="75000"/>
                  </a:schemeClr>
                </a:solidFill>
              </a:rPr>
              <a:t>Pengembangan</a:t>
            </a:r>
            <a:r>
              <a:rPr lang="en-US" sz="2000" dirty="0">
                <a:solidFill>
                  <a:schemeClr val="accent2">
                    <a:lumMod val="75000"/>
                  </a:schemeClr>
                </a:solidFill>
              </a:rPr>
              <a:t> </a:t>
            </a:r>
            <a:r>
              <a:rPr lang="en-US" sz="2000" dirty="0" err="1">
                <a:solidFill>
                  <a:schemeClr val="accent2">
                    <a:lumMod val="75000"/>
                  </a:schemeClr>
                </a:solidFill>
              </a:rPr>
              <a:t>Kurikulum</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Pengelolaan</a:t>
            </a:r>
            <a:r>
              <a:rPr lang="en-US" sz="2000" dirty="0">
                <a:solidFill>
                  <a:schemeClr val="accent2">
                    <a:lumMod val="75000"/>
                  </a:schemeClr>
                </a:solidFill>
              </a:rPr>
              <a:t> </a:t>
            </a:r>
            <a:r>
              <a:rPr lang="en-US" sz="2000" dirty="0" err="1">
                <a:solidFill>
                  <a:schemeClr val="accent2">
                    <a:lumMod val="75000"/>
                  </a:schemeClr>
                </a:solidFill>
              </a:rPr>
              <a:t>Pendukung</a:t>
            </a:r>
            <a:r>
              <a:rPr lang="en-US" sz="2000" dirty="0">
                <a:solidFill>
                  <a:schemeClr val="accent2">
                    <a:lumMod val="75000"/>
                  </a:schemeClr>
                </a:solidFill>
              </a:rPr>
              <a:t> </a:t>
            </a:r>
            <a:r>
              <a:rPr lang="en-US" sz="2000" dirty="0" err="1">
                <a:solidFill>
                  <a:schemeClr val="accent2">
                    <a:lumMod val="75000"/>
                  </a:schemeClr>
                </a:solidFill>
              </a:rPr>
              <a:t>Akademik</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Pelayanan</a:t>
            </a:r>
            <a:r>
              <a:rPr lang="en-US" sz="2000" dirty="0">
                <a:solidFill>
                  <a:schemeClr val="accent2">
                    <a:lumMod val="75000"/>
                  </a:schemeClr>
                </a:solidFill>
              </a:rPr>
              <a:t> </a:t>
            </a:r>
            <a:r>
              <a:rPr lang="en-US" sz="2000" dirty="0" err="1">
                <a:solidFill>
                  <a:schemeClr val="accent2">
                    <a:lumMod val="75000"/>
                  </a:schemeClr>
                </a:solidFill>
              </a:rPr>
              <a:t>Kemahasiswaan</a:t>
            </a:r>
            <a:r>
              <a:rPr lang="en-US" sz="2000" dirty="0">
                <a:solidFill>
                  <a:schemeClr val="accent2">
                    <a:lumMod val="75000"/>
                  </a:schemeClr>
                </a:solidFill>
              </a:rPr>
              <a:t> &amp; Alumni </a:t>
            </a:r>
          </a:p>
          <a:p>
            <a:pPr marL="342900" indent="-342900">
              <a:buFont typeface="+mj-lt"/>
              <a:buAutoNum type="arabicPeriod"/>
            </a:pPr>
            <a:r>
              <a:rPr lang="en-US" sz="2000" dirty="0" err="1">
                <a:solidFill>
                  <a:schemeClr val="accent2">
                    <a:lumMod val="75000"/>
                  </a:schemeClr>
                </a:solidFill>
              </a:rPr>
              <a:t>Hubungan</a:t>
            </a:r>
            <a:r>
              <a:rPr lang="en-US" sz="2000" dirty="0">
                <a:solidFill>
                  <a:schemeClr val="accent2">
                    <a:lumMod val="75000"/>
                  </a:schemeClr>
                </a:solidFill>
              </a:rPr>
              <a:t> </a:t>
            </a:r>
            <a:r>
              <a:rPr lang="en-US" sz="2000" dirty="0" err="1">
                <a:solidFill>
                  <a:schemeClr val="accent2">
                    <a:lumMod val="75000"/>
                  </a:schemeClr>
                </a:solidFill>
              </a:rPr>
              <a:t>Masyarakat</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Penelitian</a:t>
            </a:r>
            <a:r>
              <a:rPr lang="en-US" sz="2000" dirty="0">
                <a:solidFill>
                  <a:schemeClr val="accent2">
                    <a:lumMod val="75000"/>
                  </a:schemeClr>
                </a:solidFill>
              </a:rPr>
              <a:t> &amp; </a:t>
            </a:r>
            <a:r>
              <a:rPr lang="en-US" sz="2000" dirty="0" err="1">
                <a:solidFill>
                  <a:schemeClr val="accent2">
                    <a:lumMod val="75000"/>
                  </a:schemeClr>
                </a:solidFill>
              </a:rPr>
              <a:t>Pengabdian</a:t>
            </a:r>
            <a:r>
              <a:rPr lang="en-US" sz="2000" dirty="0">
                <a:solidFill>
                  <a:schemeClr val="accent2">
                    <a:lumMod val="75000"/>
                  </a:schemeClr>
                </a:solidFill>
              </a:rPr>
              <a:t> </a:t>
            </a:r>
            <a:r>
              <a:rPr lang="en-US" sz="2000" dirty="0" err="1">
                <a:solidFill>
                  <a:schemeClr val="accent2">
                    <a:lumMod val="75000"/>
                  </a:schemeClr>
                </a:solidFill>
              </a:rPr>
              <a:t>Masyarakat</a:t>
            </a:r>
            <a:r>
              <a:rPr lang="en-US" sz="2000" dirty="0">
                <a:solidFill>
                  <a:schemeClr val="accent2">
                    <a:lumMod val="75000"/>
                  </a:schemeClr>
                </a:solidFill>
              </a:rPr>
              <a:t> </a:t>
            </a:r>
          </a:p>
          <a:p>
            <a:pPr marL="342900" indent="-342900">
              <a:buFont typeface="+mj-lt"/>
              <a:buAutoNum type="arabicPeriod"/>
            </a:pPr>
            <a:r>
              <a:rPr lang="en-US" sz="2000" dirty="0" err="1">
                <a:solidFill>
                  <a:schemeClr val="accent2">
                    <a:lumMod val="75000"/>
                  </a:schemeClr>
                </a:solidFill>
              </a:rPr>
              <a:t>Kerjasama</a:t>
            </a:r>
            <a:r>
              <a:rPr lang="en-US" sz="2000" dirty="0">
                <a:solidFill>
                  <a:schemeClr val="accent2">
                    <a:lumMod val="75000"/>
                  </a:schemeClr>
                </a:solidFill>
              </a:rPr>
              <a:t> </a:t>
            </a:r>
            <a:r>
              <a:rPr lang="en-US" sz="2000" dirty="0" err="1">
                <a:solidFill>
                  <a:schemeClr val="accent2">
                    <a:lumMod val="75000"/>
                  </a:schemeClr>
                </a:solidFill>
              </a:rPr>
              <a:t>Antar</a:t>
            </a:r>
            <a:r>
              <a:rPr lang="en-US" sz="2000" dirty="0">
                <a:solidFill>
                  <a:schemeClr val="accent2">
                    <a:lumMod val="75000"/>
                  </a:schemeClr>
                </a:solidFill>
              </a:rPr>
              <a:t> </a:t>
            </a:r>
            <a:r>
              <a:rPr lang="en-US" sz="2000" dirty="0" err="1">
                <a:solidFill>
                  <a:schemeClr val="accent2">
                    <a:lumMod val="75000"/>
                  </a:schemeClr>
                </a:solidFill>
              </a:rPr>
              <a:t>Institusi</a:t>
            </a:r>
            <a:r>
              <a:rPr lang="en-US" sz="2000" dirty="0">
                <a:solidFill>
                  <a:schemeClr val="accent2">
                    <a:lumMod val="75000"/>
                  </a:schemeClr>
                </a:solidFill>
              </a:rPr>
              <a:t> </a:t>
            </a:r>
          </a:p>
          <a:p>
            <a:pPr marL="342900" indent="-342900">
              <a:buFont typeface="+mj-lt"/>
              <a:buAutoNum type="arabicPeriod"/>
            </a:pPr>
            <a:r>
              <a:rPr lang="en-US" sz="2000" dirty="0" err="1">
                <a:solidFill>
                  <a:srgbClr val="002060"/>
                </a:solidFill>
              </a:rPr>
              <a:t>Sumber</a:t>
            </a:r>
            <a:r>
              <a:rPr lang="en-US" sz="2000" dirty="0">
                <a:solidFill>
                  <a:srgbClr val="002060"/>
                </a:solidFill>
              </a:rPr>
              <a:t> </a:t>
            </a:r>
            <a:r>
              <a:rPr lang="en-US" sz="2000" dirty="0" err="1">
                <a:solidFill>
                  <a:srgbClr val="002060"/>
                </a:solidFill>
              </a:rPr>
              <a:t>Daya</a:t>
            </a:r>
            <a:r>
              <a:rPr lang="en-US" sz="2000" dirty="0">
                <a:solidFill>
                  <a:srgbClr val="002060"/>
                </a:solidFill>
              </a:rPr>
              <a:t> </a:t>
            </a:r>
            <a:r>
              <a:rPr lang="en-US" sz="2000" dirty="0" err="1">
                <a:solidFill>
                  <a:srgbClr val="002060"/>
                </a:solidFill>
              </a:rPr>
              <a:t>Manusia</a:t>
            </a:r>
            <a:r>
              <a:rPr lang="en-US" sz="2000" dirty="0">
                <a:solidFill>
                  <a:srgbClr val="002060"/>
                </a:solidFill>
              </a:rPr>
              <a:t> </a:t>
            </a:r>
          </a:p>
          <a:p>
            <a:pPr marL="342900" indent="-342900">
              <a:buFont typeface="+mj-lt"/>
              <a:buAutoNum type="arabicPeriod"/>
            </a:pPr>
            <a:r>
              <a:rPr lang="en-US" sz="2000" dirty="0" err="1">
                <a:solidFill>
                  <a:srgbClr val="002060"/>
                </a:solidFill>
              </a:rPr>
              <a:t>Pembinaan</a:t>
            </a:r>
            <a:r>
              <a:rPr lang="en-US" sz="2000" dirty="0">
                <a:solidFill>
                  <a:srgbClr val="002060"/>
                </a:solidFill>
              </a:rPr>
              <a:t> </a:t>
            </a:r>
            <a:r>
              <a:rPr lang="en-US" sz="2000" dirty="0" err="1">
                <a:solidFill>
                  <a:srgbClr val="002060"/>
                </a:solidFill>
              </a:rPr>
              <a:t>Organisasi</a:t>
            </a:r>
            <a:r>
              <a:rPr lang="en-US" sz="2000" dirty="0">
                <a:solidFill>
                  <a:srgbClr val="002060"/>
                </a:solidFill>
              </a:rPr>
              <a:t> </a:t>
            </a:r>
            <a:r>
              <a:rPr lang="en-US" sz="2000" dirty="0" err="1">
                <a:solidFill>
                  <a:srgbClr val="002060"/>
                </a:solidFill>
              </a:rPr>
              <a:t>Kemahasiswaan</a:t>
            </a:r>
            <a:r>
              <a:rPr lang="en-US" sz="2000" dirty="0">
                <a:solidFill>
                  <a:srgbClr val="002060"/>
                </a:solidFill>
              </a:rPr>
              <a:t> </a:t>
            </a:r>
          </a:p>
          <a:p>
            <a:pPr marL="342900" indent="-342900">
              <a:buFont typeface="+mj-lt"/>
              <a:buAutoNum type="arabicPeriod"/>
            </a:pPr>
            <a:r>
              <a:rPr lang="en-US" sz="2000" dirty="0" err="1">
                <a:solidFill>
                  <a:srgbClr val="002060"/>
                </a:solidFill>
              </a:rPr>
              <a:t>Pengembangan</a:t>
            </a:r>
            <a:r>
              <a:rPr lang="en-US" sz="2000" dirty="0">
                <a:solidFill>
                  <a:srgbClr val="002060"/>
                </a:solidFill>
              </a:rPr>
              <a:t> &amp; </a:t>
            </a:r>
            <a:r>
              <a:rPr lang="en-US" sz="2000" dirty="0" err="1">
                <a:solidFill>
                  <a:srgbClr val="002060"/>
                </a:solidFill>
              </a:rPr>
              <a:t>Pengelolaan</a:t>
            </a:r>
            <a:r>
              <a:rPr lang="en-US" sz="2000" dirty="0">
                <a:solidFill>
                  <a:srgbClr val="002060"/>
                </a:solidFill>
              </a:rPr>
              <a:t> Dana </a:t>
            </a:r>
          </a:p>
          <a:p>
            <a:pPr marL="342900" indent="-342900">
              <a:buFont typeface="+mj-lt"/>
              <a:buAutoNum type="arabicPeriod"/>
            </a:pPr>
            <a:r>
              <a:rPr lang="en-US" sz="2000" dirty="0" err="1">
                <a:solidFill>
                  <a:srgbClr val="002060"/>
                </a:solidFill>
              </a:rPr>
              <a:t>Pengadaan</a:t>
            </a:r>
            <a:r>
              <a:rPr lang="en-US" sz="2000" dirty="0">
                <a:solidFill>
                  <a:srgbClr val="002060"/>
                </a:solidFill>
              </a:rPr>
              <a:t> </a:t>
            </a:r>
            <a:r>
              <a:rPr lang="en-US" sz="2000" dirty="0" err="1">
                <a:solidFill>
                  <a:srgbClr val="002060"/>
                </a:solidFill>
              </a:rPr>
              <a:t>Barang</a:t>
            </a:r>
            <a:r>
              <a:rPr lang="en-US" sz="2000" dirty="0">
                <a:solidFill>
                  <a:srgbClr val="002060"/>
                </a:solidFill>
              </a:rPr>
              <a:t> &amp; </a:t>
            </a:r>
            <a:r>
              <a:rPr lang="en-US" sz="2000" dirty="0" err="1">
                <a:solidFill>
                  <a:srgbClr val="002060"/>
                </a:solidFill>
              </a:rPr>
              <a:t>Jasa</a:t>
            </a:r>
            <a:r>
              <a:rPr lang="en-US" sz="2000" dirty="0">
                <a:solidFill>
                  <a:srgbClr val="002060"/>
                </a:solidFill>
              </a:rPr>
              <a:t> </a:t>
            </a:r>
          </a:p>
          <a:p>
            <a:pPr marL="342900" indent="-342900">
              <a:buFont typeface="+mj-lt"/>
              <a:buAutoNum type="arabicPeriod"/>
            </a:pPr>
            <a:r>
              <a:rPr lang="en-US" sz="2000" dirty="0" err="1">
                <a:solidFill>
                  <a:srgbClr val="002060"/>
                </a:solidFill>
              </a:rPr>
              <a:t>Pengembangan</a:t>
            </a:r>
            <a:r>
              <a:rPr lang="en-US" sz="2000" dirty="0">
                <a:solidFill>
                  <a:srgbClr val="002060"/>
                </a:solidFill>
              </a:rPr>
              <a:t> &amp; </a:t>
            </a:r>
            <a:r>
              <a:rPr lang="en-US" sz="2000" dirty="0" err="1">
                <a:solidFill>
                  <a:srgbClr val="002060"/>
                </a:solidFill>
              </a:rPr>
              <a:t>Pengelolaan</a:t>
            </a:r>
            <a:r>
              <a:rPr lang="en-US" sz="2000" dirty="0">
                <a:solidFill>
                  <a:srgbClr val="002060"/>
                </a:solidFill>
              </a:rPr>
              <a:t> </a:t>
            </a:r>
            <a:r>
              <a:rPr lang="en-US" sz="2000" dirty="0" err="1">
                <a:solidFill>
                  <a:srgbClr val="002060"/>
                </a:solidFill>
              </a:rPr>
              <a:t>Infrastruktur</a:t>
            </a:r>
            <a:r>
              <a:rPr lang="en-US" sz="2000" dirty="0">
                <a:solidFill>
                  <a:srgbClr val="002060"/>
                </a:solidFill>
              </a:rPr>
              <a:t> </a:t>
            </a:r>
          </a:p>
          <a:p>
            <a:pPr marL="342900" indent="-342900">
              <a:buFont typeface="+mj-lt"/>
              <a:buAutoNum type="arabicPeriod"/>
            </a:pPr>
            <a:r>
              <a:rPr lang="en-US" sz="2000" dirty="0" err="1">
                <a:solidFill>
                  <a:srgbClr val="002060"/>
                </a:solidFill>
              </a:rPr>
              <a:t>Perencanaan</a:t>
            </a:r>
            <a:r>
              <a:rPr lang="en-US" sz="2000" dirty="0">
                <a:solidFill>
                  <a:srgbClr val="002060"/>
                </a:solidFill>
              </a:rPr>
              <a:t> &amp; </a:t>
            </a:r>
            <a:r>
              <a:rPr lang="en-US" sz="2000" dirty="0" err="1">
                <a:solidFill>
                  <a:srgbClr val="002060"/>
                </a:solidFill>
              </a:rPr>
              <a:t>Pengembangan</a:t>
            </a:r>
            <a:r>
              <a:rPr lang="en-US" sz="2000" dirty="0">
                <a:solidFill>
                  <a:srgbClr val="002060"/>
                </a:solidFill>
              </a:rPr>
              <a:t> </a:t>
            </a:r>
            <a:r>
              <a:rPr lang="en-US" sz="2000" dirty="0" err="1">
                <a:solidFill>
                  <a:srgbClr val="002060"/>
                </a:solidFill>
              </a:rPr>
              <a:t>Universitas</a:t>
            </a:r>
            <a:r>
              <a:rPr lang="en-US" sz="2000" dirty="0">
                <a:solidFill>
                  <a:srgbClr val="002060"/>
                </a:solidFill>
              </a:rPr>
              <a:t> </a:t>
            </a:r>
          </a:p>
          <a:p>
            <a:pPr marL="342900" indent="-342900">
              <a:buFont typeface="+mj-lt"/>
              <a:buAutoNum type="arabicPeriod"/>
            </a:pPr>
            <a:r>
              <a:rPr lang="en-US" sz="2000" dirty="0" err="1">
                <a:solidFill>
                  <a:srgbClr val="002060"/>
                </a:solidFill>
              </a:rPr>
              <a:t>Sistem</a:t>
            </a:r>
            <a:r>
              <a:rPr lang="en-US" sz="2000" dirty="0">
                <a:solidFill>
                  <a:srgbClr val="002060"/>
                </a:solidFill>
              </a:rPr>
              <a:t> </a:t>
            </a:r>
            <a:r>
              <a:rPr lang="en-US" sz="2000" dirty="0" err="1">
                <a:solidFill>
                  <a:srgbClr val="002060"/>
                </a:solidFill>
              </a:rPr>
              <a:t>Manajemen</a:t>
            </a:r>
            <a:r>
              <a:rPr lang="en-US" sz="2000" dirty="0">
                <a:solidFill>
                  <a:srgbClr val="002060"/>
                </a:solidFill>
              </a:rPr>
              <a:t> </a:t>
            </a:r>
            <a:r>
              <a:rPr lang="en-US" sz="2000" dirty="0" err="1">
                <a:solidFill>
                  <a:srgbClr val="002060"/>
                </a:solidFill>
              </a:rPr>
              <a:t>Mutu</a:t>
            </a:r>
            <a:r>
              <a:rPr lang="en-US" sz="2000" dirty="0">
                <a:solidFill>
                  <a:srgbClr val="002060"/>
                </a:solidFill>
              </a:rPr>
              <a:t> </a:t>
            </a:r>
          </a:p>
        </p:txBody>
      </p:sp>
      <p:sp>
        <p:nvSpPr>
          <p:cNvPr id="4" name="TextBox 3"/>
          <p:cNvSpPr txBox="1"/>
          <p:nvPr/>
        </p:nvSpPr>
        <p:spPr>
          <a:xfrm>
            <a:off x="1031070" y="238738"/>
            <a:ext cx="6605736" cy="523220"/>
          </a:xfrm>
          <a:prstGeom prst="rect">
            <a:avLst/>
          </a:prstGeom>
          <a:noFill/>
        </p:spPr>
        <p:txBody>
          <a:bodyPr wrap="square" rtlCol="0">
            <a:spAutoFit/>
          </a:bodyPr>
          <a:lstStyle/>
          <a:p>
            <a:r>
              <a:rPr lang="en-US" sz="2800" b="1" dirty="0" err="1" smtClean="0">
                <a:effectLst>
                  <a:outerShdw blurRad="38100" dist="38100" dir="2700000" algn="tl">
                    <a:srgbClr val="000000">
                      <a:alpha val="43137"/>
                    </a:srgbClr>
                  </a:outerShdw>
                </a:effectLst>
              </a:rPr>
              <a:t>Fungsi</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Bisnis</a:t>
            </a:r>
            <a:r>
              <a:rPr lang="en-US" sz="2800" b="1" dirty="0" smtClean="0">
                <a:effectLst>
                  <a:outerShdw blurRad="38100" dist="38100" dir="2700000" algn="tl">
                    <a:srgbClr val="000000">
                      <a:alpha val="43137"/>
                    </a:srgbClr>
                  </a:outerShdw>
                </a:effectLst>
              </a:rPr>
              <a:t> Univ. Bakrie </a:t>
            </a:r>
            <a:r>
              <a:rPr lang="en-US" sz="2800" b="1" dirty="0" err="1" smtClean="0">
                <a:effectLst>
                  <a:outerShdw blurRad="38100" dist="38100" dir="2700000" algn="tl">
                    <a:srgbClr val="000000">
                      <a:alpha val="43137"/>
                    </a:srgbClr>
                  </a:outerShdw>
                </a:effectLst>
              </a:rPr>
              <a:t>ada</a:t>
            </a:r>
            <a:r>
              <a:rPr lang="en-US" sz="2800" b="1" dirty="0" smtClean="0">
                <a:effectLst>
                  <a:outerShdw blurRad="38100" dist="38100" dir="2700000" algn="tl">
                    <a:srgbClr val="000000">
                      <a:alpha val="43137"/>
                    </a:srgbClr>
                  </a:outerShdw>
                </a:effectLst>
              </a:rPr>
              <a:t> 16</a:t>
            </a:r>
            <a:endParaRPr lang="en-US" sz="2800" b="1" dirty="0">
              <a:effectLst>
                <a:outerShdw blurRad="38100" dist="38100" dir="2700000" algn="tl">
                  <a:srgbClr val="000000">
                    <a:alpha val="43137"/>
                  </a:srgbClr>
                </a:outerShdw>
              </a:effectLst>
            </a:endParaRPr>
          </a:p>
        </p:txBody>
      </p:sp>
      <p:sp>
        <p:nvSpPr>
          <p:cNvPr id="2" name="Left Brace 1"/>
          <p:cNvSpPr/>
          <p:nvPr/>
        </p:nvSpPr>
        <p:spPr>
          <a:xfrm>
            <a:off x="1979712" y="1340768"/>
            <a:ext cx="360040" cy="2448272"/>
          </a:xfrm>
          <a:prstGeom prst="leftBrace">
            <a:avLst>
              <a:gd name="adj1" fmla="val 70349"/>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5" name="Left Brace 4"/>
          <p:cNvSpPr/>
          <p:nvPr/>
        </p:nvSpPr>
        <p:spPr>
          <a:xfrm>
            <a:off x="1956959" y="4077072"/>
            <a:ext cx="360040" cy="1872208"/>
          </a:xfrm>
          <a:prstGeom prst="leftBrace">
            <a:avLst>
              <a:gd name="adj1" fmla="val 49678"/>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7524" y="2241738"/>
            <a:ext cx="1512168" cy="646331"/>
          </a:xfrm>
          <a:prstGeom prst="rect">
            <a:avLst/>
          </a:prstGeom>
          <a:noFill/>
        </p:spPr>
        <p:txBody>
          <a:bodyPr wrap="square" rtlCol="0">
            <a:spAutoFit/>
          </a:bodyPr>
          <a:lstStyle/>
          <a:p>
            <a:pPr algn="ctr"/>
            <a:r>
              <a:rPr lang="en-US" b="1" dirty="0" err="1" smtClean="0">
                <a:effectLst>
                  <a:outerShdw blurRad="38100" dist="38100" dir="2700000" algn="tl">
                    <a:srgbClr val="000000">
                      <a:alpha val="43137"/>
                    </a:srgbClr>
                  </a:outerShdw>
                </a:effectLst>
                <a:latin typeface="+mn-lt"/>
              </a:rPr>
              <a:t>Fungsi</a:t>
            </a:r>
            <a:endParaRPr lang="en-US" b="1" dirty="0" smtClean="0">
              <a:effectLst>
                <a:outerShdw blurRad="38100" dist="38100" dir="2700000" algn="tl">
                  <a:srgbClr val="000000">
                    <a:alpha val="43137"/>
                  </a:srgbClr>
                </a:outerShdw>
              </a:effectLst>
              <a:latin typeface="+mn-lt"/>
            </a:endParaRPr>
          </a:p>
          <a:p>
            <a:pPr algn="ctr"/>
            <a:r>
              <a:rPr lang="en-US" b="1" dirty="0" smtClean="0">
                <a:effectLst>
                  <a:outerShdw blurRad="38100" dist="38100" dir="2700000" algn="tl">
                    <a:srgbClr val="000000">
                      <a:alpha val="43137"/>
                    </a:srgbClr>
                  </a:outerShdw>
                </a:effectLst>
                <a:latin typeface="+mn-lt"/>
              </a:rPr>
              <a:t>SUBTANTIF</a:t>
            </a:r>
            <a:endParaRPr lang="en-US" b="1" dirty="0">
              <a:effectLst>
                <a:outerShdw blurRad="38100" dist="38100" dir="2700000" algn="tl">
                  <a:srgbClr val="000000">
                    <a:alpha val="43137"/>
                  </a:srgbClr>
                </a:outerShdw>
              </a:effectLst>
              <a:latin typeface="+mn-lt"/>
            </a:endParaRPr>
          </a:p>
        </p:txBody>
      </p:sp>
      <p:sp>
        <p:nvSpPr>
          <p:cNvPr id="7" name="TextBox 6"/>
          <p:cNvSpPr txBox="1"/>
          <p:nvPr/>
        </p:nvSpPr>
        <p:spPr>
          <a:xfrm>
            <a:off x="319572" y="4690010"/>
            <a:ext cx="1512168" cy="646331"/>
          </a:xfrm>
          <a:prstGeom prst="rect">
            <a:avLst/>
          </a:prstGeom>
          <a:noFill/>
        </p:spPr>
        <p:txBody>
          <a:bodyPr wrap="square" rtlCol="0">
            <a:spAutoFit/>
          </a:bodyPr>
          <a:lstStyle/>
          <a:p>
            <a:pPr algn="ctr"/>
            <a:r>
              <a:rPr lang="en-US" b="1" dirty="0" err="1" smtClean="0">
                <a:effectLst>
                  <a:outerShdw blurRad="38100" dist="38100" dir="2700000" algn="tl">
                    <a:srgbClr val="000000">
                      <a:alpha val="43137"/>
                    </a:srgbClr>
                  </a:outerShdw>
                </a:effectLst>
                <a:latin typeface="+mn-lt"/>
              </a:rPr>
              <a:t>Fungsi</a:t>
            </a:r>
            <a:endParaRPr lang="en-US" b="1" dirty="0" smtClean="0">
              <a:effectLst>
                <a:outerShdw blurRad="38100" dist="38100" dir="2700000" algn="tl">
                  <a:srgbClr val="000000">
                    <a:alpha val="43137"/>
                  </a:srgbClr>
                </a:outerShdw>
              </a:effectLst>
              <a:latin typeface="+mn-lt"/>
            </a:endParaRPr>
          </a:p>
          <a:p>
            <a:pPr algn="ctr"/>
            <a:r>
              <a:rPr lang="en-US" b="1" dirty="0" smtClean="0">
                <a:effectLst>
                  <a:outerShdw blurRad="38100" dist="38100" dir="2700000" algn="tl">
                    <a:srgbClr val="000000">
                      <a:alpha val="43137"/>
                    </a:srgbClr>
                  </a:outerShdw>
                </a:effectLst>
                <a:latin typeface="+mn-lt"/>
              </a:rPr>
              <a:t>FASILITATIF</a:t>
            </a:r>
            <a:endParaRPr lang="en-US"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9240282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3281598"/>
              </p:ext>
            </p:extLst>
          </p:nvPr>
        </p:nvGraphicFramePr>
        <p:xfrm>
          <a:off x="107504" y="260648"/>
          <a:ext cx="8928992" cy="6453336"/>
        </p:xfrm>
        <a:graphic>
          <a:graphicData uri="http://schemas.openxmlformats.org/drawingml/2006/table">
            <a:tbl>
              <a:tblPr>
                <a:tableStyleId>{69C7853C-536D-4A76-A0AE-DD22124D55A5}</a:tableStyleId>
              </a:tblPr>
              <a:tblGrid>
                <a:gridCol w="1725749"/>
                <a:gridCol w="136995"/>
                <a:gridCol w="2374620"/>
                <a:gridCol w="154947"/>
                <a:gridCol w="1936444"/>
                <a:gridCol w="154947"/>
                <a:gridCol w="2445290"/>
              </a:tblGrid>
              <a:tr h="315341">
                <a:tc>
                  <a:txBody>
                    <a:bodyPr/>
                    <a:lstStyle/>
                    <a:p>
                      <a:pPr algn="ctr" fontAlgn="ctr"/>
                      <a:r>
                        <a:rPr lang="en-US" sz="1400" u="none" strike="noStrike" dirty="0" err="1">
                          <a:effectLst>
                            <a:outerShdw blurRad="38100" dist="38100" dir="2700000" algn="tl">
                              <a:srgbClr val="000000">
                                <a:alpha val="43137"/>
                              </a:srgbClr>
                            </a:outerShdw>
                          </a:effectLst>
                        </a:rPr>
                        <a:t>Fungsi</a:t>
                      </a:r>
                      <a:endParaRPr lang="en-US" sz="1400" b="1" i="0" u="none" strike="noStrike" dirty="0">
                        <a:solidFill>
                          <a:srgbClr val="000000"/>
                        </a:solidFill>
                        <a:effectLst>
                          <a:outerShdw blurRad="38100" dist="38100" dir="2700000" algn="tl">
                            <a:srgbClr val="000000">
                              <a:alpha val="43137"/>
                            </a:srgbClr>
                          </a:outerShdw>
                        </a:effectLst>
                        <a:latin typeface="Calibri"/>
                      </a:endParaRPr>
                    </a:p>
                  </a:txBody>
                  <a:tcPr marL="3824" marR="3824" marT="3824" marB="0" anchor="ctr"/>
                </a:tc>
                <a:tc gridSpan="2">
                  <a:txBody>
                    <a:bodyPr/>
                    <a:lstStyle/>
                    <a:p>
                      <a:pPr algn="ctr" fontAlgn="ctr"/>
                      <a:r>
                        <a:rPr lang="en-US" sz="1400" u="none" strike="noStrike" dirty="0" err="1">
                          <a:effectLst>
                            <a:outerShdw blurRad="38100" dist="38100" dir="2700000" algn="tl">
                              <a:srgbClr val="000000">
                                <a:alpha val="43137"/>
                              </a:srgbClr>
                            </a:outerShdw>
                          </a:effectLst>
                        </a:rPr>
                        <a:t>Kegiatan</a:t>
                      </a:r>
                      <a:endParaRPr lang="en-US" sz="1400" b="1" i="0" u="none" strike="noStrike" dirty="0">
                        <a:solidFill>
                          <a:srgbClr val="000000"/>
                        </a:solidFill>
                        <a:effectLst>
                          <a:outerShdw blurRad="38100" dist="38100" dir="2700000" algn="tl">
                            <a:srgbClr val="000000">
                              <a:alpha val="43137"/>
                            </a:srgbClr>
                          </a:outerShdw>
                        </a:effectLst>
                        <a:latin typeface="Calibri"/>
                      </a:endParaRPr>
                    </a:p>
                  </a:txBody>
                  <a:tcPr marL="3824" marR="3824" marT="3824" marB="0" anchor="ctr"/>
                </a:tc>
                <a:tc hMerge="1">
                  <a:txBody>
                    <a:bodyPr/>
                    <a:lstStyle/>
                    <a:p>
                      <a:endParaRPr lang="en-US"/>
                    </a:p>
                  </a:txBody>
                  <a:tcPr/>
                </a:tc>
                <a:tc gridSpan="2">
                  <a:txBody>
                    <a:bodyPr/>
                    <a:lstStyle/>
                    <a:p>
                      <a:pPr algn="ctr" fontAlgn="ctr"/>
                      <a:r>
                        <a:rPr lang="en-US" sz="1400" u="none" strike="noStrike" dirty="0" err="1">
                          <a:effectLst>
                            <a:outerShdw blurRad="38100" dist="38100" dir="2700000" algn="tl">
                              <a:srgbClr val="000000">
                                <a:alpha val="43137"/>
                              </a:srgbClr>
                            </a:outerShdw>
                          </a:effectLst>
                        </a:rPr>
                        <a:t>Transaksi</a:t>
                      </a:r>
                      <a:endParaRPr lang="en-US" sz="1400" b="1" i="0" u="none" strike="noStrike" dirty="0">
                        <a:solidFill>
                          <a:srgbClr val="000000"/>
                        </a:solidFill>
                        <a:effectLst>
                          <a:outerShdw blurRad="38100" dist="38100" dir="2700000" algn="tl">
                            <a:srgbClr val="000000">
                              <a:alpha val="43137"/>
                            </a:srgbClr>
                          </a:outerShdw>
                        </a:effectLst>
                        <a:latin typeface="Calibri"/>
                      </a:endParaRPr>
                    </a:p>
                  </a:txBody>
                  <a:tcPr marL="3824" marR="3824" marT="3824" marB="0" anchor="ctr"/>
                </a:tc>
                <a:tc hMerge="1">
                  <a:txBody>
                    <a:bodyPr/>
                    <a:lstStyle/>
                    <a:p>
                      <a:endParaRPr lang="en-US"/>
                    </a:p>
                  </a:txBody>
                  <a:tcPr/>
                </a:tc>
                <a:tc gridSpan="2">
                  <a:txBody>
                    <a:bodyPr/>
                    <a:lstStyle/>
                    <a:p>
                      <a:pPr algn="ctr" fontAlgn="ctr"/>
                      <a:r>
                        <a:rPr lang="en-US" sz="1400" u="none" strike="noStrike" dirty="0" err="1">
                          <a:effectLst>
                            <a:outerShdw blurRad="38100" dist="38100" dir="2700000" algn="tl">
                              <a:srgbClr val="000000">
                                <a:alpha val="43137"/>
                              </a:srgbClr>
                            </a:outerShdw>
                          </a:effectLst>
                        </a:rPr>
                        <a:t>Dokumen</a:t>
                      </a:r>
                      <a:endParaRPr lang="en-US" sz="1400" b="1" i="0" u="none" strike="noStrike" dirty="0">
                        <a:solidFill>
                          <a:srgbClr val="000000"/>
                        </a:solidFill>
                        <a:effectLst>
                          <a:outerShdw blurRad="38100" dist="38100" dir="2700000" algn="tl">
                            <a:srgbClr val="000000">
                              <a:alpha val="43137"/>
                            </a:srgbClr>
                          </a:outerShdw>
                        </a:effectLst>
                        <a:latin typeface="Calibri"/>
                      </a:endParaRPr>
                    </a:p>
                  </a:txBody>
                  <a:tcPr marL="3824" marR="3824" marT="3824" marB="0" anchor="ctr"/>
                </a:tc>
                <a:tc hMerge="1">
                  <a:txBody>
                    <a:bodyPr/>
                    <a:lstStyle/>
                    <a:p>
                      <a:endParaRPr lang="en-US"/>
                    </a:p>
                  </a:txBody>
                  <a:tcPr/>
                </a:tc>
              </a:tr>
              <a:tr h="126189">
                <a:tc>
                  <a:txBody>
                    <a:bodyPr/>
                    <a:lstStyle/>
                    <a:p>
                      <a:pPr algn="l" fontAlgn="t"/>
                      <a:r>
                        <a:rPr lang="en-US" sz="900" u="none" strike="noStrike" dirty="0">
                          <a:effectLst/>
                        </a:rPr>
                        <a:t>01. </a:t>
                      </a:r>
                      <a:r>
                        <a:rPr lang="en-US" sz="900" u="none" strike="noStrike" dirty="0" err="1">
                          <a:effectLst/>
                        </a:rPr>
                        <a:t>Promosi</a:t>
                      </a:r>
                      <a:r>
                        <a:rPr lang="en-US" sz="900" u="none" strike="noStrike" dirty="0">
                          <a:effectLst/>
                        </a:rPr>
                        <a:t> &amp; </a:t>
                      </a:r>
                      <a:r>
                        <a:rPr lang="en-US" sz="900" u="none" strike="noStrike" dirty="0" err="1">
                          <a:effectLst/>
                        </a:rPr>
                        <a:t>Admisi</a:t>
                      </a:r>
                      <a:r>
                        <a:rPr lang="en-US" sz="900" u="none" strike="noStrike" dirty="0">
                          <a:effectLst/>
                        </a:rPr>
                        <a:t> (PAD)</a:t>
                      </a:r>
                      <a:endParaRPr lang="en-US" sz="900" b="1" i="0" u="none" strike="noStrike" dirty="0">
                        <a:solidFill>
                          <a:srgbClr val="000000"/>
                        </a:solidFill>
                        <a:effectLst/>
                        <a:latin typeface="Calibri"/>
                      </a:endParaRPr>
                    </a:p>
                  </a:txBody>
                  <a:tcPr marL="3824" marR="3824" marT="3824" marB="0"/>
                </a:tc>
                <a:tc rowSpan="5">
                  <a:txBody>
                    <a:bodyPr/>
                    <a:lstStyle/>
                    <a:p>
                      <a:pPr algn="ctr" fontAlgn="t"/>
                      <a:r>
                        <a:rPr lang="en-US" sz="900" u="none" strike="noStrike">
                          <a:effectLst/>
                        </a:rPr>
                        <a:t>01</a:t>
                      </a:r>
                      <a:endParaRPr lang="en-US" sz="900" b="1" i="0" u="none" strike="noStrike">
                        <a:solidFill>
                          <a:srgbClr val="000000"/>
                        </a:solidFill>
                        <a:effectLst/>
                        <a:latin typeface="Calibri"/>
                      </a:endParaRPr>
                    </a:p>
                  </a:txBody>
                  <a:tcPr marL="3824" marR="3824" marT="3824" marB="0"/>
                </a:tc>
                <a:tc>
                  <a:txBody>
                    <a:bodyPr/>
                    <a:lstStyle/>
                    <a:p>
                      <a:pPr algn="l" fontAlgn="t"/>
                      <a:r>
                        <a:rPr lang="en-US" sz="900" u="none" strike="noStrike" dirty="0" err="1">
                          <a:effectLst/>
                        </a:rPr>
                        <a:t>Promosi</a:t>
                      </a:r>
                      <a:r>
                        <a:rPr lang="en-US" sz="900" u="none" strike="noStrike" dirty="0">
                          <a:effectLst/>
                        </a:rPr>
                        <a:t> </a:t>
                      </a:r>
                      <a:endParaRPr lang="en-US" sz="900" b="1" i="0" u="none" strike="noStrike" dirty="0">
                        <a:solidFill>
                          <a:srgbClr val="000000"/>
                        </a:solidFill>
                        <a:effectLst/>
                        <a:latin typeface="Calibri"/>
                      </a:endParaRPr>
                    </a:p>
                  </a:txBody>
                  <a:tcPr marL="3824" marR="3824" marT="3824" marB="0"/>
                </a:tc>
                <a:tc rowSpan="2">
                  <a:txBody>
                    <a:bodyPr/>
                    <a:lstStyle/>
                    <a:p>
                      <a:pPr algn="ctr" fontAlgn="t"/>
                      <a:r>
                        <a:rPr lang="en-US" sz="900" u="none" strike="noStrike" dirty="0">
                          <a:effectLst/>
                        </a:rPr>
                        <a:t>01</a:t>
                      </a:r>
                      <a:endParaRPr lang="en-US" sz="900" b="0" i="0" u="none" strike="noStrike" dirty="0">
                        <a:solidFill>
                          <a:srgbClr val="000000"/>
                        </a:solidFill>
                        <a:effectLst/>
                        <a:latin typeface="Calibri"/>
                      </a:endParaRPr>
                    </a:p>
                  </a:txBody>
                  <a:tcPr marL="3824" marR="3824" marT="3824" marB="0"/>
                </a:tc>
                <a:tc rowSpan="2">
                  <a:txBody>
                    <a:bodyPr/>
                    <a:lstStyle/>
                    <a:p>
                      <a:pPr algn="l" fontAlgn="t"/>
                      <a:r>
                        <a:rPr lang="fi-FI" sz="900" u="none" strike="noStrike" dirty="0">
                          <a:effectLst/>
                        </a:rPr>
                        <a:t>Mengadakan rapat pembentukan panitia PMB</a:t>
                      </a:r>
                      <a:endParaRPr lang="fi-FI" sz="900" b="0" i="0" u="none" strike="noStrike" dirty="0">
                        <a:solidFill>
                          <a:srgbClr val="000000"/>
                        </a:solidFill>
                        <a:effectLst/>
                        <a:latin typeface="Calibri"/>
                      </a:endParaRPr>
                    </a:p>
                  </a:txBody>
                  <a:tcPr marL="3824" marR="3824" marT="3824" marB="0"/>
                </a:tc>
                <a:tc>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dirty="0" err="1">
                          <a:effectLst/>
                        </a:rPr>
                        <a:t>Notulen</a:t>
                      </a:r>
                      <a:r>
                        <a:rPr lang="en-US" sz="900" u="none" strike="noStrike" dirty="0">
                          <a:effectLst/>
                        </a:rPr>
                        <a:t> </a:t>
                      </a:r>
                      <a:r>
                        <a:rPr lang="en-US" sz="900" u="none" strike="noStrike" dirty="0" err="1">
                          <a:effectLst/>
                        </a:rPr>
                        <a:t>Rapat</a:t>
                      </a:r>
                      <a:endParaRPr lang="en-US" sz="900" b="0" i="0" u="none" strike="noStrike" dirty="0">
                        <a:solidFill>
                          <a:srgbClr val="000000"/>
                        </a:solidFill>
                        <a:effectLst/>
                        <a:latin typeface="Calibri"/>
                      </a:endParaRPr>
                    </a:p>
                  </a:txBody>
                  <a:tcPr marL="3824" marR="3824" marT="3824" marB="0"/>
                </a:tc>
              </a:tr>
              <a:tr h="61182">
                <a:tc rowSpan="36">
                  <a:txBody>
                    <a:bodyPr/>
                    <a:lstStyle/>
                    <a:p>
                      <a:pPr algn="l" fontAlgn="t"/>
                      <a:r>
                        <a:rPr lang="en-US" sz="900" u="none" strike="noStrike" dirty="0" err="1">
                          <a:effectLst/>
                        </a:rPr>
                        <a:t>Menjamin</a:t>
                      </a:r>
                      <a:r>
                        <a:rPr lang="en-US" sz="900" u="none" strike="noStrike" dirty="0">
                          <a:effectLst/>
                        </a:rPr>
                        <a:t> </a:t>
                      </a:r>
                      <a:r>
                        <a:rPr lang="en-US" sz="900" u="none" strike="noStrike" dirty="0" err="1">
                          <a:effectLst/>
                        </a:rPr>
                        <a:t>penyediaan</a:t>
                      </a:r>
                      <a:r>
                        <a:rPr lang="en-US" sz="900" u="none" strike="noStrike" dirty="0">
                          <a:effectLst/>
                        </a:rPr>
                        <a:t> </a:t>
                      </a:r>
                      <a:r>
                        <a:rPr lang="en-US" sz="900" u="none" strike="noStrike" dirty="0" err="1">
                          <a:effectLst/>
                        </a:rPr>
                        <a:t>dan</a:t>
                      </a:r>
                      <a:r>
                        <a:rPr lang="en-US" sz="900" u="none" strike="noStrike" dirty="0">
                          <a:effectLst/>
                        </a:rPr>
                        <a:t> </a:t>
                      </a:r>
                      <a:r>
                        <a:rPr lang="en-US" sz="900" u="none" strike="noStrike" dirty="0" err="1">
                          <a:effectLst/>
                        </a:rPr>
                        <a:t>pelayanan</a:t>
                      </a:r>
                      <a:r>
                        <a:rPr lang="en-US" sz="900" u="none" strike="noStrike" dirty="0">
                          <a:effectLst/>
                        </a:rPr>
                        <a:t> </a:t>
                      </a:r>
                      <a:r>
                        <a:rPr lang="en-US" sz="900" u="none" strike="noStrike" dirty="0" err="1">
                          <a:effectLst/>
                        </a:rPr>
                        <a:t>informasi</a:t>
                      </a:r>
                      <a:r>
                        <a:rPr lang="en-US" sz="900" u="none" strike="noStrike" dirty="0">
                          <a:effectLst/>
                        </a:rPr>
                        <a:t> yang </a:t>
                      </a:r>
                      <a:r>
                        <a:rPr lang="en-US" sz="900" u="none" strike="noStrike" dirty="0" err="1">
                          <a:effectLst/>
                        </a:rPr>
                        <a:t>lengkap</a:t>
                      </a:r>
                      <a:r>
                        <a:rPr lang="en-US" sz="900" u="none" strike="noStrike" dirty="0">
                          <a:effectLst/>
                        </a:rPr>
                        <a:t>, </a:t>
                      </a:r>
                      <a:r>
                        <a:rPr lang="en-US" sz="900" u="none" strike="noStrike" dirty="0" err="1">
                          <a:effectLst/>
                        </a:rPr>
                        <a:t>akurat</a:t>
                      </a:r>
                      <a:r>
                        <a:rPr lang="en-US" sz="900" u="none" strike="noStrike" dirty="0">
                          <a:effectLst/>
                        </a:rPr>
                        <a:t>, </a:t>
                      </a:r>
                      <a:r>
                        <a:rPr lang="en-US" sz="900" u="none" strike="noStrike" dirty="0" err="1">
                          <a:effectLst/>
                        </a:rPr>
                        <a:t>berorientasi</a:t>
                      </a:r>
                      <a:r>
                        <a:rPr lang="en-US" sz="900" u="none" strike="noStrike" dirty="0">
                          <a:effectLst/>
                        </a:rPr>
                        <a:t> </a:t>
                      </a:r>
                      <a:r>
                        <a:rPr lang="en-US" sz="900" u="none" strike="noStrike" dirty="0" err="1">
                          <a:effectLst/>
                        </a:rPr>
                        <a:t>pada</a:t>
                      </a:r>
                      <a:r>
                        <a:rPr lang="en-US" sz="900" u="none" strike="noStrike" dirty="0">
                          <a:effectLst/>
                        </a:rPr>
                        <a:t> </a:t>
                      </a:r>
                      <a:r>
                        <a:rPr lang="en-US" sz="900" u="none" strike="noStrike" dirty="0" err="1">
                          <a:effectLst/>
                        </a:rPr>
                        <a:t>kepuasan</a:t>
                      </a:r>
                      <a:r>
                        <a:rPr lang="en-US" sz="900" u="none" strike="noStrike" dirty="0">
                          <a:effectLst/>
                        </a:rPr>
                        <a:t> </a:t>
                      </a:r>
                      <a:r>
                        <a:rPr lang="en-US" sz="900" u="none" strike="noStrike" dirty="0" err="1">
                          <a:effectLst/>
                        </a:rPr>
                        <a:t>pelanggan</a:t>
                      </a:r>
                      <a:r>
                        <a:rPr lang="en-US" sz="900" u="none" strike="noStrike" dirty="0">
                          <a:effectLst/>
                        </a:rPr>
                        <a:t>, </a:t>
                      </a:r>
                      <a:r>
                        <a:rPr lang="en-US" sz="900" u="none" strike="noStrike" dirty="0" err="1">
                          <a:effectLst/>
                        </a:rPr>
                        <a:t>dan</a:t>
                      </a:r>
                      <a:r>
                        <a:rPr lang="en-US" sz="900" u="none" strike="noStrike" dirty="0">
                          <a:effectLst/>
                        </a:rPr>
                        <a:t> </a:t>
                      </a:r>
                      <a:r>
                        <a:rPr lang="en-US" sz="900" u="none" strike="noStrike" dirty="0" err="1">
                          <a:effectLst/>
                        </a:rPr>
                        <a:t>menjamin</a:t>
                      </a:r>
                      <a:r>
                        <a:rPr lang="en-US" sz="900" u="none" strike="noStrike" dirty="0">
                          <a:effectLst/>
                        </a:rPr>
                        <a:t> proses </a:t>
                      </a:r>
                      <a:r>
                        <a:rPr lang="en-US" sz="900" u="none" strike="noStrike" dirty="0" err="1">
                          <a:effectLst/>
                        </a:rPr>
                        <a:t>pengendalian</a:t>
                      </a:r>
                      <a:r>
                        <a:rPr lang="en-US" sz="900" u="none" strike="noStrike" dirty="0">
                          <a:effectLst/>
                        </a:rPr>
                        <a:t> yang </a:t>
                      </a:r>
                      <a:r>
                        <a:rPr lang="en-US" sz="900" u="none" strike="noStrike" dirty="0" err="1">
                          <a:effectLst/>
                        </a:rPr>
                        <a:t>tepat</a:t>
                      </a:r>
                      <a:r>
                        <a:rPr lang="en-US" sz="900" u="none" strike="noStrike" dirty="0">
                          <a:effectLst/>
                        </a:rPr>
                        <a:t> </a:t>
                      </a:r>
                      <a:r>
                        <a:rPr lang="en-US" sz="900" u="none" strike="noStrike" dirty="0" err="1">
                          <a:effectLst/>
                        </a:rPr>
                        <a:t>dan</a:t>
                      </a:r>
                      <a:r>
                        <a:rPr lang="en-US" sz="900" u="none" strike="noStrike" dirty="0">
                          <a:effectLst/>
                        </a:rPr>
                        <a:t> </a:t>
                      </a:r>
                      <a:r>
                        <a:rPr lang="en-US" sz="900" u="none" strike="noStrike" dirty="0" err="1">
                          <a:effectLst/>
                        </a:rPr>
                        <a:t>profesional</a:t>
                      </a:r>
                      <a:r>
                        <a:rPr lang="en-US" sz="900" u="none" strike="noStrike" dirty="0">
                          <a:effectLst/>
                        </a:rPr>
                        <a:t> </a:t>
                      </a:r>
                      <a:r>
                        <a:rPr lang="en-US" sz="900" u="none" strike="noStrike" dirty="0" err="1">
                          <a:effectLst/>
                        </a:rPr>
                        <a:t>dalam</a:t>
                      </a:r>
                      <a:r>
                        <a:rPr lang="en-US" sz="900" u="none" strike="noStrike" dirty="0">
                          <a:effectLst/>
                        </a:rPr>
                        <a:t> </a:t>
                      </a:r>
                      <a:r>
                        <a:rPr lang="en-US" sz="900" u="none" strike="noStrike" dirty="0" err="1">
                          <a:effectLst/>
                        </a:rPr>
                        <a:t>penerimaan</a:t>
                      </a:r>
                      <a:r>
                        <a:rPr lang="en-US" sz="900" u="none" strike="noStrike" dirty="0">
                          <a:effectLst/>
                        </a:rPr>
                        <a:t> </a:t>
                      </a:r>
                      <a:r>
                        <a:rPr lang="en-US" sz="900" u="none" strike="noStrike" dirty="0" err="1">
                          <a:effectLst/>
                        </a:rPr>
                        <a:t>mahasiswa</a:t>
                      </a:r>
                      <a:r>
                        <a:rPr lang="en-US" sz="900" u="none" strike="noStrike" dirty="0">
                          <a:effectLst/>
                        </a:rPr>
                        <a:t>, </a:t>
                      </a:r>
                      <a:r>
                        <a:rPr lang="en-US" sz="900" u="none" strike="noStrike" dirty="0" err="1">
                          <a:effectLst/>
                        </a:rPr>
                        <a:t>serta</a:t>
                      </a:r>
                      <a:r>
                        <a:rPr lang="en-US" sz="900" u="none" strike="noStrike" dirty="0">
                          <a:effectLst/>
                        </a:rPr>
                        <a:t> </a:t>
                      </a:r>
                      <a:r>
                        <a:rPr lang="en-US" sz="900" u="none" strike="noStrike" dirty="0" err="1">
                          <a:effectLst/>
                        </a:rPr>
                        <a:t>komitmen</a:t>
                      </a:r>
                      <a:r>
                        <a:rPr lang="en-US" sz="900" u="none" strike="noStrike" dirty="0">
                          <a:effectLst/>
                        </a:rPr>
                        <a:t> yang </a:t>
                      </a:r>
                      <a:r>
                        <a:rPr lang="en-US" sz="900" u="none" strike="noStrike" dirty="0" err="1">
                          <a:effectLst/>
                        </a:rPr>
                        <a:t>tinggi</a:t>
                      </a:r>
                      <a:r>
                        <a:rPr lang="en-US" sz="900" u="none" strike="noStrike" dirty="0">
                          <a:effectLst/>
                        </a:rPr>
                        <a:t> </a:t>
                      </a:r>
                      <a:r>
                        <a:rPr lang="en-US" sz="900" u="none" strike="noStrike" dirty="0" err="1">
                          <a:effectLst/>
                        </a:rPr>
                        <a:t>dalam</a:t>
                      </a:r>
                      <a:r>
                        <a:rPr lang="en-US" sz="900" u="none" strike="noStrike" dirty="0">
                          <a:effectLst/>
                        </a:rPr>
                        <a:t> </a:t>
                      </a:r>
                      <a:r>
                        <a:rPr lang="en-US" sz="900" u="none" strike="noStrike" dirty="0" err="1">
                          <a:effectLst/>
                        </a:rPr>
                        <a:t>pemenuhan</a:t>
                      </a:r>
                      <a:r>
                        <a:rPr lang="en-US" sz="900" u="none" strike="noStrike" dirty="0">
                          <a:effectLst/>
                        </a:rPr>
                        <a:t> </a:t>
                      </a:r>
                      <a:r>
                        <a:rPr lang="en-US" sz="900" u="none" strike="noStrike" dirty="0" err="1">
                          <a:effectLst/>
                        </a:rPr>
                        <a:t>ketentuan</a:t>
                      </a:r>
                      <a:r>
                        <a:rPr lang="en-US" sz="900" u="none" strike="noStrike" dirty="0">
                          <a:effectLst/>
                        </a:rPr>
                        <a:t> </a:t>
                      </a:r>
                      <a:r>
                        <a:rPr lang="en-US" sz="900" u="none" strike="noStrike" dirty="0" err="1">
                          <a:effectLst/>
                        </a:rPr>
                        <a:t>sesuai</a:t>
                      </a:r>
                      <a:r>
                        <a:rPr lang="en-US" sz="900" u="none" strike="noStrike" dirty="0">
                          <a:effectLst/>
                        </a:rPr>
                        <a:t> </a:t>
                      </a:r>
                      <a:r>
                        <a:rPr lang="en-US" sz="900" u="none" strike="noStrike" dirty="0" err="1">
                          <a:effectLst/>
                        </a:rPr>
                        <a:t>buku</a:t>
                      </a:r>
                      <a:r>
                        <a:rPr lang="en-US" sz="900" u="none" strike="noStrike" dirty="0">
                          <a:effectLst/>
                        </a:rPr>
                        <a:t> </a:t>
                      </a:r>
                      <a:r>
                        <a:rPr lang="en-US" sz="900" u="none" strike="noStrike" dirty="0" err="1">
                          <a:effectLst/>
                        </a:rPr>
                        <a:t>panduan</a:t>
                      </a:r>
                      <a:r>
                        <a:rPr lang="en-US" sz="900" u="none" strike="noStrike" dirty="0">
                          <a:effectLst/>
                        </a:rPr>
                        <a:t> </a:t>
                      </a:r>
                      <a:r>
                        <a:rPr lang="en-US" sz="900" u="none" strike="noStrike" dirty="0" err="1">
                          <a:effectLst/>
                        </a:rPr>
                        <a:t>pelaksanaan</a:t>
                      </a:r>
                      <a:r>
                        <a:rPr lang="en-US" sz="900" u="none" strike="noStrike" dirty="0">
                          <a:effectLst/>
                        </a:rPr>
                        <a:t> </a:t>
                      </a:r>
                      <a:r>
                        <a:rPr lang="en-US" sz="900" u="none" strike="noStrike" dirty="0" err="1">
                          <a:effectLst/>
                        </a:rPr>
                        <a:t>pendidikan</a:t>
                      </a:r>
                      <a:r>
                        <a:rPr lang="en-US" sz="900" u="none" strike="noStrike" dirty="0">
                          <a:effectLst/>
                        </a:rPr>
                        <a:t>, </a:t>
                      </a:r>
                      <a:r>
                        <a:rPr lang="en-US" sz="900" u="none" strike="noStrike" dirty="0" err="1">
                          <a:effectLst/>
                        </a:rPr>
                        <a:t>maka</a:t>
                      </a:r>
                      <a:r>
                        <a:rPr lang="en-US" sz="900" u="none" strike="noStrike" dirty="0">
                          <a:effectLst/>
                        </a:rPr>
                        <a:t> </a:t>
                      </a:r>
                      <a:r>
                        <a:rPr lang="en-US" sz="900" u="none" strike="noStrike" dirty="0" err="1">
                          <a:effectLst/>
                        </a:rPr>
                        <a:t>manajemen</a:t>
                      </a:r>
                      <a:r>
                        <a:rPr lang="en-US" sz="900" u="none" strike="noStrike" dirty="0">
                          <a:effectLst/>
                        </a:rPr>
                        <a:t> </a:t>
                      </a:r>
                      <a:r>
                        <a:rPr lang="en-US" sz="900" u="none" strike="noStrike" dirty="0" err="1">
                          <a:effectLst/>
                        </a:rPr>
                        <a:t>Universitas</a:t>
                      </a:r>
                      <a:r>
                        <a:rPr lang="en-US" sz="900" u="none" strike="noStrike" dirty="0">
                          <a:effectLst/>
                        </a:rPr>
                        <a:t> Bakrie </a:t>
                      </a:r>
                      <a:r>
                        <a:rPr lang="en-US" sz="900" u="none" strike="noStrike" dirty="0" err="1">
                          <a:effectLst/>
                        </a:rPr>
                        <a:t>akan</a:t>
                      </a:r>
                      <a:r>
                        <a:rPr lang="en-US" sz="900" u="none" strike="noStrike" dirty="0">
                          <a:effectLst/>
                        </a:rPr>
                        <a:t> </a:t>
                      </a:r>
                      <a:r>
                        <a:rPr lang="en-US" sz="900" u="none" strike="noStrike" dirty="0" err="1">
                          <a:effectLst/>
                        </a:rPr>
                        <a:t>selalu</a:t>
                      </a:r>
                      <a:r>
                        <a:rPr lang="en-US" sz="900" u="none" strike="noStrike" dirty="0">
                          <a:effectLst/>
                        </a:rPr>
                        <a:t> </a:t>
                      </a:r>
                      <a:r>
                        <a:rPr lang="en-US" sz="900" u="none" strike="noStrike" dirty="0" err="1">
                          <a:effectLst/>
                        </a:rPr>
                        <a:t>melaksanakan</a:t>
                      </a:r>
                      <a:r>
                        <a:rPr lang="en-US" sz="900" u="none" strike="noStrike" dirty="0">
                          <a:effectLst/>
                        </a:rPr>
                        <a:t> </a:t>
                      </a:r>
                      <a:r>
                        <a:rPr lang="en-US" sz="900" u="none" strike="noStrike" dirty="0" err="1">
                          <a:effectLst/>
                        </a:rPr>
                        <a:t>kegiatan</a:t>
                      </a:r>
                      <a:r>
                        <a:rPr lang="en-US" sz="900" u="none" strike="noStrike" dirty="0">
                          <a:effectLst/>
                        </a:rPr>
                        <a:t> </a:t>
                      </a:r>
                      <a:r>
                        <a:rPr lang="en-US" sz="900" u="none" strike="noStrike" dirty="0" err="1">
                          <a:effectLst/>
                        </a:rPr>
                        <a:t>promosi</a:t>
                      </a:r>
                      <a:r>
                        <a:rPr lang="en-US" sz="900" u="none" strike="noStrike" dirty="0">
                          <a:effectLst/>
                        </a:rPr>
                        <a:t> </a:t>
                      </a:r>
                      <a:r>
                        <a:rPr lang="en-US" sz="900" u="none" strike="noStrike" dirty="0" err="1">
                          <a:effectLst/>
                        </a:rPr>
                        <a:t>dan</a:t>
                      </a:r>
                      <a:r>
                        <a:rPr lang="en-US" sz="900" u="none" strike="noStrike" dirty="0">
                          <a:effectLst/>
                        </a:rPr>
                        <a:t> </a:t>
                      </a:r>
                      <a:r>
                        <a:rPr lang="en-US" sz="900" u="none" strike="noStrike" dirty="0" err="1">
                          <a:effectLst/>
                        </a:rPr>
                        <a:t>admisi</a:t>
                      </a:r>
                      <a:r>
                        <a:rPr lang="en-US" sz="900" u="none" strike="noStrike" dirty="0">
                          <a:effectLst/>
                        </a:rPr>
                        <a:t> </a:t>
                      </a:r>
                      <a:r>
                        <a:rPr lang="en-US" sz="900" u="none" strike="noStrike" dirty="0" err="1">
                          <a:effectLst/>
                        </a:rPr>
                        <a:t>secara</a:t>
                      </a:r>
                      <a:r>
                        <a:rPr lang="en-US" sz="900" u="none" strike="noStrike" dirty="0">
                          <a:effectLst/>
                        </a:rPr>
                        <a:t> </a:t>
                      </a:r>
                      <a:r>
                        <a:rPr lang="en-US" sz="900" u="none" strike="noStrike" dirty="0" err="1">
                          <a:effectLst/>
                        </a:rPr>
                        <a:t>benar</a:t>
                      </a:r>
                      <a:r>
                        <a:rPr lang="en-US" sz="900" u="none" strike="noStrike" dirty="0">
                          <a:effectLst/>
                        </a:rPr>
                        <a:t> </a:t>
                      </a:r>
                      <a:r>
                        <a:rPr lang="en-US" sz="900" u="none" strike="noStrike" dirty="0" err="1">
                          <a:effectLst/>
                        </a:rPr>
                        <a:t>sejak</a:t>
                      </a:r>
                      <a:r>
                        <a:rPr lang="en-US" sz="900" u="none" strike="noStrike" dirty="0">
                          <a:effectLst/>
                        </a:rPr>
                        <a:t> </a:t>
                      </a:r>
                      <a:r>
                        <a:rPr lang="en-US" sz="900" u="none" strike="noStrike" dirty="0" err="1">
                          <a:effectLst/>
                        </a:rPr>
                        <a:t>awal</a:t>
                      </a:r>
                      <a:endParaRPr lang="en-US" sz="900" b="0" i="0" u="none" strike="noStrike" dirty="0">
                        <a:solidFill>
                          <a:srgbClr val="000000"/>
                        </a:solidFill>
                        <a:effectLst/>
                        <a:latin typeface="Calibri"/>
                      </a:endParaRPr>
                    </a:p>
                  </a:txBody>
                  <a:tcPr marL="3824" marR="3824" marT="3824" marB="0"/>
                </a:tc>
                <a:tc vMerge="1">
                  <a:txBody>
                    <a:bodyPr/>
                    <a:lstStyle/>
                    <a:p>
                      <a:endParaRPr lang="en-US"/>
                    </a:p>
                  </a:txBody>
                  <a:tcPr/>
                </a:tc>
                <a:tc rowSpan="4">
                  <a:txBody>
                    <a:bodyPr/>
                    <a:lstStyle/>
                    <a:p>
                      <a:pPr algn="l" fontAlgn="t"/>
                      <a:r>
                        <a:rPr lang="en-US" sz="900" u="none" strike="noStrike" dirty="0" err="1">
                          <a:effectLst/>
                        </a:rPr>
                        <a:t>Untuk</a:t>
                      </a:r>
                      <a:r>
                        <a:rPr lang="en-US" sz="900" u="none" strike="noStrike" dirty="0">
                          <a:effectLst/>
                        </a:rPr>
                        <a:t> </a:t>
                      </a:r>
                      <a:r>
                        <a:rPr lang="en-US" sz="900" u="none" strike="noStrike" dirty="0" err="1">
                          <a:effectLst/>
                        </a:rPr>
                        <a:t>memastikan</a:t>
                      </a:r>
                      <a:r>
                        <a:rPr lang="en-US" sz="900" u="none" strike="noStrike" dirty="0">
                          <a:effectLst/>
                        </a:rPr>
                        <a:t> </a:t>
                      </a:r>
                      <a:r>
                        <a:rPr lang="en-US" sz="900" u="none" strike="noStrike" dirty="0" err="1">
                          <a:effectLst/>
                        </a:rPr>
                        <a:t>bahwa</a:t>
                      </a:r>
                      <a:r>
                        <a:rPr lang="en-US" sz="900" u="none" strike="noStrike" dirty="0">
                          <a:effectLst/>
                        </a:rPr>
                        <a:t> </a:t>
                      </a:r>
                      <a:r>
                        <a:rPr lang="en-US" sz="900" u="none" strike="noStrike" dirty="0" err="1">
                          <a:effectLst/>
                        </a:rPr>
                        <a:t>sistem</a:t>
                      </a:r>
                      <a:r>
                        <a:rPr lang="en-US" sz="900" u="none" strike="noStrike" dirty="0">
                          <a:effectLst/>
                        </a:rPr>
                        <a:t> </a:t>
                      </a:r>
                      <a:r>
                        <a:rPr lang="en-US" sz="900" u="none" strike="noStrike" dirty="0" err="1">
                          <a:effectLst/>
                        </a:rPr>
                        <a:t>promosi</a:t>
                      </a:r>
                      <a:r>
                        <a:rPr lang="en-US" sz="900" u="none" strike="noStrike" dirty="0">
                          <a:effectLst/>
                        </a:rPr>
                        <a:t> </a:t>
                      </a:r>
                      <a:r>
                        <a:rPr lang="en-US" sz="900" u="none" strike="noStrike" dirty="0" err="1">
                          <a:effectLst/>
                        </a:rPr>
                        <a:t>kepada</a:t>
                      </a:r>
                      <a:r>
                        <a:rPr lang="en-US" sz="900" u="none" strike="noStrike" dirty="0">
                          <a:effectLst/>
                        </a:rPr>
                        <a:t> </a:t>
                      </a:r>
                      <a:r>
                        <a:rPr lang="en-US" sz="900" u="none" strike="noStrike" dirty="0" err="1">
                          <a:effectLst/>
                        </a:rPr>
                        <a:t>calon</a:t>
                      </a:r>
                      <a:r>
                        <a:rPr lang="en-US" sz="900" u="none" strike="noStrike" dirty="0">
                          <a:effectLst/>
                        </a:rPr>
                        <a:t> </a:t>
                      </a:r>
                      <a:r>
                        <a:rPr lang="en-US" sz="900" u="none" strike="noStrike" dirty="0" err="1">
                          <a:effectLst/>
                        </a:rPr>
                        <a:t>mahasiswa</a:t>
                      </a:r>
                      <a:r>
                        <a:rPr lang="en-US" sz="900" u="none" strike="noStrike" dirty="0">
                          <a:effectLst/>
                        </a:rPr>
                        <a:t> </a:t>
                      </a:r>
                      <a:r>
                        <a:rPr lang="en-US" sz="900" u="none" strike="noStrike" dirty="0" err="1">
                          <a:effectLst/>
                        </a:rPr>
                        <a:t>baru</a:t>
                      </a:r>
                      <a:r>
                        <a:rPr lang="en-US" sz="900" u="none" strike="noStrike" dirty="0">
                          <a:effectLst/>
                        </a:rPr>
                        <a:t> </a:t>
                      </a:r>
                      <a:r>
                        <a:rPr lang="en-US" sz="900" u="none" strike="noStrike" dirty="0" err="1">
                          <a:effectLst/>
                        </a:rPr>
                        <a:t>berjalan</a:t>
                      </a:r>
                      <a:r>
                        <a:rPr lang="en-US" sz="900" u="none" strike="noStrike" dirty="0">
                          <a:effectLst/>
                        </a:rPr>
                        <a:t> </a:t>
                      </a:r>
                      <a:r>
                        <a:rPr lang="en-US" sz="900" u="none" strike="noStrike" dirty="0" err="1">
                          <a:effectLst/>
                        </a:rPr>
                        <a:t>sesuai</a:t>
                      </a:r>
                      <a:r>
                        <a:rPr lang="en-US" sz="900" u="none" strike="noStrike" dirty="0">
                          <a:effectLst/>
                        </a:rPr>
                        <a:t> </a:t>
                      </a:r>
                      <a:r>
                        <a:rPr lang="en-US" sz="900" u="none" strike="noStrike" dirty="0" err="1">
                          <a:effectLst/>
                        </a:rPr>
                        <a:t>dengan</a:t>
                      </a:r>
                      <a:r>
                        <a:rPr lang="en-US" sz="900" u="none" strike="noStrike" dirty="0">
                          <a:effectLst/>
                        </a:rPr>
                        <a:t> </a:t>
                      </a:r>
                      <a:r>
                        <a:rPr lang="en-US" sz="900" u="none" strike="noStrike" dirty="0" err="1">
                          <a:effectLst/>
                        </a:rPr>
                        <a:t>rencana</a:t>
                      </a:r>
                      <a:r>
                        <a:rPr lang="en-US" sz="900" u="none" strike="noStrike" dirty="0">
                          <a:effectLst/>
                        </a:rPr>
                        <a:t> </a:t>
                      </a:r>
                      <a:r>
                        <a:rPr lang="en-US" sz="900" u="none" strike="noStrike" dirty="0" err="1">
                          <a:effectLst/>
                        </a:rPr>
                        <a:t>kerja</a:t>
                      </a:r>
                      <a:r>
                        <a:rPr lang="en-US" sz="900" u="none" strike="noStrike" dirty="0">
                          <a:effectLst/>
                        </a:rPr>
                        <a:t> yang </a:t>
                      </a:r>
                      <a:r>
                        <a:rPr lang="en-US" sz="900" u="none" strike="noStrike" dirty="0" err="1">
                          <a:effectLst/>
                        </a:rPr>
                        <a:t>sudah</a:t>
                      </a:r>
                      <a:r>
                        <a:rPr lang="en-US" sz="900" u="none" strike="noStrike" dirty="0">
                          <a:effectLst/>
                        </a:rPr>
                        <a:t> </a:t>
                      </a:r>
                      <a:r>
                        <a:rPr lang="en-US" sz="900" u="none" strike="noStrike" dirty="0" err="1">
                          <a:effectLst/>
                        </a:rPr>
                        <a:t>ditetapkan</a:t>
                      </a:r>
                      <a:r>
                        <a:rPr lang="en-US" sz="900" u="none" strike="noStrike" dirty="0">
                          <a:effectLst/>
                        </a:rPr>
                        <a:t> </a:t>
                      </a:r>
                      <a:r>
                        <a:rPr lang="en-US" sz="900" u="none" strike="noStrike" dirty="0" err="1">
                          <a:effectLst/>
                        </a:rPr>
                        <a:t>dalam</a:t>
                      </a:r>
                      <a:r>
                        <a:rPr lang="en-US" sz="900" u="none" strike="noStrike" dirty="0">
                          <a:effectLst/>
                        </a:rPr>
                        <a:t> RKT.</a:t>
                      </a:r>
                      <a:endParaRPr lang="en-US" sz="900" b="0" i="0" u="none" strike="noStrike" dirty="0">
                        <a:solidFill>
                          <a:srgbClr val="000000"/>
                        </a:solidFill>
                        <a:effectLst/>
                        <a:latin typeface="Calibri"/>
                      </a:endParaRPr>
                    </a:p>
                  </a:txBody>
                  <a:tcPr marL="3824" marR="3824" marT="3824" marB="0"/>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02</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dirty="0">
                          <a:effectLst/>
                        </a:rPr>
                        <a:t>SK </a:t>
                      </a:r>
                      <a:r>
                        <a:rPr lang="en-US" sz="900" u="none" strike="noStrike" dirty="0" err="1">
                          <a:effectLst/>
                        </a:rPr>
                        <a:t>Panitia</a:t>
                      </a:r>
                      <a:r>
                        <a:rPr lang="en-US" sz="900" u="none" strike="noStrike" dirty="0">
                          <a:effectLst/>
                        </a:rPr>
                        <a:t> PMB</a:t>
                      </a:r>
                      <a:endParaRPr lang="en-US" sz="900" b="0" i="0" u="none" strike="noStrike" dirty="0">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t"/>
                      <a:r>
                        <a:rPr lang="en-US" sz="900" u="none" strike="noStrike" dirty="0">
                          <a:effectLst/>
                        </a:rPr>
                        <a:t>02</a:t>
                      </a:r>
                      <a:endParaRPr lang="en-US" sz="900" b="0" i="0" u="none" strike="noStrike" dirty="0">
                        <a:solidFill>
                          <a:srgbClr val="000000"/>
                        </a:solidFill>
                        <a:effectLst/>
                        <a:latin typeface="Calibri"/>
                      </a:endParaRPr>
                    </a:p>
                  </a:txBody>
                  <a:tcPr marL="3824" marR="3824" marT="3824" marB="0"/>
                </a:tc>
                <a:tc rowSpan="3">
                  <a:txBody>
                    <a:bodyPr/>
                    <a:lstStyle/>
                    <a:p>
                      <a:pPr algn="l" fontAlgn="t"/>
                      <a:r>
                        <a:rPr lang="it-IT" sz="900" u="none" strike="noStrike" dirty="0">
                          <a:effectLst/>
                        </a:rPr>
                        <a:t>Rapat RKT, Strategi promosi dan Program promosi</a:t>
                      </a:r>
                      <a:endParaRPr lang="it-IT" sz="900" b="0" i="0" u="none" strike="noStrike" dirty="0">
                        <a:solidFill>
                          <a:srgbClr val="000000"/>
                        </a:solidFill>
                        <a:effectLst/>
                        <a:latin typeface="Calibri"/>
                      </a:endParaRPr>
                    </a:p>
                  </a:txBody>
                  <a:tcPr marL="3824" marR="3824" marT="3824" marB="0"/>
                </a:tc>
                <a:tc>
                  <a:txBody>
                    <a:bodyPr/>
                    <a:lstStyle/>
                    <a:p>
                      <a:pPr algn="l" fontAlgn="t"/>
                      <a:r>
                        <a:rPr lang="en-US" sz="900" u="none" strike="noStrike" dirty="0">
                          <a:effectLst/>
                        </a:rPr>
                        <a:t>01</a:t>
                      </a:r>
                      <a:endParaRPr lang="en-US" sz="900" b="0" i="0" u="none" strike="noStrike" dirty="0">
                        <a:solidFill>
                          <a:srgbClr val="000000"/>
                        </a:solidFill>
                        <a:effectLst/>
                        <a:latin typeface="Calibri"/>
                      </a:endParaRPr>
                    </a:p>
                  </a:txBody>
                  <a:tcPr marL="3824" marR="3824" marT="3824" marB="0"/>
                </a:tc>
                <a:tc>
                  <a:txBody>
                    <a:bodyPr/>
                    <a:lstStyle/>
                    <a:p>
                      <a:pPr algn="l" fontAlgn="t"/>
                      <a:r>
                        <a:rPr lang="en-US" sz="900" u="none" strike="noStrike" dirty="0">
                          <a:effectLst/>
                        </a:rPr>
                        <a:t>Proposal </a:t>
                      </a:r>
                      <a:r>
                        <a:rPr lang="en-US" sz="900" u="none" strike="noStrike" dirty="0" err="1">
                          <a:effectLst/>
                        </a:rPr>
                        <a:t>rencana</a:t>
                      </a:r>
                      <a:r>
                        <a:rPr lang="en-US" sz="900" u="none" strike="noStrike" dirty="0">
                          <a:effectLst/>
                        </a:rPr>
                        <a:t> </a:t>
                      </a:r>
                      <a:r>
                        <a:rPr lang="en-US" sz="900" u="none" strike="noStrike" dirty="0" err="1">
                          <a:effectLst/>
                        </a:rPr>
                        <a:t>kerja</a:t>
                      </a:r>
                      <a:r>
                        <a:rPr lang="en-US" sz="900" u="none" strike="noStrike" dirty="0">
                          <a:effectLst/>
                        </a:rPr>
                        <a:t> </a:t>
                      </a:r>
                      <a:r>
                        <a:rPr lang="en-US" sz="900" u="none" strike="noStrike" dirty="0" err="1">
                          <a:effectLst/>
                        </a:rPr>
                        <a:t>promosi</a:t>
                      </a:r>
                      <a:endParaRPr lang="en-US" sz="900" b="0" i="0" u="none" strike="noStrike" dirty="0">
                        <a:solidFill>
                          <a:srgbClr val="000000"/>
                        </a:solidFill>
                        <a:effectLst/>
                        <a:latin typeface="Calibri"/>
                      </a:endParaRPr>
                    </a:p>
                  </a:txBody>
                  <a:tcPr marL="3824" marR="3824" marT="3824" marB="0"/>
                </a:tc>
              </a:tr>
              <a:tr h="611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02</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dirty="0">
                          <a:effectLst/>
                        </a:rPr>
                        <a:t>Program </a:t>
                      </a:r>
                      <a:r>
                        <a:rPr lang="en-US" sz="900" u="none" strike="noStrike" dirty="0" err="1">
                          <a:effectLst/>
                        </a:rPr>
                        <a:t>Promosi</a:t>
                      </a:r>
                      <a:endParaRPr lang="en-US" sz="900" b="0" i="0" u="none" strike="noStrike" dirty="0">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03</a:t>
                      </a:r>
                      <a:endParaRPr lang="en-US" sz="900" b="0" i="0" u="none" strike="noStrike">
                        <a:solidFill>
                          <a:srgbClr val="000000"/>
                        </a:solidFill>
                        <a:effectLst/>
                        <a:latin typeface="Calibri"/>
                      </a:endParaRPr>
                    </a:p>
                  </a:txBody>
                  <a:tcPr marL="3824" marR="3824" marT="3824" marB="0"/>
                </a:tc>
                <a:tc>
                  <a:txBody>
                    <a:bodyPr/>
                    <a:lstStyle/>
                    <a:p>
                      <a:pPr algn="l" fontAlgn="t"/>
                      <a:r>
                        <a:rPr lang="sv-SE" sz="900" u="none" strike="noStrike">
                          <a:effectLst/>
                        </a:rPr>
                        <a:t>List Nama Sekolah &amp; Rencana Kegiatan Sekolah</a:t>
                      </a:r>
                      <a:endParaRPr lang="sv-SE" sz="900" b="0" i="0" u="none" strike="noStrike">
                        <a:solidFill>
                          <a:srgbClr val="000000"/>
                        </a:solidFill>
                        <a:effectLst/>
                        <a:latin typeface="Calibri"/>
                      </a:endParaRPr>
                    </a:p>
                  </a:txBody>
                  <a:tcPr marL="3824" marR="3824" marT="3824" marB="0"/>
                </a:tc>
              </a:tr>
              <a:tr h="169016">
                <a:tc vMerge="1">
                  <a:txBody>
                    <a:bodyPr/>
                    <a:lstStyle/>
                    <a:p>
                      <a:endParaRPr lang="en-US"/>
                    </a:p>
                  </a:txBody>
                  <a:tcPr/>
                </a:tc>
                <a:tc rowSpan="5">
                  <a:txBody>
                    <a:bodyPr/>
                    <a:lstStyle/>
                    <a:p>
                      <a:pPr algn="ctr" fontAlgn="t"/>
                      <a:r>
                        <a:rPr lang="en-US" sz="900" u="none" strike="noStrike">
                          <a:effectLst/>
                        </a:rPr>
                        <a:t>02</a:t>
                      </a:r>
                      <a:endParaRPr lang="en-US" sz="900" b="1" i="0" u="none" strike="noStrike">
                        <a:solidFill>
                          <a:srgbClr val="000000"/>
                        </a:solidFill>
                        <a:effectLst/>
                        <a:latin typeface="Calibri"/>
                      </a:endParaRPr>
                    </a:p>
                  </a:txBody>
                  <a:tcPr marL="3824" marR="3824" marT="3824" marB="0"/>
                </a:tc>
                <a:tc>
                  <a:txBody>
                    <a:bodyPr/>
                    <a:lstStyle/>
                    <a:p>
                      <a:pPr algn="l" fontAlgn="t"/>
                      <a:r>
                        <a:rPr lang="en-US" sz="900" u="none" strike="noStrike" dirty="0" err="1">
                          <a:effectLst/>
                        </a:rPr>
                        <a:t>Pelayanan</a:t>
                      </a:r>
                      <a:r>
                        <a:rPr lang="en-US" sz="900" u="none" strike="noStrike" dirty="0">
                          <a:effectLst/>
                        </a:rPr>
                        <a:t> </a:t>
                      </a:r>
                      <a:r>
                        <a:rPr lang="en-US" sz="900" u="none" strike="noStrike" dirty="0" err="1">
                          <a:effectLst/>
                        </a:rPr>
                        <a:t>Informasi</a:t>
                      </a:r>
                      <a:r>
                        <a:rPr lang="en-US" sz="900" u="none" strike="noStrike" dirty="0">
                          <a:effectLst/>
                        </a:rPr>
                        <a:t> </a:t>
                      </a:r>
                      <a:r>
                        <a:rPr lang="en-US" sz="900" u="none" strike="noStrike" dirty="0" err="1">
                          <a:effectLst/>
                        </a:rPr>
                        <a:t>untuk</a:t>
                      </a:r>
                      <a:r>
                        <a:rPr lang="en-US" sz="900" u="none" strike="noStrike" dirty="0">
                          <a:effectLst/>
                        </a:rPr>
                        <a:t> </a:t>
                      </a:r>
                      <a:r>
                        <a:rPr lang="en-US" sz="900" u="none" strike="noStrike" dirty="0" err="1">
                          <a:effectLst/>
                        </a:rPr>
                        <a:t>Pelanggan</a:t>
                      </a:r>
                      <a:r>
                        <a:rPr lang="en-US" sz="900" u="none" strike="noStrike" dirty="0">
                          <a:effectLst/>
                        </a:rPr>
                        <a:t> </a:t>
                      </a:r>
                      <a:endParaRPr lang="en-US" sz="900" b="1" i="0" u="none" strike="noStrike" dirty="0">
                        <a:solidFill>
                          <a:srgbClr val="000000"/>
                        </a:solidFill>
                        <a:effectLst/>
                        <a:latin typeface="Calibri"/>
                      </a:endParaRPr>
                    </a:p>
                  </a:txBody>
                  <a:tcPr marL="3824" marR="3824" marT="3824" marB="0"/>
                </a:tc>
                <a:tc>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Informasi bagi calon pelanggan (Calon mahasiswea Baru)</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Brosur</a:t>
                      </a:r>
                      <a:endParaRPr lang="en-US" sz="900" b="0" i="0" u="none" strike="noStrike">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rowSpan="4">
                  <a:txBody>
                    <a:bodyPr/>
                    <a:lstStyle/>
                    <a:p>
                      <a:pPr algn="l" fontAlgn="t"/>
                      <a:r>
                        <a:rPr lang="en-US" sz="900" u="none" strike="noStrike" dirty="0" err="1">
                          <a:effectLst/>
                        </a:rPr>
                        <a:t>Untuk</a:t>
                      </a:r>
                      <a:r>
                        <a:rPr lang="en-US" sz="900" u="none" strike="noStrike" dirty="0">
                          <a:effectLst/>
                        </a:rPr>
                        <a:t> </a:t>
                      </a:r>
                      <a:r>
                        <a:rPr lang="en-US" sz="900" u="none" strike="noStrike" dirty="0" err="1">
                          <a:effectLst/>
                        </a:rPr>
                        <a:t>memastikan</a:t>
                      </a:r>
                      <a:r>
                        <a:rPr lang="en-US" sz="900" u="none" strike="noStrike" dirty="0">
                          <a:effectLst/>
                        </a:rPr>
                        <a:t> </a:t>
                      </a:r>
                      <a:r>
                        <a:rPr lang="en-US" sz="900" u="none" strike="noStrike" dirty="0" err="1">
                          <a:effectLst/>
                        </a:rPr>
                        <a:t>bahwa</a:t>
                      </a:r>
                      <a:r>
                        <a:rPr lang="en-US" sz="900" u="none" strike="noStrike" dirty="0">
                          <a:effectLst/>
                        </a:rPr>
                        <a:t> </a:t>
                      </a:r>
                      <a:r>
                        <a:rPr lang="en-US" sz="900" u="none" strike="noStrike" dirty="0" err="1">
                          <a:effectLst/>
                        </a:rPr>
                        <a:t>informasi</a:t>
                      </a:r>
                      <a:r>
                        <a:rPr lang="en-US" sz="900" u="none" strike="noStrike" dirty="0">
                          <a:effectLst/>
                        </a:rPr>
                        <a:t> yang </a:t>
                      </a:r>
                      <a:r>
                        <a:rPr lang="en-US" sz="900" u="none" strike="noStrike" dirty="0" err="1">
                          <a:effectLst/>
                        </a:rPr>
                        <a:t>diberikan</a:t>
                      </a:r>
                      <a:r>
                        <a:rPr lang="en-US" sz="900" u="none" strike="noStrike" dirty="0">
                          <a:effectLst/>
                        </a:rPr>
                        <a:t> </a:t>
                      </a:r>
                      <a:r>
                        <a:rPr lang="en-US" sz="900" u="none" strike="noStrike" dirty="0" err="1">
                          <a:effectLst/>
                        </a:rPr>
                        <a:t>kepada</a:t>
                      </a:r>
                      <a:r>
                        <a:rPr lang="en-US" sz="900" u="none" strike="noStrike" dirty="0">
                          <a:effectLst/>
                        </a:rPr>
                        <a:t> </a:t>
                      </a:r>
                      <a:r>
                        <a:rPr lang="en-US" sz="900" u="none" strike="noStrike" dirty="0" err="1">
                          <a:effectLst/>
                        </a:rPr>
                        <a:t>pelanggan</a:t>
                      </a:r>
                      <a:r>
                        <a:rPr lang="en-US" sz="900" u="none" strike="noStrike" dirty="0">
                          <a:effectLst/>
                        </a:rPr>
                        <a:t> </a:t>
                      </a:r>
                      <a:r>
                        <a:rPr lang="en-US" sz="900" u="none" strike="noStrike" dirty="0" err="1">
                          <a:effectLst/>
                        </a:rPr>
                        <a:t>akurat</a:t>
                      </a:r>
                      <a:r>
                        <a:rPr lang="en-US" sz="900" u="none" strike="noStrike" dirty="0">
                          <a:effectLst/>
                        </a:rPr>
                        <a:t> </a:t>
                      </a:r>
                      <a:r>
                        <a:rPr lang="en-US" sz="900" u="none" strike="noStrike" dirty="0" err="1">
                          <a:effectLst/>
                        </a:rPr>
                        <a:t>dan</a:t>
                      </a:r>
                      <a:r>
                        <a:rPr lang="en-US" sz="900" u="none" strike="noStrike" dirty="0">
                          <a:effectLst/>
                        </a:rPr>
                        <a:t> </a:t>
                      </a:r>
                      <a:r>
                        <a:rPr lang="en-US" sz="900" u="none" strike="noStrike" dirty="0" err="1">
                          <a:effectLst/>
                        </a:rPr>
                        <a:t>dipahami</a:t>
                      </a:r>
                      <a:endParaRPr lang="en-US" sz="900" b="0" i="0" u="none" strike="noStrike" dirty="0">
                        <a:solidFill>
                          <a:srgbClr val="000000"/>
                        </a:solidFill>
                        <a:effectLst/>
                        <a:latin typeface="Calibri"/>
                      </a:endParaRPr>
                    </a:p>
                  </a:txBody>
                  <a:tcPr marL="3824" marR="3824" marT="3824" marB="0"/>
                </a:tc>
                <a:tc rowSpan="4">
                  <a:txBody>
                    <a:bodyPr/>
                    <a:lstStyle/>
                    <a:p>
                      <a:pPr algn="ctr" fontAlgn="t"/>
                      <a:r>
                        <a:rPr lang="en-US" sz="900" u="none" strike="noStrike">
                          <a:effectLst/>
                        </a:rPr>
                        <a:t>02</a:t>
                      </a:r>
                      <a:endParaRPr lang="en-US" sz="900" b="0" i="0" u="none" strike="noStrike">
                        <a:solidFill>
                          <a:srgbClr val="000000"/>
                        </a:solidFill>
                        <a:effectLst/>
                        <a:latin typeface="Calibri"/>
                      </a:endParaRPr>
                    </a:p>
                  </a:txBody>
                  <a:tcPr marL="3824" marR="3824" marT="3824" marB="0"/>
                </a:tc>
                <a:tc rowSpan="4">
                  <a:txBody>
                    <a:bodyPr/>
                    <a:lstStyle/>
                    <a:p>
                      <a:pPr algn="l" fontAlgn="t"/>
                      <a:r>
                        <a:rPr lang="en-US" sz="900" u="none" strike="noStrike">
                          <a:effectLst/>
                        </a:rPr>
                        <a:t>Informasi bagi pelanggan (mahasiswa)</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a:txBody>
                    <a:bodyPr/>
                    <a:lstStyle/>
                    <a:p>
                      <a:pPr algn="l" fontAlgn="t"/>
                      <a:r>
                        <a:rPr lang="it-IT" sz="900" u="none" strike="noStrike" dirty="0">
                          <a:effectLst/>
                        </a:rPr>
                        <a:t>IK Layanan Informasi di tempat </a:t>
                      </a:r>
                      <a:endParaRPr lang="it-IT" sz="900" b="0" i="0" u="none" strike="noStrike" dirty="0">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02</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IK Layanan informasi melalui telepon </a:t>
                      </a:r>
                      <a:endParaRPr lang="en-US" sz="900" b="0" i="0" u="none" strike="noStrike">
                        <a:solidFill>
                          <a:srgbClr val="000000"/>
                        </a:solidFill>
                        <a:effectLst/>
                        <a:latin typeface="Calibri"/>
                      </a:endParaRPr>
                    </a:p>
                  </a:txBody>
                  <a:tcPr marL="3824" marR="3824" marT="3824" marB="0"/>
                </a:tc>
              </a:tr>
              <a:tr h="588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03</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IK Appointment</a:t>
                      </a:r>
                      <a:endParaRPr lang="en-US" sz="900" b="0" i="0" u="none" strike="noStrike">
                        <a:solidFill>
                          <a:srgbClr val="000000"/>
                        </a:solidFill>
                        <a:effectLst/>
                        <a:latin typeface="Calibri"/>
                      </a:endParaRPr>
                    </a:p>
                  </a:txBody>
                  <a:tcPr marL="3824" marR="3824" marT="3824" marB="0"/>
                </a:tc>
              </a:tr>
              <a:tr h="1407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04</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laporan hasil layanan </a:t>
                      </a:r>
                      <a:endParaRPr lang="en-US" sz="900" b="0" i="0" u="none" strike="noStrike">
                        <a:solidFill>
                          <a:srgbClr val="000000"/>
                        </a:solidFill>
                        <a:effectLst/>
                        <a:latin typeface="Calibri"/>
                      </a:endParaRPr>
                    </a:p>
                  </a:txBody>
                  <a:tcPr marL="3824" marR="3824" marT="3824" marB="0"/>
                </a:tc>
              </a:tr>
              <a:tr h="0">
                <a:tc vMerge="1">
                  <a:txBody>
                    <a:bodyPr/>
                    <a:lstStyle/>
                    <a:p>
                      <a:endParaRPr lang="en-US"/>
                    </a:p>
                  </a:txBody>
                  <a:tcPr/>
                </a:tc>
                <a:tc rowSpan="17">
                  <a:txBody>
                    <a:bodyPr/>
                    <a:lstStyle/>
                    <a:p>
                      <a:pPr algn="ctr" fontAlgn="t"/>
                      <a:r>
                        <a:rPr lang="en-US" sz="900" u="none" strike="noStrike" dirty="0">
                          <a:effectLst/>
                        </a:rPr>
                        <a:t>03</a:t>
                      </a:r>
                      <a:endParaRPr lang="en-US" sz="900" b="1" i="0" u="none" strike="noStrike" dirty="0">
                        <a:solidFill>
                          <a:srgbClr val="000000"/>
                        </a:solidFill>
                        <a:effectLst/>
                        <a:latin typeface="Calibri"/>
                      </a:endParaRPr>
                    </a:p>
                  </a:txBody>
                  <a:tcPr marL="3824" marR="3824" marT="3824" marB="0"/>
                </a:tc>
                <a:tc>
                  <a:txBody>
                    <a:bodyPr/>
                    <a:lstStyle/>
                    <a:p>
                      <a:pPr algn="l" fontAlgn="t"/>
                      <a:r>
                        <a:rPr lang="en-US" sz="900" u="none" strike="noStrike" dirty="0" err="1">
                          <a:effectLst/>
                        </a:rPr>
                        <a:t>Pendaftaran</a:t>
                      </a:r>
                      <a:r>
                        <a:rPr lang="en-US" sz="900" u="none" strike="noStrike" dirty="0">
                          <a:effectLst/>
                        </a:rPr>
                        <a:t> &amp; </a:t>
                      </a:r>
                      <a:r>
                        <a:rPr lang="en-US" sz="900" u="none" strike="noStrike" dirty="0" err="1">
                          <a:effectLst/>
                        </a:rPr>
                        <a:t>Seleksi</a:t>
                      </a:r>
                      <a:r>
                        <a:rPr lang="en-US" sz="900" u="none" strike="noStrike" dirty="0">
                          <a:effectLst/>
                        </a:rPr>
                        <a:t> </a:t>
                      </a:r>
                      <a:r>
                        <a:rPr lang="en-US" sz="900" u="none" strike="noStrike" dirty="0" err="1">
                          <a:effectLst/>
                        </a:rPr>
                        <a:t>Mahasiswa</a:t>
                      </a:r>
                      <a:r>
                        <a:rPr lang="en-US" sz="900" u="none" strike="noStrike" dirty="0">
                          <a:effectLst/>
                        </a:rPr>
                        <a:t> </a:t>
                      </a:r>
                      <a:r>
                        <a:rPr lang="en-US" sz="900" u="none" strike="noStrike" dirty="0" err="1">
                          <a:effectLst/>
                        </a:rPr>
                        <a:t>Baru</a:t>
                      </a:r>
                      <a:r>
                        <a:rPr lang="en-US" sz="900" u="none" strike="noStrike" dirty="0">
                          <a:effectLst/>
                        </a:rPr>
                        <a:t> </a:t>
                      </a:r>
                      <a:endParaRPr lang="en-US" sz="900" b="1" i="0" u="none" strike="noStrike" dirty="0">
                        <a:solidFill>
                          <a:srgbClr val="000000"/>
                        </a:solidFill>
                        <a:effectLst/>
                        <a:latin typeface="Calibri"/>
                      </a:endParaRPr>
                    </a:p>
                  </a:txBody>
                  <a:tcPr marL="3824" marR="3824" marT="3824" marB="0"/>
                </a:tc>
                <a:tc rowSpan="2">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rowSpan="2">
                  <a:txBody>
                    <a:bodyPr/>
                    <a:lstStyle/>
                    <a:p>
                      <a:pPr algn="l" fontAlgn="t"/>
                      <a:r>
                        <a:rPr lang="en-US" sz="900" u="none" strike="noStrike">
                          <a:effectLst/>
                        </a:rPr>
                        <a:t>Menerima pendaftaran Calon Mahasiswa Baru (Camaba) sesuai Instiuksi Kerja &amp; melakukan filling data</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Form Pendaftaran Camaba</a:t>
                      </a:r>
                      <a:endParaRPr lang="en-US" sz="900" b="0" i="0" u="none" strike="noStrike">
                        <a:solidFill>
                          <a:srgbClr val="000000"/>
                        </a:solidFill>
                        <a:effectLst/>
                        <a:latin typeface="Calibri"/>
                      </a:endParaRPr>
                    </a:p>
                  </a:txBody>
                  <a:tcPr marL="3824" marR="3824" marT="3824" marB="0"/>
                </a:tc>
              </a:tr>
              <a:tr h="263084">
                <a:tc vMerge="1">
                  <a:txBody>
                    <a:bodyPr/>
                    <a:lstStyle/>
                    <a:p>
                      <a:endParaRPr lang="en-US"/>
                    </a:p>
                  </a:txBody>
                  <a:tcPr/>
                </a:tc>
                <a:tc vMerge="1">
                  <a:txBody>
                    <a:bodyPr/>
                    <a:lstStyle/>
                    <a:p>
                      <a:endParaRPr lang="en-US"/>
                    </a:p>
                  </a:txBody>
                  <a:tcPr/>
                </a:tc>
                <a:tc rowSpan="16">
                  <a:txBody>
                    <a:bodyPr/>
                    <a:lstStyle/>
                    <a:p>
                      <a:pPr algn="l" fontAlgn="t"/>
                      <a:r>
                        <a:rPr lang="en-US" sz="900" u="none" strike="noStrike" dirty="0" err="1">
                          <a:effectLst/>
                        </a:rPr>
                        <a:t>Untuk</a:t>
                      </a:r>
                      <a:r>
                        <a:rPr lang="en-US" sz="900" u="none" strike="noStrike" dirty="0">
                          <a:effectLst/>
                        </a:rPr>
                        <a:t> </a:t>
                      </a:r>
                      <a:r>
                        <a:rPr lang="en-US" sz="900" u="none" strike="noStrike" dirty="0" err="1">
                          <a:effectLst/>
                        </a:rPr>
                        <a:t>memastikan</a:t>
                      </a:r>
                      <a:r>
                        <a:rPr lang="en-US" sz="900" u="none" strike="noStrike" dirty="0">
                          <a:effectLst/>
                        </a:rPr>
                        <a:t> </a:t>
                      </a:r>
                      <a:r>
                        <a:rPr lang="en-US" sz="900" u="none" strike="noStrike" dirty="0" err="1">
                          <a:effectLst/>
                        </a:rPr>
                        <a:t>bahwa</a:t>
                      </a:r>
                      <a:r>
                        <a:rPr lang="en-US" sz="900" u="none" strike="noStrike" dirty="0">
                          <a:effectLst/>
                        </a:rPr>
                        <a:t> </a:t>
                      </a:r>
                      <a:r>
                        <a:rPr lang="en-US" sz="900" u="none" strike="noStrike" dirty="0" err="1">
                          <a:effectLst/>
                        </a:rPr>
                        <a:t>seleksi</a:t>
                      </a:r>
                      <a:r>
                        <a:rPr lang="en-US" sz="900" u="none" strike="noStrike" dirty="0">
                          <a:effectLst/>
                        </a:rPr>
                        <a:t> </a:t>
                      </a:r>
                      <a:r>
                        <a:rPr lang="en-US" sz="900" u="none" strike="noStrike" dirty="0" err="1">
                          <a:effectLst/>
                        </a:rPr>
                        <a:t>mahasiswa</a:t>
                      </a:r>
                      <a:r>
                        <a:rPr lang="en-US" sz="900" u="none" strike="noStrike" dirty="0">
                          <a:effectLst/>
                        </a:rPr>
                        <a:t> </a:t>
                      </a:r>
                      <a:r>
                        <a:rPr lang="en-US" sz="900" u="none" strike="noStrike" dirty="0" err="1">
                          <a:effectLst/>
                        </a:rPr>
                        <a:t>baru</a:t>
                      </a:r>
                      <a:r>
                        <a:rPr lang="en-US" sz="900" u="none" strike="noStrike" dirty="0">
                          <a:effectLst/>
                        </a:rPr>
                        <a:t> </a:t>
                      </a:r>
                      <a:r>
                        <a:rPr lang="en-US" sz="900" u="none" strike="noStrike" dirty="0" err="1">
                          <a:effectLst/>
                        </a:rPr>
                        <a:t>berjalan</a:t>
                      </a:r>
                      <a:r>
                        <a:rPr lang="en-US" sz="900" u="none" strike="noStrike" dirty="0">
                          <a:effectLst/>
                        </a:rPr>
                        <a:t> </a:t>
                      </a:r>
                      <a:r>
                        <a:rPr lang="en-US" sz="900" u="none" strike="noStrike" dirty="0" err="1">
                          <a:effectLst/>
                        </a:rPr>
                        <a:t>sesuai</a:t>
                      </a:r>
                      <a:r>
                        <a:rPr lang="en-US" sz="900" u="none" strike="noStrike" dirty="0">
                          <a:effectLst/>
                        </a:rPr>
                        <a:t> </a:t>
                      </a:r>
                      <a:r>
                        <a:rPr lang="en-US" sz="900" u="none" strike="noStrike" dirty="0" err="1">
                          <a:effectLst/>
                        </a:rPr>
                        <a:t>dengan</a:t>
                      </a:r>
                      <a:r>
                        <a:rPr lang="en-US" sz="900" u="none" strike="noStrike" dirty="0">
                          <a:effectLst/>
                        </a:rPr>
                        <a:t> </a:t>
                      </a:r>
                      <a:r>
                        <a:rPr lang="en-US" sz="900" u="none" strike="noStrike" dirty="0" err="1">
                          <a:effectLst/>
                        </a:rPr>
                        <a:t>prosedur</a:t>
                      </a:r>
                      <a:r>
                        <a:rPr lang="en-US" sz="900" u="none" strike="noStrike" dirty="0">
                          <a:effectLst/>
                        </a:rPr>
                        <a:t> </a:t>
                      </a:r>
                      <a:r>
                        <a:rPr lang="en-US" sz="900" u="none" strike="noStrike" dirty="0" err="1">
                          <a:effectLst/>
                        </a:rPr>
                        <a:t>dan</a:t>
                      </a:r>
                      <a:r>
                        <a:rPr lang="en-US" sz="900" u="none" strike="noStrike" dirty="0">
                          <a:effectLst/>
                        </a:rPr>
                        <a:t> </a:t>
                      </a:r>
                      <a:r>
                        <a:rPr lang="en-US" sz="900" u="none" strike="noStrike" dirty="0" err="1">
                          <a:effectLst/>
                        </a:rPr>
                        <a:t>tata</a:t>
                      </a:r>
                      <a:r>
                        <a:rPr lang="en-US" sz="900" u="none" strike="noStrike" dirty="0">
                          <a:effectLst/>
                        </a:rPr>
                        <a:t> </a:t>
                      </a:r>
                      <a:r>
                        <a:rPr lang="en-US" sz="900" u="none" strike="noStrike" dirty="0" err="1">
                          <a:effectLst/>
                        </a:rPr>
                        <a:t>cara</a:t>
                      </a:r>
                      <a:r>
                        <a:rPr lang="en-US" sz="900" u="none" strike="noStrike" dirty="0">
                          <a:effectLst/>
                        </a:rPr>
                        <a:t> yang</a:t>
                      </a:r>
                      <a:br>
                        <a:rPr lang="en-US" sz="900" u="none" strike="noStrike" dirty="0">
                          <a:effectLst/>
                        </a:rPr>
                      </a:br>
                      <a:r>
                        <a:rPr lang="en-US" sz="900" u="none" strike="noStrike" dirty="0" err="1">
                          <a:effectLst/>
                        </a:rPr>
                        <a:t>sudah</a:t>
                      </a:r>
                      <a:r>
                        <a:rPr lang="en-US" sz="900" u="none" strike="noStrike" dirty="0">
                          <a:effectLst/>
                        </a:rPr>
                        <a:t> </a:t>
                      </a:r>
                      <a:r>
                        <a:rPr lang="en-US" sz="900" u="none" strike="noStrike" dirty="0" err="1">
                          <a:effectLst/>
                        </a:rPr>
                        <a:t>ditetapkan</a:t>
                      </a:r>
                      <a:endParaRPr lang="en-US" sz="900" b="0" i="0" u="none" strike="noStrike" dirty="0">
                        <a:solidFill>
                          <a:srgbClr val="000000"/>
                        </a:solidFill>
                        <a:effectLst/>
                        <a:latin typeface="Calibri"/>
                      </a:endParaRPr>
                    </a:p>
                  </a:txBody>
                  <a:tcPr marL="3824" marR="3824" marT="3824" marB="0"/>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 </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 </a:t>
                      </a:r>
                      <a:endParaRPr lang="en-US" sz="900" b="0" i="0" u="none" strike="noStrike">
                        <a:solidFill>
                          <a:srgbClr val="000000"/>
                        </a:solidFill>
                        <a:effectLst/>
                        <a:latin typeface="Calibri"/>
                      </a:endParaRPr>
                    </a:p>
                  </a:txBody>
                  <a:tcPr marL="3824" marR="3824" marT="3824" marB="0"/>
                </a:tc>
              </a:tr>
              <a:tr h="169016">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l" fontAlgn="t"/>
                      <a:r>
                        <a:rPr lang="en-US" sz="900" u="none" strike="noStrike">
                          <a:effectLst/>
                        </a:rPr>
                        <a:t>02</a:t>
                      </a:r>
                      <a:endParaRPr lang="en-US" sz="900" b="0" i="0" u="none" strike="noStrike">
                        <a:solidFill>
                          <a:srgbClr val="000000"/>
                        </a:solidFill>
                        <a:effectLst/>
                        <a:latin typeface="Calibri"/>
                      </a:endParaRPr>
                    </a:p>
                  </a:txBody>
                  <a:tcPr marL="3824" marR="3824" marT="3824" marB="0"/>
                </a:tc>
                <a:tc rowSpan="3">
                  <a:txBody>
                    <a:bodyPr/>
                    <a:lstStyle/>
                    <a:p>
                      <a:pPr algn="l" fontAlgn="t"/>
                      <a:r>
                        <a:rPr lang="en-US" sz="900" u="none" strike="noStrike">
                          <a:effectLst/>
                        </a:rPr>
                        <a:t>Menginformasikan Calon Mahasiswa Baru untuk melakukan pelunasan biaya USM</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IK Penerimaan Pendaftaran Calon Mahasiswa Baru</a:t>
                      </a:r>
                      <a:endParaRPr lang="en-US" sz="900" b="0" i="0" u="none" strike="noStrike">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02</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Daftar lunas pendaftaran USM</a:t>
                      </a:r>
                      <a:endParaRPr lang="en-US" sz="900" b="0" i="0" u="none" strike="noStrike">
                        <a:solidFill>
                          <a:srgbClr val="000000"/>
                        </a:solidFill>
                        <a:effectLst/>
                        <a:latin typeface="Calibri"/>
                      </a:endParaRPr>
                    </a:p>
                  </a:txBody>
                  <a:tcPr marL="3824" marR="3824" marT="3824" marB="0"/>
                </a:tc>
              </a:tr>
              <a:tr h="611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03</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Kwitansi bukti pembayaran</a:t>
                      </a:r>
                      <a:endParaRPr lang="en-US" sz="900" b="0" i="0" u="none" strike="noStrike">
                        <a:solidFill>
                          <a:srgbClr val="000000"/>
                        </a:solidFill>
                        <a:effectLst/>
                        <a:latin typeface="Calibri"/>
                      </a:endParaRPr>
                    </a:p>
                  </a:txBody>
                  <a:tcPr marL="3824" marR="3824" marT="3824" marB="0"/>
                </a:tc>
              </a:tr>
              <a:tr h="61182">
                <a:tc vMerge="1">
                  <a:txBody>
                    <a:bodyPr/>
                    <a:lstStyle/>
                    <a:p>
                      <a:endParaRPr lang="en-US"/>
                    </a:p>
                  </a:txBody>
                  <a:tcPr/>
                </a:tc>
                <a:tc vMerge="1">
                  <a:txBody>
                    <a:bodyPr/>
                    <a:lstStyle/>
                    <a:p>
                      <a:endParaRPr lang="en-US"/>
                    </a:p>
                  </a:txBody>
                  <a:tcPr/>
                </a:tc>
                <a:tc vMerge="1">
                  <a:txBody>
                    <a:bodyPr/>
                    <a:lstStyle/>
                    <a:p>
                      <a:endParaRPr lang="en-US"/>
                    </a:p>
                  </a:txBody>
                  <a:tcPr/>
                </a:tc>
                <a:tc rowSpan="12">
                  <a:txBody>
                    <a:bodyPr/>
                    <a:lstStyle/>
                    <a:p>
                      <a:pPr algn="l" fontAlgn="t"/>
                      <a:r>
                        <a:rPr lang="en-US" sz="900" u="none" strike="noStrike">
                          <a:effectLst/>
                        </a:rPr>
                        <a:t>03</a:t>
                      </a:r>
                      <a:endParaRPr lang="en-US" sz="900" b="0" i="0" u="none" strike="noStrike">
                        <a:solidFill>
                          <a:srgbClr val="000000"/>
                        </a:solidFill>
                        <a:effectLst/>
                        <a:latin typeface="Calibri"/>
                      </a:endParaRPr>
                    </a:p>
                  </a:txBody>
                  <a:tcPr marL="3824" marR="3824" marT="3824" marB="0"/>
                </a:tc>
                <a:tc rowSpan="12">
                  <a:txBody>
                    <a:bodyPr/>
                    <a:lstStyle/>
                    <a:p>
                      <a:pPr algn="l" fontAlgn="t"/>
                      <a:r>
                        <a:rPr lang="en-US" sz="900" u="none" strike="noStrike">
                          <a:effectLst/>
                        </a:rPr>
                        <a:t>Pelaksanaan USM</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Daftar Peserta USM</a:t>
                      </a:r>
                      <a:endParaRPr lang="en-US" sz="900" b="0" i="0" u="none" strike="noStrike">
                        <a:solidFill>
                          <a:srgbClr val="000000"/>
                        </a:solidFill>
                        <a:effectLst/>
                        <a:latin typeface="Calibri"/>
                      </a:endParaRPr>
                    </a:p>
                  </a:txBody>
                  <a:tcPr marL="3824" marR="3824" marT="3824" marB="0"/>
                </a:tc>
              </a:tr>
              <a:tr h="611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02</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Daftar nilai Camaba</a:t>
                      </a:r>
                      <a:endParaRPr lang="en-US" sz="900" b="0" i="0" u="none" strike="noStrike">
                        <a:solidFill>
                          <a:srgbClr val="000000"/>
                        </a:solidFill>
                        <a:effectLst/>
                        <a:latin typeface="Calibri"/>
                      </a:endParaRPr>
                    </a:p>
                  </a:txBody>
                  <a:tcPr marL="3824" marR="3824" marT="3824" marB="0"/>
                </a:tc>
              </a:tr>
              <a:tr h="611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03</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Daftar Camaba lulus USM</a:t>
                      </a:r>
                      <a:endParaRPr lang="en-US" sz="900" b="0" i="0" u="none" strike="noStrike">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04</a:t>
                      </a:r>
                      <a:endParaRPr lang="en-US" sz="900" b="0" i="0" u="none" strike="noStrike">
                        <a:solidFill>
                          <a:srgbClr val="000000"/>
                        </a:solidFill>
                        <a:effectLst/>
                        <a:latin typeface="Calibri"/>
                      </a:endParaRPr>
                    </a:p>
                  </a:txBody>
                  <a:tcPr marL="3824" marR="3824" marT="3824" marB="0"/>
                </a:tc>
                <a:tc>
                  <a:txBody>
                    <a:bodyPr/>
                    <a:lstStyle/>
                    <a:p>
                      <a:pPr algn="l" fontAlgn="t"/>
                      <a:r>
                        <a:rPr lang="es-ES" sz="900" u="none" strike="noStrike">
                          <a:effectLst/>
                        </a:rPr>
                        <a:t>Daftar Camaba tidak lulus USM</a:t>
                      </a:r>
                      <a:endParaRPr lang="es-ES" sz="900" b="0" i="0" u="none" strike="noStrike">
                        <a:solidFill>
                          <a:srgbClr val="000000"/>
                        </a:solidFill>
                        <a:effectLst/>
                        <a:latin typeface="Calibri"/>
                      </a:endParaRPr>
                    </a:p>
                  </a:txBody>
                  <a:tcPr marL="3824" marR="3824" marT="3824" marB="0"/>
                </a:tc>
              </a:tr>
              <a:tr h="12236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05</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Daftar Camaba lulus USM yang tidak mendaftar</a:t>
                      </a:r>
                      <a:endParaRPr lang="en-US" sz="900" b="0" i="0" u="none" strike="noStrike">
                        <a:solidFill>
                          <a:srgbClr val="000000"/>
                        </a:solidFill>
                        <a:effectLst/>
                        <a:latin typeface="Calibri"/>
                      </a:endParaRPr>
                    </a:p>
                  </a:txBody>
                  <a:tcPr marL="3824" marR="3824" marT="3824" marB="0"/>
                </a:tc>
              </a:tr>
              <a:tr h="12236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06</a:t>
                      </a:r>
                      <a:endParaRPr lang="en-US" sz="900" b="0" i="0" u="none" strike="noStrike">
                        <a:solidFill>
                          <a:srgbClr val="000000"/>
                        </a:solidFill>
                        <a:effectLst/>
                        <a:latin typeface="Calibri"/>
                      </a:endParaRPr>
                    </a:p>
                  </a:txBody>
                  <a:tcPr marL="3824" marR="3824" marT="3824" marB="0"/>
                </a:tc>
                <a:tc>
                  <a:txBody>
                    <a:bodyPr/>
                    <a:lstStyle/>
                    <a:p>
                      <a:pPr algn="l" fontAlgn="t"/>
                      <a:r>
                        <a:rPr lang="fi-FI" sz="900" u="none" strike="noStrike">
                          <a:effectLst/>
                        </a:rPr>
                        <a:t>Surat Pernyataan Penerimaan Beasiswa KUB</a:t>
                      </a:r>
                      <a:endParaRPr lang="fi-FI" sz="900" b="0" i="0" u="none" strike="noStrike">
                        <a:solidFill>
                          <a:srgbClr val="000000"/>
                        </a:solidFill>
                        <a:effectLst/>
                        <a:latin typeface="Calibri"/>
                      </a:endParaRPr>
                    </a:p>
                  </a:txBody>
                  <a:tcPr marL="3824" marR="3824" marT="3824" marB="0"/>
                </a:tc>
              </a:tr>
              <a:tr h="1690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07</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Surat Pernyataan Mahasiswa Baru Reguler Bebas SPP</a:t>
                      </a:r>
                      <a:endParaRPr lang="en-US" sz="900" b="0" i="0" u="none" strike="noStrike">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08</a:t>
                      </a:r>
                      <a:endParaRPr lang="en-US" sz="900" b="0" i="0" u="none" strike="noStrike">
                        <a:solidFill>
                          <a:srgbClr val="000000"/>
                        </a:solidFill>
                        <a:effectLst/>
                        <a:latin typeface="Calibri"/>
                      </a:endParaRPr>
                    </a:p>
                  </a:txBody>
                  <a:tcPr marL="3824" marR="3824" marT="3824" marB="0"/>
                </a:tc>
                <a:tc>
                  <a:txBody>
                    <a:bodyPr/>
                    <a:lstStyle/>
                    <a:p>
                      <a:pPr algn="l" fontAlgn="t"/>
                      <a:r>
                        <a:rPr lang="sv-SE" sz="900" u="none" strike="noStrike">
                          <a:effectLst/>
                        </a:rPr>
                        <a:t>Surat Pernyataan Mahasiswa Baru Reguler</a:t>
                      </a:r>
                      <a:endParaRPr lang="sv-SE" sz="900" b="0" i="0" u="none" strike="noStrike">
                        <a:solidFill>
                          <a:srgbClr val="000000"/>
                        </a:solidFill>
                        <a:effectLst/>
                        <a:latin typeface="Calibri"/>
                      </a:endParaRPr>
                    </a:p>
                  </a:txBody>
                  <a:tcPr marL="3824" marR="3824" marT="3824" marB="0"/>
                </a:tc>
              </a:tr>
              <a:tr h="12236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09</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Pedoman Pendaftaran Calon Mahasiswa Baru</a:t>
                      </a:r>
                      <a:endParaRPr lang="en-US" sz="900" b="0" i="0" u="none" strike="noStrike">
                        <a:solidFill>
                          <a:srgbClr val="000000"/>
                        </a:solidFill>
                        <a:effectLst/>
                        <a:latin typeface="Calibri"/>
                      </a:endParaRPr>
                    </a:p>
                  </a:txBody>
                  <a:tcPr marL="3824" marR="3824" marT="3824" marB="0"/>
                </a:tc>
              </a:tr>
              <a:tr h="611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10</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Peraturan Akademik</a:t>
                      </a:r>
                      <a:endParaRPr lang="en-US" sz="900" b="0" i="0" u="none" strike="noStrike">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11</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Pedoman Registrasi Mahassiswa Baru </a:t>
                      </a:r>
                      <a:endParaRPr lang="en-US" sz="900" b="0" i="0" u="none" strike="noStrike">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12</a:t>
                      </a:r>
                      <a:endParaRPr lang="en-US" sz="900" b="0" i="0" u="none" strike="noStrike">
                        <a:solidFill>
                          <a:srgbClr val="000000"/>
                        </a:solidFill>
                        <a:effectLst/>
                        <a:latin typeface="Calibri"/>
                      </a:endParaRPr>
                    </a:p>
                  </a:txBody>
                  <a:tcPr marL="3824" marR="3824" marT="3824" marB="0"/>
                </a:tc>
                <a:tc>
                  <a:txBody>
                    <a:bodyPr/>
                    <a:lstStyle/>
                    <a:p>
                      <a:pPr algn="l" fontAlgn="t"/>
                      <a:r>
                        <a:rPr lang="fi-FI" sz="900" u="none" strike="noStrike">
                          <a:effectLst/>
                        </a:rPr>
                        <a:t>IK Persiapan dan Pelaksanaan USM</a:t>
                      </a:r>
                      <a:endParaRPr lang="fi-FI" sz="900" b="0" i="0" u="none" strike="noStrike">
                        <a:solidFill>
                          <a:srgbClr val="000000"/>
                        </a:solidFill>
                        <a:effectLst/>
                        <a:latin typeface="Calibri"/>
                      </a:endParaRPr>
                    </a:p>
                  </a:txBody>
                  <a:tcPr marL="3824" marR="3824" marT="3824" marB="0"/>
                </a:tc>
              </a:tr>
              <a:tr h="169016">
                <a:tc vMerge="1">
                  <a:txBody>
                    <a:bodyPr/>
                    <a:lstStyle/>
                    <a:p>
                      <a:endParaRPr lang="en-US"/>
                    </a:p>
                  </a:txBody>
                  <a:tcPr/>
                </a:tc>
                <a:tc rowSpan="8">
                  <a:txBody>
                    <a:bodyPr/>
                    <a:lstStyle/>
                    <a:p>
                      <a:pPr algn="l" fontAlgn="t"/>
                      <a:r>
                        <a:rPr lang="en-US" sz="900" u="none" strike="noStrike">
                          <a:effectLst/>
                        </a:rPr>
                        <a:t>04</a:t>
                      </a:r>
                      <a:endParaRPr lang="en-US" sz="900" b="1" i="0" u="none" strike="noStrike">
                        <a:solidFill>
                          <a:srgbClr val="000000"/>
                        </a:solidFill>
                        <a:effectLst/>
                        <a:latin typeface="Calibri"/>
                      </a:endParaRPr>
                    </a:p>
                  </a:txBody>
                  <a:tcPr marL="3824" marR="3824" marT="3824" marB="0"/>
                </a:tc>
                <a:tc>
                  <a:txBody>
                    <a:bodyPr/>
                    <a:lstStyle/>
                    <a:p>
                      <a:pPr algn="l" fontAlgn="t"/>
                      <a:r>
                        <a:rPr lang="en-US" sz="900" u="none" strike="noStrike" dirty="0" err="1">
                          <a:effectLst/>
                        </a:rPr>
                        <a:t>Pemantauan</a:t>
                      </a:r>
                      <a:r>
                        <a:rPr lang="en-US" sz="900" u="none" strike="noStrike" dirty="0">
                          <a:effectLst/>
                        </a:rPr>
                        <a:t> </a:t>
                      </a:r>
                      <a:r>
                        <a:rPr lang="en-US" sz="900" u="none" strike="noStrike" dirty="0" err="1">
                          <a:effectLst/>
                        </a:rPr>
                        <a:t>Suara</a:t>
                      </a:r>
                      <a:r>
                        <a:rPr lang="en-US" sz="900" u="none" strike="noStrike" dirty="0">
                          <a:effectLst/>
                        </a:rPr>
                        <a:t> </a:t>
                      </a:r>
                      <a:r>
                        <a:rPr lang="en-US" sz="900" u="none" strike="noStrike" dirty="0" err="1">
                          <a:effectLst/>
                        </a:rPr>
                        <a:t>Pelanggan</a:t>
                      </a:r>
                      <a:r>
                        <a:rPr lang="en-US" sz="900" u="none" strike="noStrike" dirty="0">
                          <a:effectLst/>
                        </a:rPr>
                        <a:t> </a:t>
                      </a:r>
                      <a:endParaRPr lang="en-US" sz="900" b="1" i="0" u="none" strike="noStrike" dirty="0">
                        <a:solidFill>
                          <a:srgbClr val="000000"/>
                        </a:solidFill>
                        <a:effectLst/>
                        <a:latin typeface="Calibri"/>
                      </a:endParaRPr>
                    </a:p>
                  </a:txBody>
                  <a:tcPr marL="3824" marR="3824" marT="3824" marB="0"/>
                </a:tc>
                <a:tc rowSpan="3">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rowSpan="3">
                  <a:txBody>
                    <a:bodyPr/>
                    <a:lstStyle/>
                    <a:p>
                      <a:pPr algn="l" fontAlgn="t"/>
                      <a:r>
                        <a:rPr lang="en-US" sz="900" u="none" strike="noStrike">
                          <a:effectLst/>
                        </a:rPr>
                        <a:t>Mengevaluasi mekanisme dan metode pemantauan suara pelanggan yang digunakan sebelum</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a:txBody>
                    <a:bodyPr/>
                    <a:lstStyle/>
                    <a:p>
                      <a:pPr algn="l" fontAlgn="t"/>
                      <a:r>
                        <a:rPr lang="fi-FI" sz="900" u="none" strike="noStrike">
                          <a:effectLst/>
                        </a:rPr>
                        <a:t>Kebijakan Adm Penanganan Keluhan Pelanggan</a:t>
                      </a:r>
                      <a:endParaRPr lang="fi-FI" sz="900" b="0" i="0" u="none" strike="noStrike">
                        <a:solidFill>
                          <a:srgbClr val="000000"/>
                        </a:solidFill>
                        <a:effectLst/>
                        <a:latin typeface="Calibri"/>
                      </a:endParaRPr>
                    </a:p>
                  </a:txBody>
                  <a:tcPr marL="3824" marR="3824" marT="3824" marB="0"/>
                </a:tc>
              </a:tr>
              <a:tr h="61182">
                <a:tc vMerge="1">
                  <a:txBody>
                    <a:bodyPr/>
                    <a:lstStyle/>
                    <a:p>
                      <a:endParaRPr lang="en-US"/>
                    </a:p>
                  </a:txBody>
                  <a:tcPr/>
                </a:tc>
                <a:tc vMerge="1">
                  <a:txBody>
                    <a:bodyPr/>
                    <a:lstStyle/>
                    <a:p>
                      <a:endParaRPr lang="en-US"/>
                    </a:p>
                  </a:txBody>
                  <a:tcPr/>
                </a:tc>
                <a:tc rowSpan="7">
                  <a:txBody>
                    <a:bodyPr/>
                    <a:lstStyle/>
                    <a:p>
                      <a:pPr algn="l" fontAlgn="t"/>
                      <a:r>
                        <a:rPr lang="en-US" sz="900" u="none" strike="noStrike">
                          <a:effectLst/>
                        </a:rPr>
                        <a:t>Memastikan bahwa semua masukan (keluhan, saran, dan informasi) yang berhubungan dengan kegiatan di Universitas Bakrie dikumpulkan, dievaluasi, dan dianalisis sebagai umpan balik guna pengembangan dan perbaikan kinerja organisasi</a:t>
                      </a:r>
                      <a:endParaRPr lang="en-US" sz="900" b="0" i="0" u="none" strike="noStrike">
                        <a:solidFill>
                          <a:srgbClr val="000000"/>
                        </a:solidFill>
                        <a:effectLst/>
                        <a:latin typeface="Calibri"/>
                      </a:endParaRPr>
                    </a:p>
                  </a:txBody>
                  <a:tcPr marL="3824" marR="3824" marT="3824" marB="0"/>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02</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Form Keluhan Pelangan</a:t>
                      </a:r>
                      <a:endParaRPr lang="en-US" sz="900" b="0" i="0" u="none" strike="noStrike">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03</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Laporan Pemantauan Suara Pelangga</a:t>
                      </a:r>
                      <a:endParaRPr lang="en-US" sz="900" b="0" i="0" u="none" strike="noStrike">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rowSpan="5">
                  <a:txBody>
                    <a:bodyPr/>
                    <a:lstStyle/>
                    <a:p>
                      <a:pPr algn="l" fontAlgn="t"/>
                      <a:r>
                        <a:rPr lang="en-US" sz="900" u="none" strike="noStrike">
                          <a:effectLst/>
                        </a:rPr>
                        <a:t>02</a:t>
                      </a:r>
                      <a:endParaRPr lang="en-US" sz="900" b="0" i="0" u="none" strike="noStrike">
                        <a:solidFill>
                          <a:srgbClr val="000000"/>
                        </a:solidFill>
                        <a:effectLst/>
                        <a:latin typeface="Calibri"/>
                      </a:endParaRPr>
                    </a:p>
                  </a:txBody>
                  <a:tcPr marL="3824" marR="3824" marT="3824" marB="0"/>
                </a:tc>
                <a:tc rowSpan="5">
                  <a:txBody>
                    <a:bodyPr/>
                    <a:lstStyle/>
                    <a:p>
                      <a:pPr algn="l" fontAlgn="t"/>
                      <a:r>
                        <a:rPr lang="en-US" sz="900" u="none" strike="noStrike">
                          <a:effectLst/>
                        </a:rPr>
                        <a:t>Menyusun rencana riset suara pelanggan dengan menentukan tujuan riset dan kriteria masukan dari pelanggan</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a:txBody>
                    <a:bodyPr/>
                    <a:lstStyle/>
                    <a:p>
                      <a:pPr algn="l" fontAlgn="t"/>
                      <a:r>
                        <a:rPr lang="sv-SE" sz="900" u="none" strike="noStrike">
                          <a:effectLst/>
                        </a:rPr>
                        <a:t>Draft Rencana Riset Suara Pelanggan</a:t>
                      </a:r>
                      <a:endParaRPr lang="sv-SE" sz="900" b="0" i="0" u="none" strike="noStrike">
                        <a:solidFill>
                          <a:srgbClr val="000000"/>
                        </a:solidFill>
                        <a:effectLst/>
                        <a:latin typeface="Calibri"/>
                      </a:endParaRPr>
                    </a:p>
                  </a:txBody>
                  <a:tcPr marL="3824" marR="3824" marT="3824" marB="0"/>
                </a:tc>
              </a:tr>
              <a:tr h="611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02</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Data Hasil Survey</a:t>
                      </a:r>
                      <a:endParaRPr lang="en-US" sz="900" b="0" i="0" u="none" strike="noStrike">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03</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Hasil Analisis Riset Suara Pelanggan</a:t>
                      </a:r>
                      <a:endParaRPr lang="en-US" sz="900" b="0" i="0" u="none" strike="noStrike">
                        <a:solidFill>
                          <a:srgbClr val="000000"/>
                        </a:solidFill>
                        <a:effectLst/>
                        <a:latin typeface="Calibri"/>
                      </a:endParaRPr>
                    </a:p>
                  </a:txBody>
                  <a:tcPr marL="3824" marR="3824" marT="3824" marB="0"/>
                </a:tc>
              </a:tr>
              <a:tr h="12236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04</a:t>
                      </a:r>
                      <a:endParaRPr lang="en-US" sz="900" b="0" i="0" u="none" strike="noStrike">
                        <a:solidFill>
                          <a:srgbClr val="000000"/>
                        </a:solidFill>
                        <a:effectLst/>
                        <a:latin typeface="Calibri"/>
                      </a:endParaRPr>
                    </a:p>
                  </a:txBody>
                  <a:tcPr marL="3824" marR="3824" marT="3824" marB="0"/>
                </a:tc>
                <a:tc>
                  <a:txBody>
                    <a:bodyPr/>
                    <a:lstStyle/>
                    <a:p>
                      <a:pPr algn="l" fontAlgn="t"/>
                      <a:r>
                        <a:rPr lang="es-ES" sz="900" u="none" strike="noStrike">
                          <a:effectLst/>
                        </a:rPr>
                        <a:t>Buku Kegiatan Harian Pemasaran dan Admisi</a:t>
                      </a:r>
                      <a:endParaRPr lang="es-ES" sz="900" b="0" i="0" u="none" strike="noStrike">
                        <a:solidFill>
                          <a:srgbClr val="000000"/>
                        </a:solidFill>
                        <a:effectLst/>
                        <a:latin typeface="Calibri"/>
                      </a:endParaRPr>
                    </a:p>
                  </a:txBody>
                  <a:tcPr marL="3824" marR="3824" marT="3824" marB="0"/>
                </a:tc>
              </a:tr>
              <a:tr h="1139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05</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Rekap saran &amp; informasi pelanggan</a:t>
                      </a:r>
                      <a:endParaRPr lang="en-US" sz="900" b="0" i="0" u="none" strike="noStrike">
                        <a:solidFill>
                          <a:srgbClr val="000000"/>
                        </a:solidFill>
                        <a:effectLst/>
                        <a:latin typeface="Calibri"/>
                      </a:endParaRPr>
                    </a:p>
                  </a:txBody>
                  <a:tcPr marL="3824" marR="3824" marT="3824" marB="0"/>
                </a:tc>
              </a:tr>
              <a:tr h="187371">
                <a:tc vMerge="1">
                  <a:txBody>
                    <a:bodyPr/>
                    <a:lstStyle/>
                    <a:p>
                      <a:endParaRPr lang="en-US"/>
                    </a:p>
                  </a:txBody>
                  <a:tcPr/>
                </a:tc>
                <a:tc rowSpan="2">
                  <a:txBody>
                    <a:bodyPr/>
                    <a:lstStyle/>
                    <a:p>
                      <a:pPr algn="ctr" fontAlgn="t"/>
                      <a:r>
                        <a:rPr lang="en-US" sz="900" u="none" strike="noStrike">
                          <a:effectLst/>
                        </a:rPr>
                        <a:t>05</a:t>
                      </a:r>
                      <a:endParaRPr lang="en-US" sz="900" b="1" i="0" u="none" strike="noStrike">
                        <a:solidFill>
                          <a:srgbClr val="000000"/>
                        </a:solidFill>
                        <a:effectLst/>
                        <a:latin typeface="Calibri"/>
                      </a:endParaRPr>
                    </a:p>
                  </a:txBody>
                  <a:tcPr marL="3824" marR="3824" marT="3824" marB="0"/>
                </a:tc>
                <a:tc>
                  <a:txBody>
                    <a:bodyPr/>
                    <a:lstStyle/>
                    <a:p>
                      <a:pPr algn="l" fontAlgn="t"/>
                      <a:r>
                        <a:rPr lang="en-US" sz="900" u="none" strike="noStrike" dirty="0">
                          <a:effectLst/>
                        </a:rPr>
                        <a:t>Monitoring </a:t>
                      </a:r>
                      <a:r>
                        <a:rPr lang="en-US" sz="900" u="none" strike="noStrike" dirty="0" err="1">
                          <a:effectLst/>
                        </a:rPr>
                        <a:t>Kesesuaian</a:t>
                      </a:r>
                      <a:r>
                        <a:rPr lang="en-US" sz="900" u="none" strike="noStrike" dirty="0">
                          <a:effectLst/>
                        </a:rPr>
                        <a:t> &amp; Addendum </a:t>
                      </a:r>
                      <a:r>
                        <a:rPr lang="en-US" sz="900" u="none" strike="noStrike" dirty="0" err="1">
                          <a:effectLst/>
                        </a:rPr>
                        <a:t>Kesepakatan</a:t>
                      </a:r>
                      <a:r>
                        <a:rPr lang="en-US" sz="900" u="none" strike="noStrike" dirty="0">
                          <a:effectLst/>
                        </a:rPr>
                        <a:t> </a:t>
                      </a:r>
                      <a:endParaRPr lang="en-US" sz="900" b="1" i="0" u="none" strike="noStrike" dirty="0">
                        <a:solidFill>
                          <a:srgbClr val="000000"/>
                        </a:solidFill>
                        <a:effectLst/>
                        <a:latin typeface="Calibri"/>
                      </a:endParaRPr>
                    </a:p>
                  </a:txBody>
                  <a:tcPr marL="3824" marR="3824" marT="3824" marB="0"/>
                </a:tc>
                <a:tc rowSpan="2">
                  <a:txBody>
                    <a:bodyPr/>
                    <a:lstStyle/>
                    <a:p>
                      <a:pPr algn="ctr"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rowSpan="2">
                  <a:txBody>
                    <a:bodyPr/>
                    <a:lstStyle/>
                    <a:p>
                      <a:pPr algn="l" fontAlgn="t"/>
                      <a:r>
                        <a:rPr lang="en-US" sz="900" u="none" strike="noStrike">
                          <a:effectLst/>
                        </a:rPr>
                        <a:t>Menyiapkan dokumen perjanjian beasiswa, menghubungi pihak-pihak terkait, dan merencanakan realisasi penandatanganan perjanjian beasiswa</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01</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a:effectLst/>
                        </a:rPr>
                        <a:t>Surat perjanjian beasiswa</a:t>
                      </a:r>
                      <a:endParaRPr lang="en-US" sz="900" b="0" i="0" u="none" strike="noStrike">
                        <a:solidFill>
                          <a:srgbClr val="000000"/>
                        </a:solidFill>
                        <a:effectLst/>
                        <a:latin typeface="Calibri"/>
                      </a:endParaRPr>
                    </a:p>
                  </a:txBody>
                  <a:tcPr marL="3824" marR="3824" marT="3824" marB="0"/>
                </a:tc>
              </a:tr>
              <a:tr h="389273">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Menjamin bahwa kesepakatan dijalankan sebagaimana mestinya dan melakukan penyesuaian kesepakatan atas terjadinya perubahan kondisi</a:t>
                      </a:r>
                      <a:endParaRPr lang="en-US" sz="900" b="0" i="0" u="none" strike="noStrike">
                        <a:solidFill>
                          <a:srgbClr val="000000"/>
                        </a:solidFill>
                        <a:effectLst/>
                        <a:latin typeface="Calibri"/>
                      </a:endParaRPr>
                    </a:p>
                  </a:txBody>
                  <a:tcPr marL="3824" marR="3824" marT="3824" marB="0"/>
                </a:tc>
                <a:tc vMerge="1">
                  <a:txBody>
                    <a:bodyPr/>
                    <a:lstStyle/>
                    <a:p>
                      <a:endParaRPr lang="en-US"/>
                    </a:p>
                  </a:txBody>
                  <a:tcPr/>
                </a:tc>
                <a:tc vMerge="1">
                  <a:txBody>
                    <a:bodyPr/>
                    <a:lstStyle/>
                    <a:p>
                      <a:endParaRPr lang="en-US"/>
                    </a:p>
                  </a:txBody>
                  <a:tcPr/>
                </a:tc>
                <a:tc>
                  <a:txBody>
                    <a:bodyPr/>
                    <a:lstStyle/>
                    <a:p>
                      <a:pPr algn="l" fontAlgn="t"/>
                      <a:r>
                        <a:rPr lang="en-US" sz="900" u="none" strike="noStrike">
                          <a:effectLst/>
                        </a:rPr>
                        <a:t> </a:t>
                      </a:r>
                      <a:endParaRPr lang="en-US" sz="900" b="0" i="0" u="none" strike="noStrike">
                        <a:solidFill>
                          <a:srgbClr val="000000"/>
                        </a:solidFill>
                        <a:effectLst/>
                        <a:latin typeface="Calibri"/>
                      </a:endParaRPr>
                    </a:p>
                  </a:txBody>
                  <a:tcPr marL="3824" marR="3824" marT="3824" marB="0"/>
                </a:tc>
                <a:tc>
                  <a:txBody>
                    <a:bodyPr/>
                    <a:lstStyle/>
                    <a:p>
                      <a:pPr algn="l" fontAlgn="t"/>
                      <a:r>
                        <a:rPr lang="en-US" sz="900" u="none" strike="noStrike" dirty="0">
                          <a:effectLst/>
                        </a:rPr>
                        <a:t> </a:t>
                      </a:r>
                      <a:endParaRPr lang="en-US" sz="900" b="0" i="0" u="none" strike="noStrike" dirty="0">
                        <a:solidFill>
                          <a:srgbClr val="000000"/>
                        </a:solidFill>
                        <a:effectLst/>
                        <a:latin typeface="Calibri"/>
                      </a:endParaRPr>
                    </a:p>
                  </a:txBody>
                  <a:tcPr marL="3824" marR="3824" marT="3824" marB="0"/>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18967058"/>
              </p:ext>
            </p:extLst>
          </p:nvPr>
        </p:nvGraphicFramePr>
        <p:xfrm>
          <a:off x="107504" y="858893"/>
          <a:ext cx="4572001" cy="5665388"/>
        </p:xfrm>
        <a:graphic>
          <a:graphicData uri="http://schemas.openxmlformats.org/drawingml/2006/table">
            <a:tbl>
              <a:tblPr>
                <a:tableStyleId>{5C22544A-7EE6-4342-B048-85BDC9FD1C3A}</a:tableStyleId>
              </a:tblPr>
              <a:tblGrid>
                <a:gridCol w="318877"/>
                <a:gridCol w="478315"/>
                <a:gridCol w="549416"/>
                <a:gridCol w="3225393"/>
              </a:tblGrid>
              <a:tr h="168851">
                <a:tc>
                  <a:txBody>
                    <a:bodyPr/>
                    <a:lstStyle/>
                    <a:p>
                      <a:pPr algn="ctr" fontAlgn="b"/>
                      <a:r>
                        <a:rPr lang="en-US" sz="1200" u="none" strike="noStrike" dirty="0">
                          <a:effectLst/>
                        </a:rPr>
                        <a:t>No. </a:t>
                      </a:r>
                      <a:endParaRPr lang="en-US" sz="1200" b="1" i="0" u="none" strike="noStrike" dirty="0">
                        <a:solidFill>
                          <a:srgbClr val="000000"/>
                        </a:solidFill>
                        <a:effectLst/>
                        <a:latin typeface="Calibri"/>
                      </a:endParaRPr>
                    </a:p>
                  </a:txBody>
                  <a:tcPr marL="6172" marR="6172" marT="6172" marB="0" anchor="b"/>
                </a:tc>
                <a:tc gridSpan="2">
                  <a:txBody>
                    <a:bodyPr/>
                    <a:lstStyle/>
                    <a:p>
                      <a:pPr algn="ctr" fontAlgn="b"/>
                      <a:endParaRPr lang="en-US" sz="1200" b="1" i="0" u="none" strike="noStrike" dirty="0">
                        <a:solidFill>
                          <a:srgbClr val="000000"/>
                        </a:solidFill>
                        <a:effectLst/>
                        <a:latin typeface="Calibri"/>
                      </a:endParaRPr>
                    </a:p>
                  </a:txBody>
                  <a:tcPr marL="6172" marR="6172" marT="6172" marB="0" anchor="b"/>
                </a:tc>
                <a:tc hMerge="1">
                  <a:txBody>
                    <a:bodyPr/>
                    <a:lstStyle/>
                    <a:p>
                      <a:endParaRPr lang="en-US"/>
                    </a:p>
                  </a:txBody>
                  <a:tcPr/>
                </a:tc>
                <a:tc>
                  <a:txBody>
                    <a:bodyPr/>
                    <a:lstStyle/>
                    <a:p>
                      <a:pPr algn="ctr" fontAlgn="b"/>
                      <a:r>
                        <a:rPr lang="en-US" sz="1200" u="none" strike="noStrike" dirty="0" err="1">
                          <a:effectLst/>
                        </a:rPr>
                        <a:t>Keterangan</a:t>
                      </a:r>
                      <a:r>
                        <a:rPr lang="en-US" sz="1200" u="none" strike="noStrike" dirty="0">
                          <a:effectLst/>
                        </a:rPr>
                        <a:t> </a:t>
                      </a:r>
                      <a:endParaRPr lang="en-US" sz="1200" b="1" i="0" u="none" strike="noStrike" dirty="0">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1</a:t>
                      </a:r>
                      <a:endParaRPr lang="en-US" sz="1200" b="0"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PAD</a:t>
                      </a:r>
                      <a:endParaRPr lang="en-US" sz="1200" b="0"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l" fontAlgn="b"/>
                      <a:r>
                        <a:rPr lang="en-US" sz="1200" u="none" strike="noStrike" dirty="0" err="1">
                          <a:effectLst/>
                        </a:rPr>
                        <a:t>Promosi</a:t>
                      </a:r>
                      <a:r>
                        <a:rPr lang="en-US" sz="1200" u="none" strike="noStrike" dirty="0">
                          <a:effectLst/>
                        </a:rPr>
                        <a:t> &amp; </a:t>
                      </a:r>
                      <a:r>
                        <a:rPr lang="en-US" sz="1200" u="none" strike="noStrike" dirty="0" err="1">
                          <a:effectLst/>
                        </a:rPr>
                        <a:t>Admisi</a:t>
                      </a:r>
                      <a:endParaRPr lang="en-US" sz="1200" b="0" i="0" u="none" strike="noStrike" dirty="0">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PAD-01</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Promosi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PAD-02</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dirty="0" err="1">
                          <a:effectLst/>
                        </a:rPr>
                        <a:t>Pelayanan</a:t>
                      </a:r>
                      <a:r>
                        <a:rPr lang="en-US" sz="1200" u="none" strike="noStrike" dirty="0">
                          <a:effectLst/>
                        </a:rPr>
                        <a:t> </a:t>
                      </a:r>
                      <a:r>
                        <a:rPr lang="en-US" sz="1200" u="none" strike="noStrike" dirty="0" err="1">
                          <a:effectLst/>
                        </a:rPr>
                        <a:t>Informasi</a:t>
                      </a:r>
                      <a:r>
                        <a:rPr lang="en-US" sz="1200" u="none" strike="noStrike" dirty="0">
                          <a:effectLst/>
                        </a:rPr>
                        <a:t> </a:t>
                      </a:r>
                      <a:r>
                        <a:rPr lang="en-US" sz="1200" u="none" strike="noStrike" dirty="0" err="1">
                          <a:effectLst/>
                        </a:rPr>
                        <a:t>untuk</a:t>
                      </a:r>
                      <a:r>
                        <a:rPr lang="en-US" sz="1200" u="none" strike="noStrike" dirty="0">
                          <a:effectLst/>
                        </a:rPr>
                        <a:t> </a:t>
                      </a:r>
                      <a:r>
                        <a:rPr lang="en-US" sz="1200" u="none" strike="noStrike" dirty="0" err="1">
                          <a:effectLst/>
                        </a:rPr>
                        <a:t>Pelanggan</a:t>
                      </a:r>
                      <a:r>
                        <a:rPr lang="en-US" sz="1200" u="none" strike="noStrike" dirty="0">
                          <a:effectLst/>
                        </a:rPr>
                        <a:t> </a:t>
                      </a:r>
                      <a:endParaRPr lang="en-US" sz="1200" b="0" i="0" u="none" strike="noStrike" dirty="0">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a:endParaRPr>
                    </a:p>
                  </a:txBody>
                  <a:tcPr marL="6172" marR="6172" marT="6172" marB="0" anchor="b"/>
                </a:tc>
                <a:tc>
                  <a:txBody>
                    <a:bodyPr/>
                    <a:lstStyle/>
                    <a:p>
                      <a:pPr algn="ctr" fontAlgn="b"/>
                      <a:r>
                        <a:rPr lang="en-US" sz="1200" u="none" strike="noStrike">
                          <a:effectLst/>
                        </a:rPr>
                        <a:t>PAD-03</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Pendaftaran &amp; Seleksi Mahasiswa Baru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PAD-04</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Pemantauan Suara Pelanggan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PAD-05</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dirty="0">
                          <a:effectLst/>
                        </a:rPr>
                        <a:t>Monitoring </a:t>
                      </a:r>
                      <a:r>
                        <a:rPr lang="en-US" sz="1200" u="none" strike="noStrike" dirty="0" err="1">
                          <a:effectLst/>
                        </a:rPr>
                        <a:t>Kesesuaian</a:t>
                      </a:r>
                      <a:r>
                        <a:rPr lang="en-US" sz="1200" u="none" strike="noStrike" dirty="0">
                          <a:effectLst/>
                        </a:rPr>
                        <a:t> &amp; Addendum </a:t>
                      </a:r>
                      <a:r>
                        <a:rPr lang="en-US" sz="1200" u="none" strike="noStrike" dirty="0" err="1">
                          <a:effectLst/>
                        </a:rPr>
                        <a:t>Kesepakatan</a:t>
                      </a:r>
                      <a:r>
                        <a:rPr lang="en-US" sz="1200" u="none" strike="noStrike" dirty="0">
                          <a:effectLst/>
                        </a:rPr>
                        <a:t> </a:t>
                      </a:r>
                      <a:endParaRPr lang="en-US" sz="1200" b="0" i="0" u="none" strike="noStrike" dirty="0">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2</a:t>
                      </a:r>
                      <a:endParaRPr lang="en-US" sz="1200" b="0"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POA </a:t>
                      </a:r>
                      <a:endParaRPr lang="en-US" sz="1200" b="0"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Perencanaan Operasional Akademik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POA-01</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dirty="0" err="1">
                          <a:effectLst/>
                        </a:rPr>
                        <a:t>Perencanaan</a:t>
                      </a:r>
                      <a:r>
                        <a:rPr lang="en-US" sz="1200" u="none" strike="noStrike" dirty="0">
                          <a:effectLst/>
                        </a:rPr>
                        <a:t> </a:t>
                      </a:r>
                      <a:r>
                        <a:rPr lang="en-US" sz="1200" u="none" strike="noStrike" dirty="0" err="1">
                          <a:effectLst/>
                        </a:rPr>
                        <a:t>Operasional</a:t>
                      </a:r>
                      <a:r>
                        <a:rPr lang="en-US" sz="1200" u="none" strike="noStrike" dirty="0">
                          <a:effectLst/>
                        </a:rPr>
                        <a:t> </a:t>
                      </a:r>
                      <a:r>
                        <a:rPr lang="en-US" sz="1200" u="none" strike="noStrike" dirty="0" err="1">
                          <a:effectLst/>
                        </a:rPr>
                        <a:t>Akademik</a:t>
                      </a:r>
                      <a:r>
                        <a:rPr lang="en-US" sz="1200" u="none" strike="noStrike" dirty="0">
                          <a:effectLst/>
                        </a:rPr>
                        <a:t> </a:t>
                      </a:r>
                      <a:endParaRPr lang="en-US" sz="1200" b="0" i="0" u="none" strike="noStrike" dirty="0">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POA-02</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Perencanaan Operasional Universitas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POA-03</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Evaluasi dan Koreksi Perencanaan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3</a:t>
                      </a:r>
                      <a:endParaRPr lang="en-US" sz="1200" b="0"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PEA </a:t>
                      </a:r>
                      <a:endParaRPr lang="en-US" sz="1200" b="0"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Pemantauan &amp; Evaluasi Akademik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PEA-01</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Persiapan &amp; Pemantauan Operasional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PEA-02</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dirty="0" err="1">
                          <a:effectLst/>
                        </a:rPr>
                        <a:t>Penyelenggaraan</a:t>
                      </a:r>
                      <a:r>
                        <a:rPr lang="en-US" sz="1200" u="none" strike="noStrike" dirty="0">
                          <a:effectLst/>
                        </a:rPr>
                        <a:t> </a:t>
                      </a:r>
                      <a:r>
                        <a:rPr lang="en-US" sz="1200" u="none" strike="noStrike" dirty="0" err="1">
                          <a:effectLst/>
                        </a:rPr>
                        <a:t>Perkuliahan</a:t>
                      </a:r>
                      <a:r>
                        <a:rPr lang="en-US" sz="1200" u="none" strike="noStrike" dirty="0">
                          <a:effectLst/>
                        </a:rPr>
                        <a:t> </a:t>
                      </a:r>
                      <a:endParaRPr lang="en-US" sz="1200" b="0" i="0" u="none" strike="noStrike" dirty="0">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PEA-03</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dirty="0" err="1">
                          <a:effectLst/>
                        </a:rPr>
                        <a:t>Penyelenggaraan</a:t>
                      </a:r>
                      <a:r>
                        <a:rPr lang="en-US" sz="1200" u="none" strike="noStrike" dirty="0">
                          <a:effectLst/>
                        </a:rPr>
                        <a:t> </a:t>
                      </a:r>
                      <a:r>
                        <a:rPr lang="en-US" sz="1200" u="none" strike="noStrike" dirty="0" err="1">
                          <a:effectLst/>
                        </a:rPr>
                        <a:t>Magang</a:t>
                      </a:r>
                      <a:r>
                        <a:rPr lang="en-US" sz="1200" u="none" strike="noStrike" dirty="0">
                          <a:effectLst/>
                        </a:rPr>
                        <a:t> </a:t>
                      </a:r>
                      <a:endParaRPr lang="en-US" sz="1200" b="0" i="0" u="none" strike="noStrike" dirty="0">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PEA-04</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Penyelenggaraan Tugas Akhir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PEA-05</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dirty="0" err="1">
                          <a:effectLst/>
                        </a:rPr>
                        <a:t>Evaluasi</a:t>
                      </a:r>
                      <a:r>
                        <a:rPr lang="en-US" sz="1200" u="none" strike="noStrike" dirty="0">
                          <a:effectLst/>
                        </a:rPr>
                        <a:t> </a:t>
                      </a:r>
                      <a:r>
                        <a:rPr lang="en-US" sz="1200" u="none" strike="noStrike" dirty="0" err="1">
                          <a:effectLst/>
                        </a:rPr>
                        <a:t>Hasil</a:t>
                      </a:r>
                      <a:r>
                        <a:rPr lang="en-US" sz="1200" u="none" strike="noStrike" dirty="0">
                          <a:effectLst/>
                        </a:rPr>
                        <a:t> </a:t>
                      </a:r>
                      <a:r>
                        <a:rPr lang="en-US" sz="1200" u="none" strike="noStrike" dirty="0" err="1">
                          <a:effectLst/>
                        </a:rPr>
                        <a:t>Studi</a:t>
                      </a:r>
                      <a:r>
                        <a:rPr lang="en-US" sz="1200" u="none" strike="noStrike" dirty="0">
                          <a:effectLst/>
                        </a:rPr>
                        <a:t> </a:t>
                      </a:r>
                      <a:endParaRPr lang="en-US" sz="1200" b="0" i="0" u="none" strike="noStrike" dirty="0">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PEA-06</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dirty="0" err="1">
                          <a:effectLst/>
                        </a:rPr>
                        <a:t>Yudisium</a:t>
                      </a:r>
                      <a:r>
                        <a:rPr lang="en-US" sz="1200" u="none" strike="noStrike" dirty="0">
                          <a:effectLst/>
                        </a:rPr>
                        <a:t> </a:t>
                      </a:r>
                      <a:endParaRPr lang="en-US" sz="1200" b="0" i="0" u="none" strike="noStrike" dirty="0">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4</a:t>
                      </a:r>
                      <a:endParaRPr lang="en-US" sz="1200" b="0"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PPK</a:t>
                      </a:r>
                      <a:endParaRPr lang="en-US" sz="1200" b="0"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Perencanaan &amp; Pengembangan Kurikulum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PPK-01</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Pemantauan &amp; Evaluasi Kurikulum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PPK-02</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Perencanaan Pengembangan Sosialisasi Kurikulum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5</a:t>
                      </a:r>
                      <a:endParaRPr lang="en-US" sz="1200" b="0"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PPA</a:t>
                      </a:r>
                      <a:endParaRPr lang="en-US" sz="1200" b="0"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Pengelolaan Pendukung Akademik </a:t>
                      </a:r>
                      <a:endParaRPr lang="en-US" sz="1200" b="0" i="0" u="none" strike="noStrike">
                        <a:solidFill>
                          <a:srgbClr val="000000"/>
                        </a:solidFill>
                        <a:effectLst/>
                        <a:latin typeface="Calibri"/>
                      </a:endParaRPr>
                    </a:p>
                  </a:txBody>
                  <a:tcPr marL="6172" marR="6172" marT="6172" marB="0" anchor="b"/>
                </a:tc>
              </a:tr>
              <a:tr h="332190">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dirty="0">
                          <a:effectLst/>
                        </a:rPr>
                        <a:t>PPA-01</a:t>
                      </a:r>
                      <a:endParaRPr lang="en-US" sz="1200" b="0" i="0" u="none" strike="noStrike" dirty="0">
                        <a:solidFill>
                          <a:srgbClr val="000000"/>
                        </a:solidFill>
                        <a:effectLst/>
                        <a:latin typeface="Calibri"/>
                      </a:endParaRPr>
                    </a:p>
                  </a:txBody>
                  <a:tcPr marL="6172" marR="6172" marT="6172" marB="0" anchor="b"/>
                </a:tc>
                <a:tc>
                  <a:txBody>
                    <a:bodyPr/>
                    <a:lstStyle/>
                    <a:p>
                      <a:pPr algn="l" fontAlgn="b"/>
                      <a:r>
                        <a:rPr lang="nl-NL" sz="1200" u="none" strike="noStrike" dirty="0">
                          <a:effectLst/>
                        </a:rPr>
                        <a:t>Perencanaan dan Pengembangan Pendukung Akademik </a:t>
                      </a:r>
                      <a:endParaRPr lang="nl-NL" sz="1200" b="0" i="0" u="none" strike="noStrike" dirty="0">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PPA-02</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a:effectLst/>
                        </a:rPr>
                        <a:t>Penyelenggaraan Pendukung Akademik </a:t>
                      </a:r>
                      <a:endParaRPr lang="en-US" sz="1200" b="0" i="0" u="none" strike="noStrike">
                        <a:solidFill>
                          <a:srgbClr val="000000"/>
                        </a:solidFill>
                        <a:effectLst/>
                        <a:latin typeface="Calibri"/>
                      </a:endParaRPr>
                    </a:p>
                  </a:txBody>
                  <a:tcPr marL="6172" marR="6172" marT="6172" marB="0" anchor="b"/>
                </a:tc>
              </a:tr>
              <a:tr h="168851">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 </a:t>
                      </a:r>
                      <a:endParaRPr lang="en-US" sz="1200" b="1" i="0" u="none" strike="noStrike">
                        <a:solidFill>
                          <a:srgbClr val="000000"/>
                        </a:solidFill>
                        <a:effectLst/>
                        <a:latin typeface="Calibri"/>
                      </a:endParaRPr>
                    </a:p>
                  </a:txBody>
                  <a:tcPr marL="6172" marR="6172" marT="6172" marB="0" anchor="b"/>
                </a:tc>
                <a:tc>
                  <a:txBody>
                    <a:bodyPr/>
                    <a:lstStyle/>
                    <a:p>
                      <a:pPr algn="ctr" fontAlgn="b"/>
                      <a:r>
                        <a:rPr lang="en-US" sz="1200" u="none" strike="noStrike">
                          <a:effectLst/>
                        </a:rPr>
                        <a:t>PPA-03</a:t>
                      </a:r>
                      <a:endParaRPr lang="en-US" sz="1200" b="0" i="0" u="none" strike="noStrike">
                        <a:solidFill>
                          <a:srgbClr val="000000"/>
                        </a:solidFill>
                        <a:effectLst/>
                        <a:latin typeface="Calibri"/>
                      </a:endParaRPr>
                    </a:p>
                  </a:txBody>
                  <a:tcPr marL="6172" marR="6172" marT="6172" marB="0" anchor="b"/>
                </a:tc>
                <a:tc>
                  <a:txBody>
                    <a:bodyPr/>
                    <a:lstStyle/>
                    <a:p>
                      <a:pPr algn="l" fontAlgn="b"/>
                      <a:r>
                        <a:rPr lang="en-US" sz="1200" u="none" strike="noStrike" dirty="0" err="1">
                          <a:effectLst/>
                        </a:rPr>
                        <a:t>Evaluasi</a:t>
                      </a:r>
                      <a:r>
                        <a:rPr lang="en-US" sz="1200" u="none" strike="noStrike" dirty="0">
                          <a:effectLst/>
                        </a:rPr>
                        <a:t> </a:t>
                      </a:r>
                      <a:r>
                        <a:rPr lang="en-US" sz="1200" u="none" strike="noStrike" dirty="0" err="1">
                          <a:effectLst/>
                        </a:rPr>
                        <a:t>Efektifitas</a:t>
                      </a:r>
                      <a:r>
                        <a:rPr lang="en-US" sz="1200" u="none" strike="noStrike" dirty="0">
                          <a:effectLst/>
                        </a:rPr>
                        <a:t> </a:t>
                      </a:r>
                      <a:r>
                        <a:rPr lang="en-US" sz="1200" u="none" strike="noStrike" dirty="0" err="1">
                          <a:effectLst/>
                        </a:rPr>
                        <a:t>Pendukung</a:t>
                      </a:r>
                      <a:r>
                        <a:rPr lang="en-US" sz="1200" u="none" strike="noStrike" dirty="0">
                          <a:effectLst/>
                        </a:rPr>
                        <a:t> </a:t>
                      </a:r>
                      <a:r>
                        <a:rPr lang="en-US" sz="1200" u="none" strike="noStrike" dirty="0" err="1">
                          <a:effectLst/>
                        </a:rPr>
                        <a:t>Akademis</a:t>
                      </a:r>
                      <a:r>
                        <a:rPr lang="en-US" sz="1200" u="none" strike="noStrike" dirty="0">
                          <a:effectLst/>
                        </a:rPr>
                        <a:t> </a:t>
                      </a:r>
                      <a:endParaRPr lang="en-US" sz="1200" b="0" i="0" u="none" strike="noStrike" dirty="0">
                        <a:solidFill>
                          <a:srgbClr val="000000"/>
                        </a:solidFill>
                        <a:effectLst/>
                        <a:latin typeface="Calibri"/>
                      </a:endParaRPr>
                    </a:p>
                  </a:txBody>
                  <a:tcPr marL="6172" marR="6172" marT="6172" marB="0" anchor="b"/>
                </a:tc>
              </a:tr>
            </a:tbl>
          </a:graphicData>
        </a:graphic>
      </p:graphicFrame>
      <p:sp>
        <p:nvSpPr>
          <p:cNvPr id="7" name="TextBox 6"/>
          <p:cNvSpPr txBox="1"/>
          <p:nvPr/>
        </p:nvSpPr>
        <p:spPr>
          <a:xfrm>
            <a:off x="5976154" y="3437680"/>
            <a:ext cx="1584176"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KODE</a:t>
            </a:r>
            <a:endParaRPr lang="en-US" sz="3200" b="1" dirty="0">
              <a:effectLst>
                <a:outerShdw blurRad="38100" dist="38100" dir="2700000" algn="tl">
                  <a:srgbClr val="000000">
                    <a:alpha val="43137"/>
                  </a:srgbClr>
                </a:outerShdw>
              </a:effectLst>
            </a:endParaRPr>
          </a:p>
        </p:txBody>
      </p:sp>
      <p:sp>
        <p:nvSpPr>
          <p:cNvPr id="8" name="Oval 7"/>
          <p:cNvSpPr/>
          <p:nvPr/>
        </p:nvSpPr>
        <p:spPr>
          <a:xfrm>
            <a:off x="417685" y="978062"/>
            <a:ext cx="504056"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12068102">
            <a:off x="474588" y="1961490"/>
            <a:ext cx="6846263" cy="1114462"/>
          </a:xfrm>
          <a:prstGeom prst="arc">
            <a:avLst>
              <a:gd name="adj1" fmla="val 11366540"/>
              <a:gd name="adj2" fmla="val 21457793"/>
            </a:avLst>
          </a:prstGeom>
          <a:ln w="19050">
            <a:solidFill>
              <a:srgbClr val="FF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ardrop 13"/>
          <p:cNvSpPr/>
          <p:nvPr/>
        </p:nvSpPr>
        <p:spPr>
          <a:xfrm>
            <a:off x="6095442" y="3158940"/>
            <a:ext cx="1345599" cy="1189850"/>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3411613"/>
            <a:ext cx="769939"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76154" y="4815123"/>
            <a:ext cx="1692186" cy="830997"/>
          </a:xfrm>
          <a:prstGeom prst="rect">
            <a:avLst/>
          </a:prstGeom>
          <a:noFill/>
        </p:spPr>
        <p:txBody>
          <a:bodyPr wrap="square" rtlCol="0">
            <a:spAutoFit/>
          </a:bodyPr>
          <a:lstStyle/>
          <a:p>
            <a:pPr algn="ctr"/>
            <a:r>
              <a:rPr lang="en-US" sz="2400" b="1" dirty="0" err="1" smtClean="0">
                <a:effectLst>
                  <a:outerShdw blurRad="38100" dist="38100" dir="2700000" algn="tl">
                    <a:srgbClr val="000000">
                      <a:alpha val="43137"/>
                    </a:srgbClr>
                  </a:outerShdw>
                </a:effectLst>
              </a:rPr>
              <a:t>Pola</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Klasifikasi</a:t>
            </a:r>
            <a:endParaRPr lang="en-US" sz="2400" b="1" dirty="0">
              <a:effectLst>
                <a:outerShdw blurRad="38100" dist="38100" dir="2700000" algn="tl">
                  <a:srgbClr val="000000">
                    <a:alpha val="43137"/>
                  </a:srgbClr>
                </a:outerShdw>
              </a:effectLst>
            </a:endParaRPr>
          </a:p>
        </p:txBody>
      </p:sp>
      <p:cxnSp>
        <p:nvCxnSpPr>
          <p:cNvPr id="18" name="Straight Arrow Connector 17"/>
          <p:cNvCxnSpPr>
            <a:endCxn id="16" idx="1"/>
          </p:cNvCxnSpPr>
          <p:nvPr/>
        </p:nvCxnSpPr>
        <p:spPr>
          <a:xfrm>
            <a:off x="1525515" y="3730067"/>
            <a:ext cx="4450639" cy="15005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Folded Corner 18"/>
          <p:cNvSpPr/>
          <p:nvPr/>
        </p:nvSpPr>
        <p:spPr>
          <a:xfrm>
            <a:off x="5976154" y="4599100"/>
            <a:ext cx="1836206" cy="1296144"/>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67544" y="188640"/>
            <a:ext cx="7949612" cy="461665"/>
          </a:xfrm>
          <a:prstGeom prst="rect">
            <a:avLst/>
          </a:prstGeom>
          <a:noFill/>
        </p:spPr>
        <p:txBody>
          <a:bodyPr wrap="none" rtlCol="0">
            <a:spAutoFit/>
          </a:bodyPr>
          <a:lstStyle/>
          <a:p>
            <a:r>
              <a:rPr lang="en-US" sz="2400" b="1" dirty="0" err="1" smtClean="0"/>
              <a:t>Pembentukan</a:t>
            </a:r>
            <a:r>
              <a:rPr lang="en-US" sz="2400" b="1" dirty="0" smtClean="0"/>
              <a:t> </a:t>
            </a:r>
            <a:r>
              <a:rPr lang="en-US" sz="2400" b="1" dirty="0" err="1" smtClean="0"/>
              <a:t>skema</a:t>
            </a:r>
            <a:r>
              <a:rPr lang="en-US" sz="2400" b="1" dirty="0" smtClean="0"/>
              <a:t> </a:t>
            </a:r>
            <a:r>
              <a:rPr lang="en-US" sz="2400" b="1" dirty="0" err="1" smtClean="0"/>
              <a:t>Klasifikasi</a:t>
            </a:r>
            <a:r>
              <a:rPr lang="en-US" sz="2400" b="1" dirty="0" smtClean="0"/>
              <a:t> </a:t>
            </a:r>
            <a:r>
              <a:rPr lang="en-US" sz="2400" b="1" dirty="0" err="1" smtClean="0"/>
              <a:t>berdasarkan</a:t>
            </a:r>
            <a:r>
              <a:rPr lang="en-US" sz="2400" b="1" dirty="0" smtClean="0"/>
              <a:t> </a:t>
            </a:r>
            <a:r>
              <a:rPr lang="en-US" sz="2400" b="1" dirty="0" err="1" smtClean="0"/>
              <a:t>Fungsi</a:t>
            </a:r>
            <a:r>
              <a:rPr lang="en-US" sz="2400" b="1" dirty="0" smtClean="0"/>
              <a:t> </a:t>
            </a:r>
            <a:endParaRPr lang="en-US" sz="2400" b="1" dirty="0"/>
          </a:p>
        </p:txBody>
      </p:sp>
    </p:spTree>
    <p:extLst>
      <p:ext uri="{BB962C8B-B14F-4D97-AF65-F5344CB8AC3E}">
        <p14:creationId xmlns:p14="http://schemas.microsoft.com/office/powerpoint/2010/main" val="21441244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467545" y="908720"/>
          <a:ext cx="7632846" cy="5205861"/>
        </p:xfrm>
        <a:graphic>
          <a:graphicData uri="http://schemas.openxmlformats.org/drawingml/2006/table">
            <a:tbl>
              <a:tblPr/>
              <a:tblGrid>
                <a:gridCol w="540970"/>
                <a:gridCol w="513107"/>
                <a:gridCol w="287475"/>
                <a:gridCol w="232192"/>
                <a:gridCol w="254306"/>
                <a:gridCol w="276419"/>
                <a:gridCol w="149573"/>
                <a:gridCol w="86304"/>
                <a:gridCol w="5292500"/>
              </a:tblGrid>
              <a:tr h="318498">
                <a:tc>
                  <a:txBody>
                    <a:bodyPr/>
                    <a:lstStyle/>
                    <a:p>
                      <a:pPr algn="l" fontAlgn="t"/>
                      <a:r>
                        <a:rPr lang="en-US" sz="1600" b="1" i="0" u="none" strike="noStrike" dirty="0">
                          <a:solidFill>
                            <a:srgbClr val="000000"/>
                          </a:solidFill>
                          <a:latin typeface="Calibri"/>
                        </a:rPr>
                        <a:t>PAD</a:t>
                      </a:r>
                    </a:p>
                  </a:txBody>
                  <a:tcPr marL="8809" marR="8809" marT="8809" marB="0">
                    <a:lnL>
                      <a:noFill/>
                    </a:lnL>
                    <a:lnR>
                      <a:noFill/>
                    </a:lnR>
                    <a:lnT>
                      <a:noFill/>
                    </a:lnT>
                    <a:lnB>
                      <a:noFill/>
                    </a:lnB>
                  </a:tcPr>
                </a:tc>
                <a:tc gridSpan="6">
                  <a:txBody>
                    <a:bodyPr/>
                    <a:lstStyle/>
                    <a:p>
                      <a:pPr algn="l" fontAlgn="t"/>
                      <a:r>
                        <a:rPr lang="en-US" sz="1600" b="1" i="0" u="none" strike="noStrike" dirty="0" err="1">
                          <a:solidFill>
                            <a:srgbClr val="000000"/>
                          </a:solidFill>
                          <a:latin typeface="Calibri"/>
                        </a:rPr>
                        <a:t>Promosi</a:t>
                      </a:r>
                      <a:r>
                        <a:rPr lang="en-US" sz="1600" b="1" i="0" u="none" strike="noStrike" dirty="0">
                          <a:solidFill>
                            <a:srgbClr val="000000"/>
                          </a:solidFill>
                          <a:latin typeface="Calibri"/>
                        </a:rPr>
                        <a:t> </a:t>
                      </a:r>
                      <a:r>
                        <a:rPr lang="en-US" sz="1600" b="1" i="0" u="none" strike="noStrike" dirty="0" err="1">
                          <a:solidFill>
                            <a:srgbClr val="000000"/>
                          </a:solidFill>
                          <a:latin typeface="Calibri"/>
                        </a:rPr>
                        <a:t>dan</a:t>
                      </a:r>
                      <a:r>
                        <a:rPr lang="en-US" sz="1600" b="1" i="0" u="none" strike="noStrike" dirty="0">
                          <a:solidFill>
                            <a:srgbClr val="000000"/>
                          </a:solidFill>
                          <a:latin typeface="Calibri"/>
                        </a:rPr>
                        <a:t> </a:t>
                      </a:r>
                      <a:r>
                        <a:rPr lang="en-US" sz="1600" b="1" i="0" u="none" strike="noStrike" dirty="0" err="1">
                          <a:solidFill>
                            <a:srgbClr val="000000"/>
                          </a:solidFill>
                          <a:latin typeface="Calibri"/>
                        </a:rPr>
                        <a:t>Admisi</a:t>
                      </a:r>
                      <a:endParaRPr lang="en-US" sz="1600" b="1" i="0" u="none" strike="noStrike" dirty="0">
                        <a:solidFill>
                          <a:srgbClr val="000000"/>
                        </a:solidFill>
                        <a:latin typeface="Calibri"/>
                      </a:endParaRP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endParaRPr lang="en-US" dirty="0"/>
                    </a:p>
                  </a:txBody>
                  <a:tcPr marL="8809" marR="8809" marT="8809" marB="0">
                    <a:lnL>
                      <a:noFill/>
                    </a:lnL>
                    <a:lnR>
                      <a:noFill/>
                    </a:lnR>
                    <a:lnT>
                      <a:noFill/>
                    </a:lnT>
                    <a:lnB>
                      <a:noFill/>
                    </a:lnB>
                  </a:tcPr>
                </a:tc>
                <a:tc>
                  <a:txBody>
                    <a:bodyPr/>
                    <a:lstStyle/>
                    <a:p>
                      <a:pPr algn="l" fontAlgn="t"/>
                      <a:endParaRPr lang="en-US" sz="1100" b="0" i="0" u="none" strike="noStrike" dirty="0">
                        <a:solidFill>
                          <a:srgbClr val="000000"/>
                        </a:solidFill>
                        <a:latin typeface="Calibri"/>
                      </a:endParaRPr>
                    </a:p>
                  </a:txBody>
                  <a:tcPr marL="8809" marR="8809" marT="8809" marB="0">
                    <a:lnL>
                      <a:noFill/>
                    </a:lnL>
                    <a:lnR>
                      <a:noFill/>
                    </a:lnR>
                    <a:lnT>
                      <a:noFill/>
                    </a:lnT>
                    <a:lnB>
                      <a:noFill/>
                    </a:lnB>
                  </a:tcPr>
                </a:tc>
              </a:tr>
              <a:tr h="901782">
                <a:tc>
                  <a:txBody>
                    <a:bodyPr/>
                    <a:lstStyle/>
                    <a:p>
                      <a:pPr algn="l" fontAlgn="t"/>
                      <a:endParaRPr lang="en-US" sz="1100" b="0" i="0" u="none" strike="noStrike" dirty="0">
                        <a:solidFill>
                          <a:srgbClr val="000000"/>
                        </a:solidFill>
                        <a:latin typeface="Calibri"/>
                      </a:endParaRPr>
                    </a:p>
                  </a:txBody>
                  <a:tcPr marL="8809" marR="8809" marT="8809" marB="0">
                    <a:lnL>
                      <a:noFill/>
                    </a:lnL>
                    <a:lnR>
                      <a:noFill/>
                    </a:lnR>
                    <a:lnT>
                      <a:noFill/>
                    </a:lnT>
                    <a:lnB>
                      <a:noFill/>
                    </a:lnB>
                  </a:tcPr>
                </a:tc>
                <a:tc gridSpan="8">
                  <a:txBody>
                    <a:bodyPr/>
                    <a:lstStyle/>
                    <a:p>
                      <a:pPr algn="l" fontAlgn="t"/>
                      <a:r>
                        <a:rPr lang="en-US" sz="1100" b="0" i="0" u="none" strike="noStrike">
                          <a:solidFill>
                            <a:srgbClr val="000000"/>
                          </a:solidFill>
                          <a:latin typeface="Calibri"/>
                        </a:rPr>
                        <a:t>Menjamin penyediaan dan pelayanan informasi yang lengkap, akurat, berorientasi pada kepuasan pelanggan, dan menjamin proses pengendalian yang tepat dan profesional dalam penerimaan mahasiswa, serta komitmen yang tinggi dalam pemenuhan ketentuan sesuai buku panduan pelaksanaan pendidikan, maka manajemen Universitas Bakrie akan selalu melaksanakan kegiatan promosi dan admisi secara benar sejak awal</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1" i="0" u="none" strike="noStrike">
                          <a:solidFill>
                            <a:srgbClr val="000000"/>
                          </a:solidFill>
                          <a:latin typeface="Calibri"/>
                        </a:rPr>
                        <a:t>PAD-01</a:t>
                      </a:r>
                    </a:p>
                  </a:txBody>
                  <a:tcPr marL="8809" marR="8809" marT="8809" marB="0">
                    <a:lnL>
                      <a:noFill/>
                    </a:lnL>
                    <a:lnR>
                      <a:noFill/>
                    </a:lnR>
                    <a:lnT>
                      <a:noFill/>
                    </a:lnT>
                    <a:lnB>
                      <a:noFill/>
                    </a:lnB>
                  </a:tcPr>
                </a:tc>
                <a:tc gridSpan="3">
                  <a:txBody>
                    <a:bodyPr/>
                    <a:lstStyle/>
                    <a:p>
                      <a:pPr algn="l" fontAlgn="t"/>
                      <a:r>
                        <a:rPr lang="en-US" sz="1100" b="1" i="0" u="none" strike="noStrike">
                          <a:solidFill>
                            <a:srgbClr val="000000"/>
                          </a:solidFill>
                          <a:latin typeface="Calibri"/>
                        </a:rPr>
                        <a:t>Promosi </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1100" b="0" i="0" u="none" strike="noStrike" dirty="0">
                        <a:solidFill>
                          <a:srgbClr val="000000"/>
                        </a:solidFill>
                        <a:latin typeface="Calibri"/>
                      </a:endParaRPr>
                    </a:p>
                  </a:txBody>
                  <a:tcPr marL="8809" marR="8809" marT="8809" marB="0">
                    <a:lnL>
                      <a:noFill/>
                    </a:lnL>
                    <a:lnR>
                      <a:noFill/>
                    </a:lnR>
                    <a:lnT>
                      <a:noFill/>
                    </a:lnT>
                    <a:lnB>
                      <a:noFill/>
                    </a:lnB>
                  </a:tcPr>
                </a:tc>
                <a:tc gridSpan="2">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hMerge="1">
                  <a:txBody>
                    <a:bodyPr/>
                    <a:lstStyle/>
                    <a:p>
                      <a:endParaRPr lang="en-US"/>
                    </a:p>
                  </a:txBody>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r>
              <a:tr h="445936">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gridSpan="7">
                  <a:txBody>
                    <a:bodyPr/>
                    <a:lstStyle/>
                    <a:p>
                      <a:pPr algn="l" fontAlgn="t"/>
                      <a:r>
                        <a:rPr lang="en-US" sz="1100" b="0" i="0" u="none" strike="noStrike" dirty="0" err="1">
                          <a:solidFill>
                            <a:srgbClr val="000000"/>
                          </a:solidFill>
                          <a:latin typeface="Calibri"/>
                        </a:rPr>
                        <a:t>Untuk</a:t>
                      </a:r>
                      <a:r>
                        <a:rPr lang="en-US" sz="1100" b="0" i="0" u="none" strike="noStrike" dirty="0">
                          <a:solidFill>
                            <a:srgbClr val="000000"/>
                          </a:solidFill>
                          <a:latin typeface="Calibri"/>
                        </a:rPr>
                        <a:t> </a:t>
                      </a:r>
                      <a:r>
                        <a:rPr lang="en-US" sz="1100" b="0" i="0" u="none" strike="noStrike" dirty="0" err="1">
                          <a:solidFill>
                            <a:srgbClr val="000000"/>
                          </a:solidFill>
                          <a:latin typeface="Calibri"/>
                        </a:rPr>
                        <a:t>memastikan</a:t>
                      </a:r>
                      <a:r>
                        <a:rPr lang="en-US" sz="1100" b="0" i="0" u="none" strike="noStrike" dirty="0">
                          <a:solidFill>
                            <a:srgbClr val="000000"/>
                          </a:solidFill>
                          <a:latin typeface="Calibri"/>
                        </a:rPr>
                        <a:t> </a:t>
                      </a:r>
                      <a:r>
                        <a:rPr lang="en-US" sz="1100" b="0" i="0" u="none" strike="noStrike" dirty="0" err="1">
                          <a:solidFill>
                            <a:srgbClr val="000000"/>
                          </a:solidFill>
                          <a:latin typeface="Calibri"/>
                        </a:rPr>
                        <a:t>bahwa</a:t>
                      </a:r>
                      <a:r>
                        <a:rPr lang="en-US" sz="1100" b="0" i="0" u="none" strike="noStrike" dirty="0">
                          <a:solidFill>
                            <a:srgbClr val="000000"/>
                          </a:solidFill>
                          <a:latin typeface="Calibri"/>
                        </a:rPr>
                        <a:t> </a:t>
                      </a:r>
                      <a:r>
                        <a:rPr lang="en-US" sz="1100" b="0" i="0" u="none" strike="noStrike" dirty="0" err="1">
                          <a:solidFill>
                            <a:srgbClr val="000000"/>
                          </a:solidFill>
                          <a:latin typeface="Calibri"/>
                        </a:rPr>
                        <a:t>sistem</a:t>
                      </a:r>
                      <a:r>
                        <a:rPr lang="en-US" sz="1100" b="0" i="0" u="none" strike="noStrike" dirty="0">
                          <a:solidFill>
                            <a:srgbClr val="000000"/>
                          </a:solidFill>
                          <a:latin typeface="Calibri"/>
                        </a:rPr>
                        <a:t> </a:t>
                      </a:r>
                      <a:r>
                        <a:rPr lang="en-US" sz="1100" b="0" i="0" u="none" strike="noStrike" dirty="0" err="1">
                          <a:solidFill>
                            <a:srgbClr val="000000"/>
                          </a:solidFill>
                          <a:latin typeface="Calibri"/>
                        </a:rPr>
                        <a:t>promosi</a:t>
                      </a:r>
                      <a:r>
                        <a:rPr lang="en-US" sz="1100" b="0" i="0" u="none" strike="noStrike" dirty="0">
                          <a:solidFill>
                            <a:srgbClr val="000000"/>
                          </a:solidFill>
                          <a:latin typeface="Calibri"/>
                        </a:rPr>
                        <a:t> </a:t>
                      </a:r>
                      <a:r>
                        <a:rPr lang="en-US" sz="1100" b="0" i="0" u="none" strike="noStrike" dirty="0" err="1">
                          <a:solidFill>
                            <a:srgbClr val="000000"/>
                          </a:solidFill>
                          <a:latin typeface="Calibri"/>
                        </a:rPr>
                        <a:t>kepada</a:t>
                      </a:r>
                      <a:r>
                        <a:rPr lang="en-US" sz="1100" b="0" i="0" u="none" strike="noStrike" dirty="0">
                          <a:solidFill>
                            <a:srgbClr val="000000"/>
                          </a:solidFill>
                          <a:latin typeface="Calibri"/>
                        </a:rPr>
                        <a:t> </a:t>
                      </a:r>
                      <a:r>
                        <a:rPr lang="en-US" sz="1100" b="0" i="0" u="none" strike="noStrike" dirty="0" err="1">
                          <a:solidFill>
                            <a:srgbClr val="000000"/>
                          </a:solidFill>
                          <a:latin typeface="Calibri"/>
                        </a:rPr>
                        <a:t>calon</a:t>
                      </a:r>
                      <a:r>
                        <a:rPr lang="en-US" sz="1100" b="0" i="0" u="none" strike="noStrike" dirty="0">
                          <a:solidFill>
                            <a:srgbClr val="000000"/>
                          </a:solidFill>
                          <a:latin typeface="Calibri"/>
                        </a:rPr>
                        <a:t> </a:t>
                      </a:r>
                      <a:r>
                        <a:rPr lang="en-US" sz="1100" b="0" i="0" u="none" strike="noStrike" dirty="0" err="1">
                          <a:solidFill>
                            <a:srgbClr val="000000"/>
                          </a:solidFill>
                          <a:latin typeface="Calibri"/>
                        </a:rPr>
                        <a:t>mahasiswa</a:t>
                      </a:r>
                      <a:r>
                        <a:rPr lang="en-US" sz="1100" b="0" i="0" u="none" strike="noStrike" dirty="0">
                          <a:solidFill>
                            <a:srgbClr val="000000"/>
                          </a:solidFill>
                          <a:latin typeface="Calibri"/>
                        </a:rPr>
                        <a:t> </a:t>
                      </a:r>
                      <a:r>
                        <a:rPr lang="en-US" sz="1100" b="0" i="0" u="none" strike="noStrike" dirty="0" err="1">
                          <a:solidFill>
                            <a:srgbClr val="000000"/>
                          </a:solidFill>
                          <a:latin typeface="Calibri"/>
                        </a:rPr>
                        <a:t>baru</a:t>
                      </a:r>
                      <a:r>
                        <a:rPr lang="en-US" sz="1100" b="0" i="0" u="none" strike="noStrike" dirty="0">
                          <a:solidFill>
                            <a:srgbClr val="000000"/>
                          </a:solidFill>
                          <a:latin typeface="Calibri"/>
                        </a:rPr>
                        <a:t> </a:t>
                      </a:r>
                      <a:r>
                        <a:rPr lang="en-US" sz="1100" b="0" i="0" u="none" strike="noStrike" dirty="0" err="1">
                          <a:solidFill>
                            <a:srgbClr val="000000"/>
                          </a:solidFill>
                          <a:latin typeface="Calibri"/>
                        </a:rPr>
                        <a:t>berjalan</a:t>
                      </a:r>
                      <a:r>
                        <a:rPr lang="en-US" sz="1100" b="0" i="0" u="none" strike="noStrike" dirty="0">
                          <a:solidFill>
                            <a:srgbClr val="000000"/>
                          </a:solidFill>
                          <a:latin typeface="Calibri"/>
                        </a:rPr>
                        <a:t> </a:t>
                      </a:r>
                      <a:r>
                        <a:rPr lang="en-US" sz="1100" b="0" i="0" u="none" strike="noStrike" dirty="0" err="1">
                          <a:solidFill>
                            <a:srgbClr val="000000"/>
                          </a:solidFill>
                          <a:latin typeface="Calibri"/>
                        </a:rPr>
                        <a:t>sesuai</a:t>
                      </a:r>
                      <a:r>
                        <a:rPr lang="en-US" sz="1100" b="0" i="0" u="none" strike="noStrike" dirty="0">
                          <a:solidFill>
                            <a:srgbClr val="000000"/>
                          </a:solidFill>
                          <a:latin typeface="Calibri"/>
                        </a:rPr>
                        <a:t> </a:t>
                      </a:r>
                      <a:r>
                        <a:rPr lang="en-US" sz="1100" b="0" i="0" u="none" strike="noStrike" dirty="0" err="1">
                          <a:solidFill>
                            <a:srgbClr val="000000"/>
                          </a:solidFill>
                          <a:latin typeface="Calibri"/>
                        </a:rPr>
                        <a:t>dengan</a:t>
                      </a:r>
                      <a:r>
                        <a:rPr lang="en-US" sz="1100" b="0" i="0" u="none" strike="noStrike" dirty="0">
                          <a:solidFill>
                            <a:srgbClr val="000000"/>
                          </a:solidFill>
                          <a:latin typeface="Calibri"/>
                        </a:rPr>
                        <a:t> </a:t>
                      </a:r>
                      <a:r>
                        <a:rPr lang="en-US" sz="1100" b="0" i="0" u="none" strike="noStrike" dirty="0" err="1">
                          <a:solidFill>
                            <a:srgbClr val="000000"/>
                          </a:solidFill>
                          <a:latin typeface="Calibri"/>
                        </a:rPr>
                        <a:t>rencana</a:t>
                      </a:r>
                      <a:r>
                        <a:rPr lang="en-US" sz="1100" b="0" i="0" u="none" strike="noStrike" dirty="0">
                          <a:solidFill>
                            <a:srgbClr val="000000"/>
                          </a:solidFill>
                          <a:latin typeface="Calibri"/>
                        </a:rPr>
                        <a:t> </a:t>
                      </a:r>
                      <a:r>
                        <a:rPr lang="en-US" sz="1100" b="0" i="0" u="none" strike="noStrike" dirty="0" err="1">
                          <a:solidFill>
                            <a:srgbClr val="000000"/>
                          </a:solidFill>
                          <a:latin typeface="Calibri"/>
                        </a:rPr>
                        <a:t>kerja</a:t>
                      </a:r>
                      <a:r>
                        <a:rPr lang="en-US" sz="1100" b="0" i="0" u="none" strike="noStrike" dirty="0">
                          <a:solidFill>
                            <a:srgbClr val="000000"/>
                          </a:solidFill>
                          <a:latin typeface="Calibri"/>
                        </a:rPr>
                        <a:t> yang </a:t>
                      </a:r>
                      <a:r>
                        <a:rPr lang="en-US" sz="1100" b="0" i="0" u="none" strike="noStrike" dirty="0" err="1">
                          <a:solidFill>
                            <a:srgbClr val="000000"/>
                          </a:solidFill>
                          <a:latin typeface="Calibri"/>
                        </a:rPr>
                        <a:t>sudah</a:t>
                      </a:r>
                      <a:r>
                        <a:rPr lang="en-US" sz="1100" b="0" i="0" u="none" strike="noStrike" dirty="0">
                          <a:solidFill>
                            <a:srgbClr val="000000"/>
                          </a:solidFill>
                          <a:latin typeface="Calibri"/>
                        </a:rPr>
                        <a:t> </a:t>
                      </a:r>
                      <a:r>
                        <a:rPr lang="en-US" sz="1100" b="0" i="0" u="none" strike="noStrike" dirty="0" err="1">
                          <a:solidFill>
                            <a:srgbClr val="000000"/>
                          </a:solidFill>
                          <a:latin typeface="Calibri"/>
                        </a:rPr>
                        <a:t>ditetapkan</a:t>
                      </a:r>
                      <a:r>
                        <a:rPr lang="en-US" sz="1100" b="0" i="0" u="none" strike="noStrike" dirty="0">
                          <a:solidFill>
                            <a:srgbClr val="000000"/>
                          </a:solidFill>
                          <a:latin typeface="Calibri"/>
                        </a:rPr>
                        <a:t> </a:t>
                      </a:r>
                      <a:r>
                        <a:rPr lang="en-US" sz="1100" b="0" i="0" u="none" strike="noStrike" dirty="0" err="1">
                          <a:solidFill>
                            <a:srgbClr val="000000"/>
                          </a:solidFill>
                          <a:latin typeface="Calibri"/>
                        </a:rPr>
                        <a:t>dalam</a:t>
                      </a:r>
                      <a:r>
                        <a:rPr lang="en-US" sz="1100" b="0" i="0" u="none" strike="noStrike" dirty="0">
                          <a:solidFill>
                            <a:srgbClr val="000000"/>
                          </a:solidFill>
                          <a:latin typeface="Calibri"/>
                        </a:rPr>
                        <a:t> RKT.</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01</a:t>
                      </a:r>
                    </a:p>
                  </a:txBody>
                  <a:tcPr marL="8809" marR="8809" marT="8809" marB="0">
                    <a:lnL>
                      <a:noFill/>
                    </a:lnL>
                    <a:lnR>
                      <a:noFill/>
                    </a:lnR>
                    <a:lnT>
                      <a:noFill/>
                    </a:lnT>
                    <a:lnB>
                      <a:noFill/>
                    </a:lnB>
                  </a:tcPr>
                </a:tc>
                <a:tc gridSpan="6">
                  <a:txBody>
                    <a:bodyPr/>
                    <a:lstStyle/>
                    <a:p>
                      <a:pPr algn="l" fontAlgn="t"/>
                      <a:r>
                        <a:rPr lang="fi-FI" sz="1100" b="0" i="0" u="none" strike="noStrike">
                          <a:solidFill>
                            <a:srgbClr val="000000"/>
                          </a:solidFill>
                          <a:latin typeface="Calibri"/>
                        </a:rPr>
                        <a:t>Mengadakan rapat pembentukan panitia PMB</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dirty="0">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01</a:t>
                      </a:r>
                    </a:p>
                  </a:txBody>
                  <a:tcPr marL="8809" marR="8809" marT="8809" marB="0">
                    <a:lnL>
                      <a:noFill/>
                    </a:lnL>
                    <a:lnR>
                      <a:noFill/>
                    </a:lnR>
                    <a:lnT>
                      <a:noFill/>
                    </a:lnT>
                    <a:lnB>
                      <a:noFill/>
                    </a:lnB>
                  </a:tcPr>
                </a:tc>
                <a:tc gridSpan="5">
                  <a:txBody>
                    <a:bodyPr/>
                    <a:lstStyle/>
                    <a:p>
                      <a:pPr algn="l" fontAlgn="t"/>
                      <a:r>
                        <a:rPr lang="en-US" sz="1100" b="0" i="0" u="none" strike="noStrike">
                          <a:solidFill>
                            <a:srgbClr val="000000"/>
                          </a:solidFill>
                          <a:latin typeface="Calibri"/>
                        </a:rPr>
                        <a:t>Notulen Rapat</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02</a:t>
                      </a:r>
                    </a:p>
                  </a:txBody>
                  <a:tcPr marL="8809" marR="8809" marT="8809" marB="0">
                    <a:lnL>
                      <a:noFill/>
                    </a:lnL>
                    <a:lnR>
                      <a:noFill/>
                    </a:lnR>
                    <a:lnT>
                      <a:noFill/>
                    </a:lnT>
                    <a:lnB>
                      <a:noFill/>
                    </a:lnB>
                  </a:tcPr>
                </a:tc>
                <a:tc gridSpan="5">
                  <a:txBody>
                    <a:bodyPr/>
                    <a:lstStyle/>
                    <a:p>
                      <a:pPr algn="l" fontAlgn="t"/>
                      <a:r>
                        <a:rPr lang="en-US" sz="1100" b="0" i="0" u="none" strike="noStrike">
                          <a:solidFill>
                            <a:srgbClr val="000000"/>
                          </a:solidFill>
                          <a:latin typeface="Calibri"/>
                        </a:rPr>
                        <a:t>SK Panitia PMB</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02</a:t>
                      </a:r>
                    </a:p>
                  </a:txBody>
                  <a:tcPr marL="8809" marR="8809" marT="8809" marB="0">
                    <a:lnL>
                      <a:noFill/>
                    </a:lnL>
                    <a:lnR>
                      <a:noFill/>
                    </a:lnR>
                    <a:lnT>
                      <a:noFill/>
                    </a:lnT>
                    <a:lnB>
                      <a:noFill/>
                    </a:lnB>
                  </a:tcPr>
                </a:tc>
                <a:tc gridSpan="6">
                  <a:txBody>
                    <a:bodyPr/>
                    <a:lstStyle/>
                    <a:p>
                      <a:pPr algn="l" fontAlgn="t"/>
                      <a:r>
                        <a:rPr lang="it-IT" sz="1100" b="0" i="0" u="none" strike="noStrike" dirty="0">
                          <a:solidFill>
                            <a:srgbClr val="000000"/>
                          </a:solidFill>
                          <a:latin typeface="Calibri"/>
                        </a:rPr>
                        <a:t>Rapat RKT, Strategi promosi dan Program promosi</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01</a:t>
                      </a:r>
                    </a:p>
                  </a:txBody>
                  <a:tcPr marL="8809" marR="8809" marT="8809" marB="0">
                    <a:lnL>
                      <a:noFill/>
                    </a:lnL>
                    <a:lnR>
                      <a:noFill/>
                    </a:lnR>
                    <a:lnT>
                      <a:noFill/>
                    </a:lnT>
                    <a:lnB>
                      <a:noFill/>
                    </a:lnB>
                  </a:tcPr>
                </a:tc>
                <a:tc gridSpan="5">
                  <a:txBody>
                    <a:bodyPr/>
                    <a:lstStyle/>
                    <a:p>
                      <a:pPr algn="l" fontAlgn="t"/>
                      <a:r>
                        <a:rPr lang="en-US" sz="1100" b="0" i="0" u="none" strike="noStrike" dirty="0">
                          <a:solidFill>
                            <a:srgbClr val="000000"/>
                          </a:solidFill>
                          <a:latin typeface="Calibri"/>
                        </a:rPr>
                        <a:t>Proposal </a:t>
                      </a:r>
                      <a:r>
                        <a:rPr lang="en-US" sz="1100" b="0" i="0" u="none" strike="noStrike" dirty="0" err="1">
                          <a:solidFill>
                            <a:srgbClr val="000000"/>
                          </a:solidFill>
                          <a:latin typeface="Calibri"/>
                        </a:rPr>
                        <a:t>rencana</a:t>
                      </a:r>
                      <a:r>
                        <a:rPr lang="en-US" sz="1100" b="0" i="0" u="none" strike="noStrike" dirty="0">
                          <a:solidFill>
                            <a:srgbClr val="000000"/>
                          </a:solidFill>
                          <a:latin typeface="Calibri"/>
                        </a:rPr>
                        <a:t> </a:t>
                      </a:r>
                      <a:r>
                        <a:rPr lang="en-US" sz="1100" b="0" i="0" u="none" strike="noStrike" dirty="0" err="1">
                          <a:solidFill>
                            <a:srgbClr val="000000"/>
                          </a:solidFill>
                          <a:latin typeface="Calibri"/>
                        </a:rPr>
                        <a:t>kerja</a:t>
                      </a:r>
                      <a:r>
                        <a:rPr lang="en-US" sz="1100" b="0" i="0" u="none" strike="noStrike" dirty="0">
                          <a:solidFill>
                            <a:srgbClr val="000000"/>
                          </a:solidFill>
                          <a:latin typeface="Calibri"/>
                        </a:rPr>
                        <a:t> </a:t>
                      </a:r>
                      <a:r>
                        <a:rPr lang="en-US" sz="1100" b="0" i="0" u="none" strike="noStrike" dirty="0" err="1">
                          <a:solidFill>
                            <a:srgbClr val="000000"/>
                          </a:solidFill>
                          <a:latin typeface="Calibri"/>
                        </a:rPr>
                        <a:t>promosi</a:t>
                      </a:r>
                      <a:endParaRPr lang="en-US" sz="1100" b="0" i="0" u="none" strike="noStrike" dirty="0">
                        <a:solidFill>
                          <a:srgbClr val="000000"/>
                        </a:solidFill>
                        <a:latin typeface="Calibri"/>
                      </a:endParaRP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02</a:t>
                      </a:r>
                    </a:p>
                  </a:txBody>
                  <a:tcPr marL="8809" marR="8809" marT="8809" marB="0">
                    <a:lnL>
                      <a:noFill/>
                    </a:lnL>
                    <a:lnR>
                      <a:noFill/>
                    </a:lnR>
                    <a:lnT>
                      <a:noFill/>
                    </a:lnT>
                    <a:lnB>
                      <a:noFill/>
                    </a:lnB>
                  </a:tcPr>
                </a:tc>
                <a:tc gridSpan="5">
                  <a:txBody>
                    <a:bodyPr/>
                    <a:lstStyle/>
                    <a:p>
                      <a:pPr algn="l" fontAlgn="t"/>
                      <a:r>
                        <a:rPr lang="en-US" sz="1100" b="0" i="0" u="none" strike="noStrike">
                          <a:solidFill>
                            <a:srgbClr val="000000"/>
                          </a:solidFill>
                          <a:latin typeface="Calibri"/>
                        </a:rPr>
                        <a:t>Program Promosi</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8723">
                <a:tc>
                  <a:txBody>
                    <a:bodyPr/>
                    <a:lstStyle/>
                    <a:p>
                      <a:pPr algn="l" fontAlgn="t"/>
                      <a:endParaRPr lang="en-US" sz="1100" b="0" i="0" u="none" strike="noStrike" dirty="0">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03</a:t>
                      </a:r>
                    </a:p>
                  </a:txBody>
                  <a:tcPr marL="8809" marR="8809" marT="8809" marB="0">
                    <a:lnL>
                      <a:noFill/>
                    </a:lnL>
                    <a:lnR>
                      <a:noFill/>
                    </a:lnR>
                    <a:lnT>
                      <a:noFill/>
                    </a:lnT>
                    <a:lnB>
                      <a:noFill/>
                    </a:lnB>
                  </a:tcPr>
                </a:tc>
                <a:tc gridSpan="5">
                  <a:txBody>
                    <a:bodyPr/>
                    <a:lstStyle/>
                    <a:p>
                      <a:pPr algn="l" fontAlgn="t"/>
                      <a:r>
                        <a:rPr lang="sv-SE" sz="1100" b="0" i="0" u="none" strike="noStrike" dirty="0">
                          <a:solidFill>
                            <a:srgbClr val="000000"/>
                          </a:solidFill>
                          <a:latin typeface="Calibri"/>
                        </a:rPr>
                        <a:t>List Nama Sekolah &amp; Rencana Kegiatan Sekolah</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1" i="0" u="none" strike="noStrike">
                          <a:solidFill>
                            <a:srgbClr val="000000"/>
                          </a:solidFill>
                          <a:latin typeface="Calibri"/>
                        </a:rPr>
                        <a:t>PAD-02</a:t>
                      </a:r>
                    </a:p>
                  </a:txBody>
                  <a:tcPr marL="8809" marR="8809" marT="8809" marB="0">
                    <a:lnL>
                      <a:noFill/>
                    </a:lnL>
                    <a:lnR>
                      <a:noFill/>
                    </a:lnR>
                    <a:lnT>
                      <a:noFill/>
                    </a:lnT>
                    <a:lnB>
                      <a:noFill/>
                    </a:lnB>
                  </a:tcPr>
                </a:tc>
                <a:tc gridSpan="7">
                  <a:txBody>
                    <a:bodyPr/>
                    <a:lstStyle/>
                    <a:p>
                      <a:pPr algn="l" fontAlgn="t"/>
                      <a:r>
                        <a:rPr lang="en-US" sz="1100" b="1" i="0" u="none" strike="noStrike" dirty="0" err="1">
                          <a:solidFill>
                            <a:srgbClr val="000000"/>
                          </a:solidFill>
                          <a:latin typeface="Calibri"/>
                        </a:rPr>
                        <a:t>Pelayanan</a:t>
                      </a:r>
                      <a:r>
                        <a:rPr lang="en-US" sz="1100" b="1" i="0" u="none" strike="noStrike" dirty="0">
                          <a:solidFill>
                            <a:srgbClr val="000000"/>
                          </a:solidFill>
                          <a:latin typeface="Calibri"/>
                        </a:rPr>
                        <a:t> </a:t>
                      </a:r>
                      <a:r>
                        <a:rPr lang="en-US" sz="1100" b="1" i="0" u="none" strike="noStrike" dirty="0" err="1">
                          <a:solidFill>
                            <a:srgbClr val="000000"/>
                          </a:solidFill>
                          <a:latin typeface="Calibri"/>
                        </a:rPr>
                        <a:t>Informasi</a:t>
                      </a:r>
                      <a:r>
                        <a:rPr lang="en-US" sz="1100" b="1" i="0" u="none" strike="noStrike" dirty="0">
                          <a:solidFill>
                            <a:srgbClr val="000000"/>
                          </a:solidFill>
                          <a:latin typeface="Calibri"/>
                        </a:rPr>
                        <a:t> </a:t>
                      </a:r>
                      <a:r>
                        <a:rPr lang="en-US" sz="1100" b="1" i="0" u="none" strike="noStrike" dirty="0" err="1">
                          <a:solidFill>
                            <a:srgbClr val="000000"/>
                          </a:solidFill>
                          <a:latin typeface="Calibri"/>
                        </a:rPr>
                        <a:t>untuk</a:t>
                      </a:r>
                      <a:r>
                        <a:rPr lang="en-US" sz="1100" b="1" i="0" u="none" strike="noStrike" dirty="0">
                          <a:solidFill>
                            <a:srgbClr val="000000"/>
                          </a:solidFill>
                          <a:latin typeface="Calibri"/>
                        </a:rPr>
                        <a:t> </a:t>
                      </a:r>
                      <a:r>
                        <a:rPr lang="en-US" sz="1100" b="1" i="0" u="none" strike="noStrike" dirty="0" err="1">
                          <a:solidFill>
                            <a:srgbClr val="000000"/>
                          </a:solidFill>
                          <a:latin typeface="Calibri"/>
                        </a:rPr>
                        <a:t>Pelanggan</a:t>
                      </a:r>
                      <a:r>
                        <a:rPr lang="en-US" sz="1100" b="1" i="0" u="none" strike="noStrike" dirty="0">
                          <a:solidFill>
                            <a:srgbClr val="000000"/>
                          </a:solidFill>
                          <a:latin typeface="Calibri"/>
                        </a:rPr>
                        <a:t> </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3557">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gridSpan="7">
                  <a:txBody>
                    <a:bodyPr/>
                    <a:lstStyle/>
                    <a:p>
                      <a:pPr algn="l" fontAlgn="t"/>
                      <a:r>
                        <a:rPr lang="en-US" sz="1100" b="0" i="0" u="none" strike="noStrike">
                          <a:solidFill>
                            <a:srgbClr val="000000"/>
                          </a:solidFill>
                          <a:latin typeface="Calibri"/>
                        </a:rPr>
                        <a:t>Untuk memastikan bahwa informasi yang diberikan kepada pelanggan akurat dan dipahami</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01</a:t>
                      </a:r>
                    </a:p>
                  </a:txBody>
                  <a:tcPr marL="8809" marR="8809" marT="8809" marB="0">
                    <a:lnL>
                      <a:noFill/>
                    </a:lnL>
                    <a:lnR>
                      <a:noFill/>
                    </a:lnR>
                    <a:lnT>
                      <a:noFill/>
                    </a:lnT>
                    <a:lnB>
                      <a:noFill/>
                    </a:lnB>
                  </a:tcPr>
                </a:tc>
                <a:tc gridSpan="6">
                  <a:txBody>
                    <a:bodyPr/>
                    <a:lstStyle/>
                    <a:p>
                      <a:pPr algn="l" fontAlgn="t"/>
                      <a:r>
                        <a:rPr lang="en-US" sz="1100" b="0" i="0" u="none" strike="noStrike">
                          <a:solidFill>
                            <a:srgbClr val="000000"/>
                          </a:solidFill>
                          <a:latin typeface="Calibri"/>
                        </a:rPr>
                        <a:t>Informasi bagi calon pelanggan (Calon mahasiswea Baru)</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01</a:t>
                      </a:r>
                    </a:p>
                  </a:txBody>
                  <a:tcPr marL="8809" marR="8809" marT="8809" marB="0">
                    <a:lnL>
                      <a:noFill/>
                    </a:lnL>
                    <a:lnR>
                      <a:noFill/>
                    </a:lnR>
                    <a:lnT>
                      <a:noFill/>
                    </a:lnT>
                    <a:lnB>
                      <a:noFill/>
                    </a:lnB>
                  </a:tcPr>
                </a:tc>
                <a:tc gridSpan="2">
                  <a:txBody>
                    <a:bodyPr/>
                    <a:lstStyle/>
                    <a:p>
                      <a:pPr algn="l" fontAlgn="t"/>
                      <a:r>
                        <a:rPr lang="en-US" sz="1100" b="0" i="0" u="none" strike="noStrike">
                          <a:solidFill>
                            <a:srgbClr val="000000"/>
                          </a:solidFill>
                          <a:latin typeface="Calibri"/>
                        </a:rPr>
                        <a:t>Brosur</a:t>
                      </a:r>
                    </a:p>
                  </a:txBody>
                  <a:tcPr marL="8809" marR="8809" marT="8809" marB="0">
                    <a:lnL>
                      <a:noFill/>
                    </a:lnL>
                    <a:lnR>
                      <a:noFill/>
                    </a:lnR>
                    <a:lnT>
                      <a:noFill/>
                    </a:lnT>
                    <a:lnB>
                      <a:noFill/>
                    </a:lnB>
                  </a:tcPr>
                </a:tc>
                <a:tc hMerge="1">
                  <a:txBody>
                    <a:bodyPr/>
                    <a:lstStyle/>
                    <a:p>
                      <a:endParaRPr lang="en-US"/>
                    </a:p>
                  </a:txBody>
                  <a:tcPr/>
                </a:tc>
                <a:tc gridSpan="2">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hMerge="1">
                  <a:txBody>
                    <a:bodyPr/>
                    <a:lstStyle/>
                    <a:p>
                      <a:endParaRPr lang="en-US"/>
                    </a:p>
                  </a:txBody>
                  <a:tcPr/>
                </a:tc>
                <a:tc>
                  <a:txBody>
                    <a:bodyPr/>
                    <a:lstStyle/>
                    <a:p>
                      <a:pPr algn="l" fontAlgn="t"/>
                      <a:endParaRPr lang="en-US" sz="1100" b="0" i="0" u="none" strike="noStrike" dirty="0">
                        <a:solidFill>
                          <a:srgbClr val="000000"/>
                        </a:solidFill>
                        <a:latin typeface="Calibri"/>
                      </a:endParaRPr>
                    </a:p>
                  </a:txBody>
                  <a:tcPr marL="8809" marR="8809" marT="8809" marB="0">
                    <a:lnL>
                      <a:noFill/>
                    </a:lnL>
                    <a:lnR>
                      <a:noFill/>
                    </a:lnR>
                    <a:lnT>
                      <a:noFill/>
                    </a:lnT>
                    <a:lnB>
                      <a:noFill/>
                    </a:lnB>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02</a:t>
                      </a:r>
                    </a:p>
                  </a:txBody>
                  <a:tcPr marL="8809" marR="8809" marT="8809" marB="0">
                    <a:lnL>
                      <a:noFill/>
                    </a:lnL>
                    <a:lnR>
                      <a:noFill/>
                    </a:lnR>
                    <a:lnT>
                      <a:noFill/>
                    </a:lnT>
                    <a:lnB>
                      <a:noFill/>
                    </a:lnB>
                  </a:tcPr>
                </a:tc>
                <a:tc gridSpan="6">
                  <a:txBody>
                    <a:bodyPr/>
                    <a:lstStyle/>
                    <a:p>
                      <a:pPr algn="l" fontAlgn="t"/>
                      <a:r>
                        <a:rPr lang="en-US" sz="1100" b="0" i="0" u="none" strike="noStrike">
                          <a:solidFill>
                            <a:srgbClr val="000000"/>
                          </a:solidFill>
                          <a:latin typeface="Calibri"/>
                        </a:rPr>
                        <a:t>Informasi bagi pelanggan (mahasiswa)</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01</a:t>
                      </a:r>
                    </a:p>
                  </a:txBody>
                  <a:tcPr marL="8809" marR="8809" marT="8809" marB="0">
                    <a:lnL>
                      <a:noFill/>
                    </a:lnL>
                    <a:lnR>
                      <a:noFill/>
                    </a:lnR>
                    <a:lnT>
                      <a:noFill/>
                    </a:lnT>
                    <a:lnB>
                      <a:noFill/>
                    </a:lnB>
                  </a:tcPr>
                </a:tc>
                <a:tc gridSpan="5">
                  <a:txBody>
                    <a:bodyPr/>
                    <a:lstStyle/>
                    <a:p>
                      <a:pPr algn="l" fontAlgn="t"/>
                      <a:r>
                        <a:rPr lang="it-IT" sz="1100" b="0" i="0" u="none" strike="noStrike">
                          <a:solidFill>
                            <a:srgbClr val="000000"/>
                          </a:solidFill>
                          <a:latin typeface="Calibri"/>
                        </a:rPr>
                        <a:t>IK Layanan Informasi di tempat </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02</a:t>
                      </a:r>
                    </a:p>
                  </a:txBody>
                  <a:tcPr marL="8809" marR="8809" marT="8809" marB="0">
                    <a:lnL>
                      <a:noFill/>
                    </a:lnL>
                    <a:lnR>
                      <a:noFill/>
                    </a:lnR>
                    <a:lnT>
                      <a:noFill/>
                    </a:lnT>
                    <a:lnB>
                      <a:noFill/>
                    </a:lnB>
                  </a:tcPr>
                </a:tc>
                <a:tc gridSpan="5">
                  <a:txBody>
                    <a:bodyPr/>
                    <a:lstStyle/>
                    <a:p>
                      <a:pPr algn="l" fontAlgn="t"/>
                      <a:r>
                        <a:rPr lang="en-US" sz="1100" b="0" i="0" u="none" strike="noStrike">
                          <a:solidFill>
                            <a:srgbClr val="000000"/>
                          </a:solidFill>
                          <a:latin typeface="Calibri"/>
                        </a:rPr>
                        <a:t>IK Layanan informasi melalui telepon </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03</a:t>
                      </a:r>
                    </a:p>
                  </a:txBody>
                  <a:tcPr marL="8809" marR="8809" marT="8809" marB="0">
                    <a:lnL>
                      <a:noFill/>
                    </a:lnL>
                    <a:lnR>
                      <a:noFill/>
                    </a:lnR>
                    <a:lnT>
                      <a:noFill/>
                    </a:lnT>
                    <a:lnB>
                      <a:noFill/>
                    </a:lnB>
                  </a:tcPr>
                </a:tc>
                <a:tc gridSpan="5">
                  <a:txBody>
                    <a:bodyPr/>
                    <a:lstStyle/>
                    <a:p>
                      <a:pPr algn="l" fontAlgn="t"/>
                      <a:r>
                        <a:rPr lang="en-US" sz="1100" b="0" i="0" u="none" strike="noStrike">
                          <a:solidFill>
                            <a:srgbClr val="000000"/>
                          </a:solidFill>
                          <a:latin typeface="Calibri"/>
                        </a:rPr>
                        <a:t>IK Appointment</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91">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8809" marR="8809" marT="8809" marB="0">
                    <a:lnL>
                      <a:noFill/>
                    </a:lnL>
                    <a:lnR>
                      <a:noFill/>
                    </a:lnR>
                    <a:lnT>
                      <a:noFill/>
                    </a:lnT>
                    <a:lnB>
                      <a:noFill/>
                    </a:lnB>
                  </a:tcPr>
                </a:tc>
                <a:tc>
                  <a:txBody>
                    <a:bodyPr/>
                    <a:lstStyle/>
                    <a:p>
                      <a:pPr algn="l" fontAlgn="t"/>
                      <a:r>
                        <a:rPr lang="en-US" sz="1100" b="0" i="0" u="none" strike="noStrike">
                          <a:solidFill>
                            <a:srgbClr val="000000"/>
                          </a:solidFill>
                          <a:latin typeface="Calibri"/>
                        </a:rPr>
                        <a:t>04</a:t>
                      </a:r>
                    </a:p>
                  </a:txBody>
                  <a:tcPr marL="8809" marR="8809" marT="8809" marB="0">
                    <a:lnL>
                      <a:noFill/>
                    </a:lnL>
                    <a:lnR>
                      <a:noFill/>
                    </a:lnR>
                    <a:lnT>
                      <a:noFill/>
                    </a:lnT>
                    <a:lnB>
                      <a:noFill/>
                    </a:lnB>
                  </a:tcPr>
                </a:tc>
                <a:tc gridSpan="5">
                  <a:txBody>
                    <a:bodyPr/>
                    <a:lstStyle/>
                    <a:p>
                      <a:pPr algn="l" fontAlgn="t"/>
                      <a:r>
                        <a:rPr lang="en-US" sz="1100" b="0" i="0" u="none" strike="noStrike" dirty="0" err="1">
                          <a:solidFill>
                            <a:srgbClr val="000000"/>
                          </a:solidFill>
                          <a:latin typeface="Calibri"/>
                        </a:rPr>
                        <a:t>laporan</a:t>
                      </a:r>
                      <a:r>
                        <a:rPr lang="en-US" sz="1100" b="0" i="0" u="none" strike="noStrike" dirty="0">
                          <a:solidFill>
                            <a:srgbClr val="000000"/>
                          </a:solidFill>
                          <a:latin typeface="Calibri"/>
                        </a:rPr>
                        <a:t> </a:t>
                      </a:r>
                      <a:r>
                        <a:rPr lang="en-US" sz="1100" b="0" i="0" u="none" strike="noStrike" dirty="0" err="1">
                          <a:solidFill>
                            <a:srgbClr val="000000"/>
                          </a:solidFill>
                          <a:latin typeface="Calibri"/>
                        </a:rPr>
                        <a:t>hasil</a:t>
                      </a:r>
                      <a:r>
                        <a:rPr lang="en-US" sz="1100" b="0" i="0" u="none" strike="noStrike" dirty="0">
                          <a:solidFill>
                            <a:srgbClr val="000000"/>
                          </a:solidFill>
                          <a:latin typeface="Calibri"/>
                        </a:rPr>
                        <a:t> </a:t>
                      </a:r>
                      <a:r>
                        <a:rPr lang="en-US" sz="1100" b="0" i="0" u="none" strike="noStrike" dirty="0" err="1">
                          <a:solidFill>
                            <a:srgbClr val="000000"/>
                          </a:solidFill>
                          <a:latin typeface="Calibri"/>
                        </a:rPr>
                        <a:t>layanan</a:t>
                      </a:r>
                      <a:r>
                        <a:rPr lang="en-US" sz="1100" b="0" i="0" u="none" strike="noStrike" dirty="0">
                          <a:solidFill>
                            <a:srgbClr val="000000"/>
                          </a:solidFill>
                          <a:latin typeface="Calibri"/>
                        </a:rPr>
                        <a:t> </a:t>
                      </a:r>
                    </a:p>
                  </a:txBody>
                  <a:tcPr marL="8809" marR="8809" marT="8809"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 name="TextBox 9"/>
          <p:cNvSpPr txBox="1"/>
          <p:nvPr/>
        </p:nvSpPr>
        <p:spPr>
          <a:xfrm>
            <a:off x="467544" y="188640"/>
            <a:ext cx="5488426" cy="461665"/>
          </a:xfrm>
          <a:prstGeom prst="rect">
            <a:avLst/>
          </a:prstGeom>
          <a:noFill/>
        </p:spPr>
        <p:txBody>
          <a:bodyPr wrap="none" rtlCol="0">
            <a:spAutoFit/>
          </a:bodyPr>
          <a:lstStyle/>
          <a:p>
            <a:r>
              <a:rPr lang="en-US" sz="2400" b="1" dirty="0" err="1" smtClean="0">
                <a:effectLst>
                  <a:outerShdw blurRad="38100" dist="38100" dir="2700000" algn="tl">
                    <a:srgbClr val="000000">
                      <a:alpha val="43137"/>
                    </a:srgbClr>
                  </a:outerShdw>
                </a:effectLst>
              </a:rPr>
              <a:t>Skema</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Klasifikasi</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Arsip</a:t>
            </a:r>
            <a:r>
              <a:rPr lang="en-US" sz="2400" b="1" dirty="0" smtClean="0">
                <a:effectLst>
                  <a:outerShdw blurRad="38100" dist="38100" dir="2700000" algn="tl">
                    <a:srgbClr val="000000">
                      <a:alpha val="43137"/>
                    </a:srgbClr>
                  </a:outerShdw>
                </a:effectLst>
              </a:rPr>
              <a:t> Univ. Bakrie</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3568" y="1106934"/>
          <a:ext cx="6912768" cy="4050258"/>
        </p:xfrm>
        <a:graphic>
          <a:graphicData uri="http://schemas.openxmlformats.org/drawingml/2006/table">
            <a:tbl>
              <a:tblPr/>
              <a:tblGrid>
                <a:gridCol w="582576"/>
                <a:gridCol w="277080"/>
                <a:gridCol w="223795"/>
                <a:gridCol w="5829317"/>
              </a:tblGrid>
              <a:tr h="159270">
                <a:tc>
                  <a:txBody>
                    <a:bodyPr/>
                    <a:lstStyle/>
                    <a:p>
                      <a:pPr algn="l" fontAlgn="t"/>
                      <a:r>
                        <a:rPr lang="en-US" sz="1100" b="1" i="0" u="none" strike="noStrike" dirty="0">
                          <a:solidFill>
                            <a:srgbClr val="000000"/>
                          </a:solidFill>
                          <a:latin typeface="Calibri"/>
                        </a:rPr>
                        <a:t>PAD-03</a:t>
                      </a:r>
                    </a:p>
                  </a:txBody>
                  <a:tcPr marL="9369" marR="9369" marT="9369" marB="0">
                    <a:lnL>
                      <a:noFill/>
                    </a:lnL>
                    <a:lnR>
                      <a:noFill/>
                    </a:lnR>
                    <a:lnT>
                      <a:noFill/>
                    </a:lnT>
                    <a:lnB>
                      <a:noFill/>
                    </a:lnB>
                  </a:tcPr>
                </a:tc>
                <a:tc gridSpan="3">
                  <a:txBody>
                    <a:bodyPr/>
                    <a:lstStyle/>
                    <a:p>
                      <a:pPr algn="l" fontAlgn="t"/>
                      <a:r>
                        <a:rPr lang="en-US" sz="1100" b="1" i="0" u="none" strike="noStrike">
                          <a:solidFill>
                            <a:srgbClr val="000000"/>
                          </a:solidFill>
                          <a:latin typeface="Calibri"/>
                        </a:rPr>
                        <a:t>Pendaftaran &amp; Seleksi Mahasiswa Baru </a:t>
                      </a:r>
                    </a:p>
                  </a:txBody>
                  <a:tcPr marL="9369" marR="9369" marT="9369" marB="0">
                    <a:lnL>
                      <a:noFill/>
                    </a:lnL>
                    <a:lnR>
                      <a:noFill/>
                    </a:lnR>
                    <a:lnT>
                      <a:noFill/>
                    </a:lnT>
                    <a:lnB>
                      <a:noFill/>
                    </a:lnB>
                  </a:tcPr>
                </a:tc>
                <a:tc hMerge="1">
                  <a:txBody>
                    <a:bodyPr/>
                    <a:lstStyle/>
                    <a:p>
                      <a:endParaRPr lang="en-US"/>
                    </a:p>
                  </a:txBody>
                  <a:tcPr/>
                </a:tc>
                <a:tc hMerge="1">
                  <a:txBody>
                    <a:bodyPr/>
                    <a:lstStyle/>
                    <a:p>
                      <a:endParaRPr lang="en-US"/>
                    </a:p>
                  </a:txBody>
                  <a:tcPr/>
                </a:tc>
              </a:tr>
              <a:tr h="468443">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gridSpan="3">
                  <a:txBody>
                    <a:bodyPr/>
                    <a:lstStyle/>
                    <a:p>
                      <a:pPr algn="l" fontAlgn="t"/>
                      <a:r>
                        <a:rPr lang="en-US" sz="1100" b="0" i="0" u="none" strike="noStrike" dirty="0" err="1">
                          <a:solidFill>
                            <a:srgbClr val="000000"/>
                          </a:solidFill>
                          <a:latin typeface="Calibri"/>
                        </a:rPr>
                        <a:t>Untuk</a:t>
                      </a:r>
                      <a:r>
                        <a:rPr lang="en-US" sz="1100" b="0" i="0" u="none" strike="noStrike" dirty="0">
                          <a:solidFill>
                            <a:srgbClr val="000000"/>
                          </a:solidFill>
                          <a:latin typeface="Calibri"/>
                        </a:rPr>
                        <a:t> </a:t>
                      </a:r>
                      <a:r>
                        <a:rPr lang="en-US" sz="1100" b="0" i="0" u="none" strike="noStrike" dirty="0" err="1">
                          <a:solidFill>
                            <a:srgbClr val="000000"/>
                          </a:solidFill>
                          <a:latin typeface="Calibri"/>
                        </a:rPr>
                        <a:t>memastikan</a:t>
                      </a:r>
                      <a:r>
                        <a:rPr lang="en-US" sz="1100" b="0" i="0" u="none" strike="noStrike" dirty="0">
                          <a:solidFill>
                            <a:srgbClr val="000000"/>
                          </a:solidFill>
                          <a:latin typeface="Calibri"/>
                        </a:rPr>
                        <a:t> </a:t>
                      </a:r>
                      <a:r>
                        <a:rPr lang="en-US" sz="1100" b="0" i="0" u="none" strike="noStrike" dirty="0" err="1">
                          <a:solidFill>
                            <a:srgbClr val="000000"/>
                          </a:solidFill>
                          <a:latin typeface="Calibri"/>
                        </a:rPr>
                        <a:t>bahwa</a:t>
                      </a:r>
                      <a:r>
                        <a:rPr lang="en-US" sz="1100" b="0" i="0" u="none" strike="noStrike" dirty="0">
                          <a:solidFill>
                            <a:srgbClr val="000000"/>
                          </a:solidFill>
                          <a:latin typeface="Calibri"/>
                        </a:rPr>
                        <a:t> </a:t>
                      </a:r>
                      <a:r>
                        <a:rPr lang="en-US" sz="1100" b="0" i="0" u="none" strike="noStrike" dirty="0" err="1">
                          <a:solidFill>
                            <a:srgbClr val="000000"/>
                          </a:solidFill>
                          <a:latin typeface="Calibri"/>
                        </a:rPr>
                        <a:t>seleksi</a:t>
                      </a:r>
                      <a:r>
                        <a:rPr lang="en-US" sz="1100" b="0" i="0" u="none" strike="noStrike" dirty="0">
                          <a:solidFill>
                            <a:srgbClr val="000000"/>
                          </a:solidFill>
                          <a:latin typeface="Calibri"/>
                        </a:rPr>
                        <a:t> </a:t>
                      </a:r>
                      <a:r>
                        <a:rPr lang="en-US" sz="1100" b="0" i="0" u="none" strike="noStrike" dirty="0" err="1">
                          <a:solidFill>
                            <a:srgbClr val="000000"/>
                          </a:solidFill>
                          <a:latin typeface="Calibri"/>
                        </a:rPr>
                        <a:t>mahasiswa</a:t>
                      </a:r>
                      <a:r>
                        <a:rPr lang="en-US" sz="1100" b="0" i="0" u="none" strike="noStrike" dirty="0">
                          <a:solidFill>
                            <a:srgbClr val="000000"/>
                          </a:solidFill>
                          <a:latin typeface="Calibri"/>
                        </a:rPr>
                        <a:t> </a:t>
                      </a:r>
                      <a:r>
                        <a:rPr lang="en-US" sz="1100" b="0" i="0" u="none" strike="noStrike" dirty="0" err="1">
                          <a:solidFill>
                            <a:srgbClr val="000000"/>
                          </a:solidFill>
                          <a:latin typeface="Calibri"/>
                        </a:rPr>
                        <a:t>baru</a:t>
                      </a:r>
                      <a:r>
                        <a:rPr lang="en-US" sz="1100" b="0" i="0" u="none" strike="noStrike" dirty="0">
                          <a:solidFill>
                            <a:srgbClr val="000000"/>
                          </a:solidFill>
                          <a:latin typeface="Calibri"/>
                        </a:rPr>
                        <a:t> </a:t>
                      </a:r>
                      <a:r>
                        <a:rPr lang="en-US" sz="1100" b="0" i="0" u="none" strike="noStrike" dirty="0" err="1">
                          <a:solidFill>
                            <a:srgbClr val="000000"/>
                          </a:solidFill>
                          <a:latin typeface="Calibri"/>
                        </a:rPr>
                        <a:t>berjalan</a:t>
                      </a:r>
                      <a:r>
                        <a:rPr lang="en-US" sz="1100" b="0" i="0" u="none" strike="noStrike" dirty="0">
                          <a:solidFill>
                            <a:srgbClr val="000000"/>
                          </a:solidFill>
                          <a:latin typeface="Calibri"/>
                        </a:rPr>
                        <a:t> </a:t>
                      </a:r>
                      <a:r>
                        <a:rPr lang="en-US" sz="1100" b="0" i="0" u="none" strike="noStrike" dirty="0" err="1">
                          <a:solidFill>
                            <a:srgbClr val="000000"/>
                          </a:solidFill>
                          <a:latin typeface="Calibri"/>
                        </a:rPr>
                        <a:t>sesuai</a:t>
                      </a:r>
                      <a:r>
                        <a:rPr lang="en-US" sz="1100" b="0" i="0" u="none" strike="noStrike" dirty="0">
                          <a:solidFill>
                            <a:srgbClr val="000000"/>
                          </a:solidFill>
                          <a:latin typeface="Calibri"/>
                        </a:rPr>
                        <a:t> </a:t>
                      </a:r>
                      <a:r>
                        <a:rPr lang="en-US" sz="1100" b="0" i="0" u="none" strike="noStrike" dirty="0" err="1">
                          <a:solidFill>
                            <a:srgbClr val="000000"/>
                          </a:solidFill>
                          <a:latin typeface="Calibri"/>
                        </a:rPr>
                        <a:t>dengan</a:t>
                      </a:r>
                      <a:r>
                        <a:rPr lang="en-US" sz="1100" b="0" i="0" u="none" strike="noStrike" dirty="0">
                          <a:solidFill>
                            <a:srgbClr val="000000"/>
                          </a:solidFill>
                          <a:latin typeface="Calibri"/>
                        </a:rPr>
                        <a:t> </a:t>
                      </a:r>
                      <a:r>
                        <a:rPr lang="en-US" sz="1100" b="0" i="0" u="none" strike="noStrike" dirty="0" err="1">
                          <a:solidFill>
                            <a:srgbClr val="000000"/>
                          </a:solidFill>
                          <a:latin typeface="Calibri"/>
                        </a:rPr>
                        <a:t>prosedur</a:t>
                      </a:r>
                      <a:r>
                        <a:rPr lang="en-US" sz="1100" b="0" i="0" u="none" strike="noStrike" dirty="0">
                          <a:solidFill>
                            <a:srgbClr val="000000"/>
                          </a:solidFill>
                          <a:latin typeface="Calibri"/>
                        </a:rPr>
                        <a:t> </a:t>
                      </a:r>
                      <a:r>
                        <a:rPr lang="en-US" sz="1100" b="0" i="0" u="none" strike="noStrike" dirty="0" err="1">
                          <a:solidFill>
                            <a:srgbClr val="000000"/>
                          </a:solidFill>
                          <a:latin typeface="Calibri"/>
                        </a:rPr>
                        <a:t>dan</a:t>
                      </a:r>
                      <a:r>
                        <a:rPr lang="en-US" sz="1100" b="0" i="0" u="none" strike="noStrike" dirty="0">
                          <a:solidFill>
                            <a:srgbClr val="000000"/>
                          </a:solidFill>
                          <a:latin typeface="Calibri"/>
                        </a:rPr>
                        <a:t> </a:t>
                      </a:r>
                      <a:r>
                        <a:rPr lang="en-US" sz="1100" b="0" i="0" u="none" strike="noStrike" dirty="0" err="1">
                          <a:solidFill>
                            <a:srgbClr val="000000"/>
                          </a:solidFill>
                          <a:latin typeface="Calibri"/>
                        </a:rPr>
                        <a:t>tata</a:t>
                      </a:r>
                      <a:r>
                        <a:rPr lang="en-US" sz="1100" b="0" i="0" u="none" strike="noStrike" dirty="0">
                          <a:solidFill>
                            <a:srgbClr val="000000"/>
                          </a:solidFill>
                          <a:latin typeface="Calibri"/>
                        </a:rPr>
                        <a:t> </a:t>
                      </a:r>
                      <a:r>
                        <a:rPr lang="en-US" sz="1100" b="0" i="0" u="none" strike="noStrike" dirty="0" err="1">
                          <a:solidFill>
                            <a:srgbClr val="000000"/>
                          </a:solidFill>
                          <a:latin typeface="Calibri"/>
                        </a:rPr>
                        <a:t>cara</a:t>
                      </a:r>
                      <a:r>
                        <a:rPr lang="en-US" sz="1100" b="0" i="0" u="none" strike="noStrike" dirty="0">
                          <a:solidFill>
                            <a:srgbClr val="000000"/>
                          </a:solidFill>
                          <a:latin typeface="Calibri"/>
                        </a:rPr>
                        <a:t> yang </a:t>
                      </a:r>
                      <a:r>
                        <a:rPr lang="en-US" sz="1100" b="0" i="0" u="none" strike="noStrike" dirty="0" err="1">
                          <a:solidFill>
                            <a:srgbClr val="000000"/>
                          </a:solidFill>
                          <a:latin typeface="Calibri"/>
                        </a:rPr>
                        <a:t>sudah</a:t>
                      </a:r>
                      <a:r>
                        <a:rPr lang="en-US" sz="1100" b="0" i="0" u="none" strike="noStrike" dirty="0">
                          <a:solidFill>
                            <a:srgbClr val="000000"/>
                          </a:solidFill>
                          <a:latin typeface="Calibri"/>
                        </a:rPr>
                        <a:t> </a:t>
                      </a:r>
                      <a:r>
                        <a:rPr lang="en-US" sz="1100" b="0" i="0" u="none" strike="noStrike" dirty="0" err="1">
                          <a:solidFill>
                            <a:srgbClr val="000000"/>
                          </a:solidFill>
                          <a:latin typeface="Calibri"/>
                        </a:rPr>
                        <a:t>ditetapkan</a:t>
                      </a:r>
                      <a:endParaRPr lang="en-US" sz="1100" b="0" i="0" u="none" strike="noStrike" dirty="0">
                        <a:solidFill>
                          <a:srgbClr val="000000"/>
                        </a:solidFill>
                        <a:latin typeface="Calibri"/>
                      </a:endParaRPr>
                    </a:p>
                  </a:txBody>
                  <a:tcPr marL="9369" marR="9369" marT="9369" marB="0">
                    <a:lnL>
                      <a:noFill/>
                    </a:lnL>
                    <a:lnR>
                      <a:noFill/>
                    </a:lnR>
                    <a:lnT>
                      <a:noFill/>
                    </a:lnT>
                    <a:lnB>
                      <a:noFill/>
                    </a:lnB>
                  </a:tcPr>
                </a:tc>
                <a:tc hMerge="1">
                  <a:txBody>
                    <a:bodyPr/>
                    <a:lstStyle/>
                    <a:p>
                      <a:endParaRPr lang="en-US"/>
                    </a:p>
                  </a:txBody>
                  <a:tcPr/>
                </a:tc>
                <a:tc hMerge="1">
                  <a:txBody>
                    <a:bodyPr/>
                    <a:lstStyle/>
                    <a:p>
                      <a:endParaRPr lang="en-US"/>
                    </a:p>
                  </a:txBody>
                  <a:tcPr/>
                </a:tc>
              </a:tr>
              <a:tr h="218644">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01</a:t>
                      </a:r>
                    </a:p>
                  </a:txBody>
                  <a:tcPr marL="9369" marR="9369" marT="9369" marB="0">
                    <a:lnL>
                      <a:noFill/>
                    </a:lnL>
                    <a:lnR>
                      <a:noFill/>
                    </a:lnR>
                    <a:lnT>
                      <a:noFill/>
                    </a:lnT>
                    <a:lnB>
                      <a:noFill/>
                    </a:lnB>
                  </a:tcPr>
                </a:tc>
                <a:tc gridSpan="2">
                  <a:txBody>
                    <a:bodyPr/>
                    <a:lstStyle/>
                    <a:p>
                      <a:pPr algn="l" fontAlgn="t"/>
                      <a:r>
                        <a:rPr lang="en-US" sz="1100" b="0" i="0" u="none" strike="noStrike">
                          <a:solidFill>
                            <a:srgbClr val="000000"/>
                          </a:solidFill>
                          <a:latin typeface="Calibri"/>
                        </a:rPr>
                        <a:t>Menerima pendaftaran Calon Mahasiswa Baru (Camaba) sesuai Instiuksi Kerja &amp; melakukan filling data</a:t>
                      </a:r>
                    </a:p>
                  </a:txBody>
                  <a:tcPr marL="9369" marR="9369" marT="9369" marB="0">
                    <a:lnL>
                      <a:noFill/>
                    </a:lnL>
                    <a:lnR>
                      <a:noFill/>
                    </a:lnR>
                    <a:lnT>
                      <a:noFill/>
                    </a:lnT>
                    <a:lnB>
                      <a:noFill/>
                    </a:lnB>
                  </a:tcPr>
                </a:tc>
                <a:tc hMerge="1">
                  <a:txBody>
                    <a:bodyPr/>
                    <a:lstStyle/>
                    <a:p>
                      <a:endParaRPr lang="en-US"/>
                    </a:p>
                  </a:txBody>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01</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Pendaftaran Camaba</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02</a:t>
                      </a:r>
                    </a:p>
                  </a:txBody>
                  <a:tcPr marL="9369" marR="9369" marT="9369" marB="0">
                    <a:lnL>
                      <a:noFill/>
                    </a:lnL>
                    <a:lnR>
                      <a:noFill/>
                    </a:lnR>
                    <a:lnT>
                      <a:noFill/>
                    </a:lnT>
                    <a:lnB>
                      <a:noFill/>
                    </a:lnB>
                  </a:tcPr>
                </a:tc>
                <a:tc gridSpan="2">
                  <a:txBody>
                    <a:bodyPr/>
                    <a:lstStyle/>
                    <a:p>
                      <a:pPr algn="l" fontAlgn="t"/>
                      <a:r>
                        <a:rPr lang="en-US" sz="1100" b="0" i="0" u="none" strike="noStrike">
                          <a:solidFill>
                            <a:srgbClr val="000000"/>
                          </a:solidFill>
                          <a:latin typeface="Calibri"/>
                        </a:rPr>
                        <a:t>Menginformasikan Calon Mahasiswa Baru untuk melakukan pelunasan biaya USM</a:t>
                      </a:r>
                    </a:p>
                  </a:txBody>
                  <a:tcPr marL="9369" marR="9369" marT="9369" marB="0">
                    <a:lnL>
                      <a:noFill/>
                    </a:lnL>
                    <a:lnR>
                      <a:noFill/>
                    </a:lnR>
                    <a:lnT>
                      <a:noFill/>
                    </a:lnT>
                    <a:lnB>
                      <a:noFill/>
                    </a:lnB>
                  </a:tcPr>
                </a:tc>
                <a:tc hMerge="1">
                  <a:txBody>
                    <a:bodyPr/>
                    <a:lstStyle/>
                    <a:p>
                      <a:endParaRPr lang="en-US"/>
                    </a:p>
                  </a:txBody>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01</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IK Penerimaan Pendaftaran Calon Mahasiswa Baru</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02</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Daftar lunas pendaftaran USM</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03</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Kwitansi bukti pembayaran</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03</a:t>
                      </a:r>
                    </a:p>
                  </a:txBody>
                  <a:tcPr marL="9369" marR="9369" marT="9369" marB="0">
                    <a:lnL>
                      <a:noFill/>
                    </a:lnL>
                    <a:lnR>
                      <a:noFill/>
                    </a:lnR>
                    <a:lnT>
                      <a:noFill/>
                    </a:lnT>
                    <a:lnB>
                      <a:noFill/>
                    </a:lnB>
                  </a:tcPr>
                </a:tc>
                <a:tc gridSpan="2">
                  <a:txBody>
                    <a:bodyPr/>
                    <a:lstStyle/>
                    <a:p>
                      <a:pPr algn="l" fontAlgn="t"/>
                      <a:r>
                        <a:rPr lang="en-US" sz="1100" b="0" i="0" u="none" strike="noStrike">
                          <a:solidFill>
                            <a:srgbClr val="000000"/>
                          </a:solidFill>
                          <a:latin typeface="Calibri"/>
                        </a:rPr>
                        <a:t>Pelaksanaan USM</a:t>
                      </a:r>
                    </a:p>
                  </a:txBody>
                  <a:tcPr marL="9369" marR="9369" marT="9369" marB="0">
                    <a:lnL>
                      <a:noFill/>
                    </a:lnL>
                    <a:lnR>
                      <a:noFill/>
                    </a:lnR>
                    <a:lnT>
                      <a:noFill/>
                    </a:lnT>
                    <a:lnB>
                      <a:noFill/>
                    </a:lnB>
                  </a:tcPr>
                </a:tc>
                <a:tc hMerge="1">
                  <a:txBody>
                    <a:bodyPr/>
                    <a:lstStyle/>
                    <a:p>
                      <a:endParaRPr lang="en-US"/>
                    </a:p>
                  </a:txBody>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01</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Daftar Peserta USM</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02</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Daftar nilai Camaba</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03</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Daftar Camaba lulus USM</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04</a:t>
                      </a:r>
                    </a:p>
                  </a:txBody>
                  <a:tcPr marL="9369" marR="9369" marT="9369" marB="0">
                    <a:lnL>
                      <a:noFill/>
                    </a:lnL>
                    <a:lnR>
                      <a:noFill/>
                    </a:lnR>
                    <a:lnT>
                      <a:noFill/>
                    </a:lnT>
                    <a:lnB>
                      <a:noFill/>
                    </a:lnB>
                  </a:tcPr>
                </a:tc>
                <a:tc>
                  <a:txBody>
                    <a:bodyPr/>
                    <a:lstStyle/>
                    <a:p>
                      <a:pPr algn="l" fontAlgn="t"/>
                      <a:r>
                        <a:rPr lang="es-ES" sz="1100" b="0" i="0" u="none" strike="noStrike" dirty="0" err="1">
                          <a:solidFill>
                            <a:srgbClr val="000000"/>
                          </a:solidFill>
                          <a:latin typeface="Calibri"/>
                        </a:rPr>
                        <a:t>Daftar</a:t>
                      </a:r>
                      <a:r>
                        <a:rPr lang="es-ES" sz="1100" b="0" i="0" u="none" strike="noStrike" dirty="0">
                          <a:solidFill>
                            <a:srgbClr val="000000"/>
                          </a:solidFill>
                          <a:latin typeface="Calibri"/>
                        </a:rPr>
                        <a:t> </a:t>
                      </a:r>
                      <a:r>
                        <a:rPr lang="es-ES" sz="1100" b="0" i="0" u="none" strike="noStrike" dirty="0" err="1">
                          <a:solidFill>
                            <a:srgbClr val="000000"/>
                          </a:solidFill>
                          <a:latin typeface="Calibri"/>
                        </a:rPr>
                        <a:t>Camaba</a:t>
                      </a:r>
                      <a:r>
                        <a:rPr lang="es-ES" sz="1100" b="0" i="0" u="none" strike="noStrike" dirty="0">
                          <a:solidFill>
                            <a:srgbClr val="000000"/>
                          </a:solidFill>
                          <a:latin typeface="Calibri"/>
                        </a:rPr>
                        <a:t> </a:t>
                      </a:r>
                      <a:r>
                        <a:rPr lang="es-ES" sz="1100" b="0" i="0" u="none" strike="noStrike" dirty="0" err="1">
                          <a:solidFill>
                            <a:srgbClr val="000000"/>
                          </a:solidFill>
                          <a:latin typeface="Calibri"/>
                        </a:rPr>
                        <a:t>tidak</a:t>
                      </a:r>
                      <a:r>
                        <a:rPr lang="es-ES" sz="1100" b="0" i="0" u="none" strike="noStrike" dirty="0">
                          <a:solidFill>
                            <a:srgbClr val="000000"/>
                          </a:solidFill>
                          <a:latin typeface="Calibri"/>
                        </a:rPr>
                        <a:t> </a:t>
                      </a:r>
                      <a:r>
                        <a:rPr lang="es-ES" sz="1100" b="0" i="0" u="none" strike="noStrike" dirty="0" err="1">
                          <a:solidFill>
                            <a:srgbClr val="000000"/>
                          </a:solidFill>
                          <a:latin typeface="Calibri"/>
                        </a:rPr>
                        <a:t>lulus</a:t>
                      </a:r>
                      <a:r>
                        <a:rPr lang="es-ES" sz="1100" b="0" i="0" u="none" strike="noStrike" dirty="0">
                          <a:solidFill>
                            <a:srgbClr val="000000"/>
                          </a:solidFill>
                          <a:latin typeface="Calibri"/>
                        </a:rPr>
                        <a:t> USM</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05</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Daftar Camaba lulus USM yang tidak mendaftar</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06</a:t>
                      </a:r>
                    </a:p>
                  </a:txBody>
                  <a:tcPr marL="9369" marR="9369" marT="9369" marB="0">
                    <a:lnL>
                      <a:noFill/>
                    </a:lnL>
                    <a:lnR>
                      <a:noFill/>
                    </a:lnR>
                    <a:lnT>
                      <a:noFill/>
                    </a:lnT>
                    <a:lnB>
                      <a:noFill/>
                    </a:lnB>
                  </a:tcPr>
                </a:tc>
                <a:tc>
                  <a:txBody>
                    <a:bodyPr/>
                    <a:lstStyle/>
                    <a:p>
                      <a:pPr algn="l" fontAlgn="t"/>
                      <a:r>
                        <a:rPr lang="fi-FI" sz="1100" b="0" i="0" u="none" strike="noStrike">
                          <a:solidFill>
                            <a:srgbClr val="000000"/>
                          </a:solidFill>
                          <a:latin typeface="Calibri"/>
                        </a:rPr>
                        <a:t>Surat Pernyataan Penerimaan Beasiswa KUB</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07</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Surat Pernyataan Mahasiswa Baru Reguler Bebas SPP</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08</a:t>
                      </a:r>
                    </a:p>
                  </a:txBody>
                  <a:tcPr marL="9369" marR="9369" marT="9369" marB="0">
                    <a:lnL>
                      <a:noFill/>
                    </a:lnL>
                    <a:lnR>
                      <a:noFill/>
                    </a:lnR>
                    <a:lnT>
                      <a:noFill/>
                    </a:lnT>
                    <a:lnB>
                      <a:noFill/>
                    </a:lnB>
                  </a:tcPr>
                </a:tc>
                <a:tc>
                  <a:txBody>
                    <a:bodyPr/>
                    <a:lstStyle/>
                    <a:p>
                      <a:pPr algn="l" fontAlgn="t"/>
                      <a:r>
                        <a:rPr lang="sv-SE" sz="1100" b="0" i="0" u="none" strike="noStrike">
                          <a:solidFill>
                            <a:srgbClr val="000000"/>
                          </a:solidFill>
                          <a:latin typeface="Calibri"/>
                        </a:rPr>
                        <a:t>Surat Pernyataan Mahasiswa Baru Reguler</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09</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Pedoman Pendaftaran Calon Mahasiswa Baru</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10</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Peraturan Akademik</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11</a:t>
                      </a: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Pedoman Registrasi Mahassiswa Baru </a:t>
                      </a:r>
                    </a:p>
                  </a:txBody>
                  <a:tcPr marL="9369" marR="9369" marT="9369" marB="0">
                    <a:lnL>
                      <a:noFill/>
                    </a:lnL>
                    <a:lnR>
                      <a:noFill/>
                    </a:lnR>
                    <a:lnT>
                      <a:noFill/>
                    </a:lnT>
                    <a:lnB>
                      <a:noFill/>
                    </a:lnB>
                  </a:tcPr>
                </a:tc>
              </a:tr>
              <a:tr h="159270">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endParaRPr lang="en-US" sz="1100" b="0" i="0" u="none" strike="noStrike">
                        <a:solidFill>
                          <a:srgbClr val="000000"/>
                        </a:solidFill>
                        <a:latin typeface="Calibri"/>
                      </a:endParaRPr>
                    </a:p>
                  </a:txBody>
                  <a:tcPr marL="9369" marR="9369" marT="9369" marB="0">
                    <a:lnL>
                      <a:noFill/>
                    </a:lnL>
                    <a:lnR>
                      <a:noFill/>
                    </a:lnR>
                    <a:lnT>
                      <a:noFill/>
                    </a:lnT>
                    <a:lnB>
                      <a:noFill/>
                    </a:lnB>
                  </a:tcPr>
                </a:tc>
                <a:tc>
                  <a:txBody>
                    <a:bodyPr/>
                    <a:lstStyle/>
                    <a:p>
                      <a:pPr algn="l" fontAlgn="t"/>
                      <a:r>
                        <a:rPr lang="en-US" sz="1100" b="0" i="0" u="none" strike="noStrike">
                          <a:solidFill>
                            <a:srgbClr val="000000"/>
                          </a:solidFill>
                          <a:latin typeface="Calibri"/>
                        </a:rPr>
                        <a:t>12</a:t>
                      </a:r>
                    </a:p>
                  </a:txBody>
                  <a:tcPr marL="9369" marR="9369" marT="9369" marB="0">
                    <a:lnL>
                      <a:noFill/>
                    </a:lnL>
                    <a:lnR>
                      <a:noFill/>
                    </a:lnR>
                    <a:lnT>
                      <a:noFill/>
                    </a:lnT>
                    <a:lnB>
                      <a:noFill/>
                    </a:lnB>
                  </a:tcPr>
                </a:tc>
                <a:tc>
                  <a:txBody>
                    <a:bodyPr/>
                    <a:lstStyle/>
                    <a:p>
                      <a:pPr algn="l" fontAlgn="t"/>
                      <a:r>
                        <a:rPr lang="fi-FI" sz="1100" b="0" i="0" u="none" strike="noStrike" dirty="0">
                          <a:solidFill>
                            <a:srgbClr val="000000"/>
                          </a:solidFill>
                          <a:latin typeface="Calibri"/>
                        </a:rPr>
                        <a:t>IK Persiapan dan Pelaksanaan USM</a:t>
                      </a:r>
                    </a:p>
                  </a:txBody>
                  <a:tcPr marL="9369" marR="9369" marT="9369" marB="0">
                    <a:lnL>
                      <a:noFill/>
                    </a:lnL>
                    <a:lnR>
                      <a:noFill/>
                    </a:lnR>
                    <a:lnT>
                      <a:noFill/>
                    </a:lnT>
                    <a:lnB>
                      <a:noFill/>
                    </a:lnB>
                  </a:tcPr>
                </a:tc>
              </a:tr>
            </a:tbl>
          </a:graphicData>
        </a:graphic>
      </p:graphicFrame>
      <p:sp>
        <p:nvSpPr>
          <p:cNvPr id="3" name="TextBox 2"/>
          <p:cNvSpPr txBox="1"/>
          <p:nvPr/>
        </p:nvSpPr>
        <p:spPr>
          <a:xfrm>
            <a:off x="467544" y="188640"/>
            <a:ext cx="7367145" cy="461665"/>
          </a:xfrm>
          <a:prstGeom prst="rect">
            <a:avLst/>
          </a:prstGeom>
          <a:noFill/>
        </p:spPr>
        <p:txBody>
          <a:bodyPr wrap="none" rtlCol="0">
            <a:spAutoFit/>
          </a:bodyPr>
          <a:lstStyle/>
          <a:p>
            <a:r>
              <a:rPr lang="en-US" sz="2400" b="1" dirty="0" err="1" smtClean="0">
                <a:effectLst>
                  <a:outerShdw blurRad="38100" dist="38100" dir="2700000" algn="tl">
                    <a:srgbClr val="000000">
                      <a:alpha val="43137"/>
                    </a:srgbClr>
                  </a:outerShdw>
                </a:effectLst>
              </a:rPr>
              <a:t>Skema</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Klasifikasi</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Arsip</a:t>
            </a:r>
            <a:r>
              <a:rPr lang="en-US" sz="2400" b="1" dirty="0" smtClean="0">
                <a:effectLst>
                  <a:outerShdw blurRad="38100" dist="38100" dir="2700000" algn="tl">
                    <a:srgbClr val="000000">
                      <a:alpha val="43137"/>
                    </a:srgbClr>
                  </a:outerShdw>
                </a:effectLst>
              </a:rPr>
              <a:t> Univ. Bakrie [</a:t>
            </a:r>
            <a:r>
              <a:rPr lang="en-US" sz="2400" b="1" dirty="0" err="1" smtClean="0">
                <a:effectLst>
                  <a:outerShdw blurRad="38100" dist="38100" dir="2700000" algn="tl">
                    <a:srgbClr val="000000">
                      <a:alpha val="43137"/>
                    </a:srgbClr>
                  </a:outerShdw>
                </a:effectLst>
              </a:rPr>
              <a:t>Lanjutan</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1547664" y="1510315"/>
            <a:ext cx="4953000" cy="3887788"/>
            <a:chOff x="2400" y="1583"/>
            <a:chExt cx="7206" cy="5523"/>
          </a:xfrm>
        </p:grpSpPr>
        <p:sp>
          <p:nvSpPr>
            <p:cNvPr id="5" name="Rectangle 7"/>
            <p:cNvSpPr>
              <a:spLocks noChangeArrowheads="1"/>
            </p:cNvSpPr>
            <p:nvPr/>
          </p:nvSpPr>
          <p:spPr bwMode="auto">
            <a:xfrm>
              <a:off x="4423" y="2628"/>
              <a:ext cx="1919" cy="4471"/>
            </a:xfrm>
            <a:prstGeom prst="rect">
              <a:avLst/>
            </a:prstGeom>
            <a:noFill/>
            <a:ln w="38100" cmpd="thinThick">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nvGrpSpPr>
            <p:cNvPr id="6" name="Group 8"/>
            <p:cNvGrpSpPr>
              <a:grpSpLocks/>
            </p:cNvGrpSpPr>
            <p:nvPr/>
          </p:nvGrpSpPr>
          <p:grpSpPr bwMode="auto">
            <a:xfrm>
              <a:off x="2400" y="1583"/>
              <a:ext cx="7206" cy="5523"/>
              <a:chOff x="2400" y="1583"/>
              <a:chExt cx="7206" cy="5523"/>
            </a:xfrm>
          </p:grpSpPr>
          <p:sp>
            <p:nvSpPr>
              <p:cNvPr id="24" name="Text Box 2"/>
              <p:cNvSpPr txBox="1">
                <a:spLocks noChangeArrowheads="1"/>
              </p:cNvSpPr>
              <p:nvPr/>
            </p:nvSpPr>
            <p:spPr bwMode="auto">
              <a:xfrm>
                <a:off x="2512" y="3943"/>
                <a:ext cx="1707" cy="92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Arial" pitchFamily="34" charset="0"/>
                  </a:rPr>
                  <a:t>PAD</a:t>
                </a:r>
                <a:endParaRPr lang="en-US" sz="2000" b="1" dirty="0">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cs typeface="Arial" pitchFamily="34" charset="0"/>
                  </a:rPr>
                  <a:t>PROMOSI</a:t>
                </a:r>
                <a:r>
                  <a:rPr kumimoji="0" lang="en-US" sz="900" b="1" i="0" u="none" strike="noStrike" cap="none" normalizeH="0" dirty="0" smtClean="0">
                    <a:ln>
                      <a:noFill/>
                    </a:ln>
                    <a:solidFill>
                      <a:schemeClr val="tx1"/>
                    </a:solidFill>
                    <a:effectLst/>
                    <a:latin typeface="+mn-lt"/>
                    <a:cs typeface="Arial" pitchFamily="34" charset="0"/>
                  </a:rPr>
                  <a:t> </a:t>
                </a:r>
                <a:r>
                  <a:rPr kumimoji="0" lang="en-US" sz="900" b="1" i="0" u="none" strike="noStrike" cap="none" normalizeH="0" baseline="0" dirty="0" smtClean="0">
                    <a:ln>
                      <a:noFill/>
                    </a:ln>
                    <a:solidFill>
                      <a:schemeClr val="tx1"/>
                    </a:solidFill>
                    <a:effectLst/>
                    <a:latin typeface="+mn-lt"/>
                    <a:cs typeface="Arial" pitchFamily="34" charset="0"/>
                  </a:rPr>
                  <a:t>&amp;</a:t>
                </a:r>
                <a:r>
                  <a:rPr kumimoji="0" lang="en-US" sz="900" b="1" i="0" u="none" strike="noStrike" cap="none" normalizeH="0" dirty="0" smtClean="0">
                    <a:ln>
                      <a:noFill/>
                    </a:ln>
                    <a:solidFill>
                      <a:schemeClr val="tx1"/>
                    </a:solidFill>
                    <a:effectLst/>
                    <a:latin typeface="+mn-lt"/>
                    <a:cs typeface="Arial" pitchFamily="34" charset="0"/>
                  </a:rPr>
                  <a:t> </a:t>
                </a:r>
                <a:r>
                  <a:rPr kumimoji="0" lang="en-US" sz="900" b="1" i="0" u="none" strike="noStrike" cap="none" normalizeH="0" baseline="0" dirty="0" smtClean="0">
                    <a:ln>
                      <a:noFill/>
                    </a:ln>
                    <a:solidFill>
                      <a:schemeClr val="tx1"/>
                    </a:solidFill>
                    <a:effectLst/>
                    <a:latin typeface="+mn-lt"/>
                    <a:cs typeface="Arial" pitchFamily="34" charset="0"/>
                  </a:rPr>
                  <a:t>ADMISI</a:t>
                </a:r>
              </a:p>
            </p:txBody>
          </p:sp>
          <p:sp>
            <p:nvSpPr>
              <p:cNvPr id="9" name="Rectangle 3"/>
              <p:cNvSpPr>
                <a:spLocks noChangeArrowheads="1"/>
              </p:cNvSpPr>
              <p:nvPr/>
            </p:nvSpPr>
            <p:spPr bwMode="auto">
              <a:xfrm>
                <a:off x="2400" y="2628"/>
                <a:ext cx="1919" cy="4471"/>
              </a:xfrm>
              <a:prstGeom prst="rect">
                <a:avLst/>
              </a:prstGeom>
              <a:noFill/>
              <a:ln w="38100" cmpd="thinThick">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0" name="Rectangle 9"/>
              <p:cNvSpPr>
                <a:spLocks noChangeArrowheads="1"/>
              </p:cNvSpPr>
              <p:nvPr/>
            </p:nvSpPr>
            <p:spPr bwMode="auto">
              <a:xfrm>
                <a:off x="6458" y="2628"/>
                <a:ext cx="1919" cy="4471"/>
              </a:xfrm>
              <a:prstGeom prst="rect">
                <a:avLst/>
              </a:prstGeom>
              <a:noFill/>
              <a:ln w="38100" cmpd="thinThick">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cxnSp>
            <p:nvCxnSpPr>
              <p:cNvPr id="11" name="Straight Connector 10"/>
              <p:cNvCxnSpPr>
                <a:cxnSpLocks noChangeShapeType="1"/>
              </p:cNvCxnSpPr>
              <p:nvPr/>
            </p:nvCxnSpPr>
            <p:spPr bwMode="auto">
              <a:xfrm flipV="1">
                <a:off x="2400" y="1594"/>
                <a:ext cx="1425" cy="1034"/>
              </a:xfrm>
              <a:prstGeom prst="line">
                <a:avLst/>
              </a:prstGeom>
              <a:noFill/>
              <a:ln w="28575">
                <a:solidFill>
                  <a:srgbClr val="000000"/>
                </a:solidFill>
                <a:round/>
                <a:headEnd/>
                <a:tailEnd/>
              </a:ln>
            </p:spPr>
          </p:cxnSp>
          <p:cxnSp>
            <p:nvCxnSpPr>
              <p:cNvPr id="12" name="Straight Connector 11"/>
              <p:cNvCxnSpPr>
                <a:cxnSpLocks noChangeShapeType="1"/>
              </p:cNvCxnSpPr>
              <p:nvPr/>
            </p:nvCxnSpPr>
            <p:spPr bwMode="auto">
              <a:xfrm flipV="1">
                <a:off x="4319" y="1583"/>
                <a:ext cx="1425" cy="1034"/>
              </a:xfrm>
              <a:prstGeom prst="line">
                <a:avLst/>
              </a:prstGeom>
              <a:noFill/>
              <a:ln w="28575">
                <a:solidFill>
                  <a:srgbClr val="000000"/>
                </a:solidFill>
                <a:round/>
                <a:headEnd/>
                <a:tailEnd/>
              </a:ln>
            </p:spPr>
          </p:cxnSp>
          <p:cxnSp>
            <p:nvCxnSpPr>
              <p:cNvPr id="13" name="Straight Connector 12"/>
              <p:cNvCxnSpPr>
                <a:cxnSpLocks noChangeShapeType="1"/>
              </p:cNvCxnSpPr>
              <p:nvPr/>
            </p:nvCxnSpPr>
            <p:spPr bwMode="auto">
              <a:xfrm flipV="1">
                <a:off x="4435" y="1583"/>
                <a:ext cx="1425" cy="1034"/>
              </a:xfrm>
              <a:prstGeom prst="line">
                <a:avLst/>
              </a:prstGeom>
              <a:noFill/>
              <a:ln w="28575">
                <a:solidFill>
                  <a:srgbClr val="000000"/>
                </a:solidFill>
                <a:round/>
                <a:headEnd/>
                <a:tailEnd/>
              </a:ln>
            </p:spPr>
          </p:cxnSp>
          <p:cxnSp>
            <p:nvCxnSpPr>
              <p:cNvPr id="14" name="Straight Connector 13"/>
              <p:cNvCxnSpPr>
                <a:cxnSpLocks noChangeShapeType="1"/>
              </p:cNvCxnSpPr>
              <p:nvPr/>
            </p:nvCxnSpPr>
            <p:spPr bwMode="auto">
              <a:xfrm flipV="1">
                <a:off x="6343" y="1583"/>
                <a:ext cx="1425" cy="1034"/>
              </a:xfrm>
              <a:prstGeom prst="line">
                <a:avLst/>
              </a:prstGeom>
              <a:noFill/>
              <a:ln w="28575">
                <a:solidFill>
                  <a:srgbClr val="000000"/>
                </a:solidFill>
                <a:round/>
                <a:headEnd/>
                <a:tailEnd/>
              </a:ln>
            </p:spPr>
          </p:cxnSp>
          <p:cxnSp>
            <p:nvCxnSpPr>
              <p:cNvPr id="15" name="Straight Connector 14"/>
              <p:cNvCxnSpPr>
                <a:cxnSpLocks noChangeShapeType="1"/>
              </p:cNvCxnSpPr>
              <p:nvPr/>
            </p:nvCxnSpPr>
            <p:spPr bwMode="auto">
              <a:xfrm flipV="1">
                <a:off x="6458" y="1594"/>
                <a:ext cx="1425" cy="1034"/>
              </a:xfrm>
              <a:prstGeom prst="line">
                <a:avLst/>
              </a:prstGeom>
              <a:noFill/>
              <a:ln w="28575">
                <a:solidFill>
                  <a:srgbClr val="000000"/>
                </a:solidFill>
                <a:round/>
                <a:headEnd/>
                <a:tailEnd/>
              </a:ln>
            </p:spPr>
          </p:cxnSp>
          <p:cxnSp>
            <p:nvCxnSpPr>
              <p:cNvPr id="16" name="Straight Connector 15"/>
              <p:cNvCxnSpPr>
                <a:cxnSpLocks noChangeShapeType="1"/>
              </p:cNvCxnSpPr>
              <p:nvPr/>
            </p:nvCxnSpPr>
            <p:spPr bwMode="auto">
              <a:xfrm flipV="1">
                <a:off x="8378" y="1594"/>
                <a:ext cx="1228" cy="1034"/>
              </a:xfrm>
              <a:prstGeom prst="line">
                <a:avLst/>
              </a:prstGeom>
              <a:noFill/>
              <a:ln w="28575">
                <a:solidFill>
                  <a:srgbClr val="000000"/>
                </a:solidFill>
                <a:round/>
                <a:headEnd/>
                <a:tailEnd/>
              </a:ln>
            </p:spPr>
          </p:cxnSp>
          <p:cxnSp>
            <p:nvCxnSpPr>
              <p:cNvPr id="17" name="Straight Connector 16"/>
              <p:cNvCxnSpPr>
                <a:cxnSpLocks noChangeShapeType="1"/>
              </p:cNvCxnSpPr>
              <p:nvPr/>
            </p:nvCxnSpPr>
            <p:spPr bwMode="auto">
              <a:xfrm flipV="1">
                <a:off x="8378" y="6072"/>
                <a:ext cx="1228" cy="1034"/>
              </a:xfrm>
              <a:prstGeom prst="line">
                <a:avLst/>
              </a:prstGeom>
              <a:noFill/>
              <a:ln w="28575">
                <a:solidFill>
                  <a:srgbClr val="000000"/>
                </a:solidFill>
                <a:round/>
                <a:headEnd/>
                <a:tailEnd/>
              </a:ln>
            </p:spPr>
          </p:cxnSp>
        </p:grpSp>
      </p:grpSp>
      <p:sp>
        <p:nvSpPr>
          <p:cNvPr id="25" name="TextBox 24"/>
          <p:cNvSpPr txBox="1"/>
          <p:nvPr/>
        </p:nvSpPr>
        <p:spPr>
          <a:xfrm>
            <a:off x="755576" y="764704"/>
            <a:ext cx="4608512" cy="369332"/>
          </a:xfrm>
          <a:prstGeom prst="rect">
            <a:avLst/>
          </a:prstGeom>
          <a:noFill/>
        </p:spPr>
        <p:txBody>
          <a:bodyPr wrap="square" rtlCol="0">
            <a:spAutoFit/>
          </a:bodyPr>
          <a:lstStyle/>
          <a:p>
            <a:r>
              <a:rPr lang="en-US" b="1" dirty="0" err="1" smtClean="0">
                <a:effectLst>
                  <a:outerShdw blurRad="38100" dist="38100" dir="2700000" algn="tl">
                    <a:srgbClr val="000000">
                      <a:alpha val="43137"/>
                    </a:srgbClr>
                  </a:outerShdw>
                </a:effectLst>
              </a:rPr>
              <a:t>Kode</a:t>
            </a:r>
            <a:r>
              <a:rPr lang="en-US" b="1" dirty="0" smtClean="0">
                <a:effectLst>
                  <a:outerShdw blurRad="38100" dist="38100" dir="2700000" algn="tl">
                    <a:srgbClr val="000000">
                      <a:alpha val="43137"/>
                    </a:srgbClr>
                  </a:outerShdw>
                </a:effectLst>
              </a:rPr>
              <a:t> di ORDNER </a:t>
            </a:r>
            <a:r>
              <a:rPr lang="en-US" dirty="0" smtClean="0">
                <a:solidFill>
                  <a:srgbClr val="FF0000"/>
                </a:solidFill>
              </a:rPr>
              <a:t>[</a:t>
            </a:r>
            <a:r>
              <a:rPr lang="en-US" b="1" dirty="0" smtClean="0">
                <a:effectLst>
                  <a:outerShdw blurRad="38100" dist="38100" dir="2700000" algn="tl">
                    <a:srgbClr val="000000">
                      <a:alpha val="43137"/>
                    </a:srgbClr>
                  </a:outerShdw>
                </a:effectLst>
              </a:rPr>
              <a:t>PAD</a:t>
            </a:r>
            <a:r>
              <a:rPr lang="en-US" dirty="0" smtClean="0">
                <a:solidFill>
                  <a:srgbClr val="FF0000"/>
                </a:solidFill>
              </a:rPr>
              <a:t>]</a:t>
            </a:r>
            <a:endParaRPr lang="en-US" dirty="0">
              <a:solidFill>
                <a:srgbClr val="FF0000"/>
              </a:solidFill>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2303466"/>
            <a:ext cx="977517" cy="685637"/>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3941" y="2311315"/>
            <a:ext cx="977517" cy="68563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506" y="2307949"/>
            <a:ext cx="977517" cy="685637"/>
          </a:xfrm>
          <a:prstGeom prst="rect">
            <a:avLst/>
          </a:prstGeom>
        </p:spPr>
      </p:pic>
      <p:sp>
        <p:nvSpPr>
          <p:cNvPr id="29" name="Oval 28"/>
          <p:cNvSpPr/>
          <p:nvPr/>
        </p:nvSpPr>
        <p:spPr>
          <a:xfrm>
            <a:off x="2102242" y="4936903"/>
            <a:ext cx="302356" cy="2614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2"/>
          <p:cNvSpPr txBox="1">
            <a:spLocks noChangeArrowheads="1"/>
          </p:cNvSpPr>
          <p:nvPr/>
        </p:nvSpPr>
        <p:spPr bwMode="auto">
          <a:xfrm>
            <a:off x="1638722" y="4077072"/>
            <a:ext cx="1143891" cy="32380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2014</a:t>
            </a:r>
            <a:endParaRPr kumimoji="0" lang="en-US" sz="700" b="1" i="0" u="none" strike="noStrike" cap="none" normalizeH="0" baseline="0" dirty="0" smtClean="0">
              <a:ln>
                <a:noFill/>
              </a:ln>
              <a:solidFill>
                <a:schemeClr val="tx1"/>
              </a:solidFill>
              <a:effectLst/>
              <a:latin typeface="+mn-lt"/>
              <a:cs typeface="Arial" pitchFamily="34" charset="0"/>
            </a:endParaRPr>
          </a:p>
        </p:txBody>
      </p:sp>
      <p:sp>
        <p:nvSpPr>
          <p:cNvPr id="49" name="Text Box 2"/>
          <p:cNvSpPr txBox="1">
            <a:spLocks noChangeArrowheads="1"/>
          </p:cNvSpPr>
          <p:nvPr/>
        </p:nvSpPr>
        <p:spPr bwMode="auto">
          <a:xfrm>
            <a:off x="3020753" y="4077444"/>
            <a:ext cx="1143891" cy="32380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2015</a:t>
            </a:r>
            <a:endParaRPr kumimoji="0" lang="en-US" sz="700" b="1" i="0" u="none" strike="noStrike" cap="none" normalizeH="0" baseline="0" dirty="0" smtClean="0">
              <a:ln>
                <a:noFill/>
              </a:ln>
              <a:solidFill>
                <a:schemeClr val="tx1"/>
              </a:solidFill>
              <a:effectLst/>
              <a:latin typeface="+mn-lt"/>
              <a:cs typeface="Arial" pitchFamily="34" charset="0"/>
            </a:endParaRPr>
          </a:p>
        </p:txBody>
      </p:sp>
      <p:sp>
        <p:nvSpPr>
          <p:cNvPr id="50" name="Text Box 2"/>
          <p:cNvSpPr txBox="1">
            <a:spLocks noChangeArrowheads="1"/>
          </p:cNvSpPr>
          <p:nvPr/>
        </p:nvSpPr>
        <p:spPr bwMode="auto">
          <a:xfrm>
            <a:off x="3010089" y="3179068"/>
            <a:ext cx="1173296" cy="6476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Arial" pitchFamily="34" charset="0"/>
              </a:rPr>
              <a:t>PAD</a:t>
            </a:r>
            <a:endParaRPr lang="en-US" sz="2000" b="1" dirty="0">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cs typeface="Arial" pitchFamily="34" charset="0"/>
              </a:rPr>
              <a:t>PROMOSI</a:t>
            </a:r>
            <a:r>
              <a:rPr kumimoji="0" lang="en-US" sz="900" b="1" i="0" u="none" strike="noStrike" cap="none" normalizeH="0" dirty="0" smtClean="0">
                <a:ln>
                  <a:noFill/>
                </a:ln>
                <a:solidFill>
                  <a:schemeClr val="tx1"/>
                </a:solidFill>
                <a:effectLst/>
                <a:latin typeface="+mn-lt"/>
                <a:cs typeface="Arial" pitchFamily="34" charset="0"/>
              </a:rPr>
              <a:t> </a:t>
            </a:r>
            <a:r>
              <a:rPr kumimoji="0" lang="en-US" sz="900" b="1" i="0" u="none" strike="noStrike" cap="none" normalizeH="0" baseline="0" dirty="0" smtClean="0">
                <a:ln>
                  <a:noFill/>
                </a:ln>
                <a:solidFill>
                  <a:schemeClr val="tx1"/>
                </a:solidFill>
                <a:effectLst/>
                <a:latin typeface="+mn-lt"/>
                <a:cs typeface="Arial" pitchFamily="34" charset="0"/>
              </a:rPr>
              <a:t>&amp;</a:t>
            </a:r>
            <a:r>
              <a:rPr kumimoji="0" lang="en-US" sz="900" b="1" i="0" u="none" strike="noStrike" cap="none" normalizeH="0" dirty="0" smtClean="0">
                <a:ln>
                  <a:noFill/>
                </a:ln>
                <a:solidFill>
                  <a:schemeClr val="tx1"/>
                </a:solidFill>
                <a:effectLst/>
                <a:latin typeface="+mn-lt"/>
                <a:cs typeface="Arial" pitchFamily="34" charset="0"/>
              </a:rPr>
              <a:t> </a:t>
            </a:r>
            <a:r>
              <a:rPr kumimoji="0" lang="en-US" sz="900" b="1" i="0" u="none" strike="noStrike" cap="none" normalizeH="0" baseline="0" dirty="0" smtClean="0">
                <a:ln>
                  <a:noFill/>
                </a:ln>
                <a:solidFill>
                  <a:schemeClr val="tx1"/>
                </a:solidFill>
                <a:effectLst/>
                <a:latin typeface="+mn-lt"/>
                <a:cs typeface="Arial" pitchFamily="34" charset="0"/>
              </a:rPr>
              <a:t>ADMISI</a:t>
            </a:r>
          </a:p>
        </p:txBody>
      </p:sp>
      <p:sp>
        <p:nvSpPr>
          <p:cNvPr id="51" name="Oval 50"/>
          <p:cNvSpPr/>
          <p:nvPr/>
        </p:nvSpPr>
        <p:spPr>
          <a:xfrm>
            <a:off x="3477556" y="4941168"/>
            <a:ext cx="302356" cy="2614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26637" y="4962862"/>
            <a:ext cx="302356" cy="2614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2"/>
          <p:cNvSpPr txBox="1">
            <a:spLocks noChangeArrowheads="1"/>
          </p:cNvSpPr>
          <p:nvPr/>
        </p:nvSpPr>
        <p:spPr bwMode="auto">
          <a:xfrm>
            <a:off x="4420427" y="4077444"/>
            <a:ext cx="1143891" cy="32380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2016</a:t>
            </a:r>
            <a:endParaRPr kumimoji="0" lang="en-US" sz="700" b="1" i="0" u="none" strike="noStrike" cap="none" normalizeH="0" baseline="0" dirty="0" smtClean="0">
              <a:ln>
                <a:noFill/>
              </a:ln>
              <a:solidFill>
                <a:schemeClr val="tx1"/>
              </a:solidFill>
              <a:effectLst/>
              <a:latin typeface="+mn-lt"/>
              <a:cs typeface="Arial" pitchFamily="34" charset="0"/>
            </a:endParaRPr>
          </a:p>
        </p:txBody>
      </p:sp>
      <p:sp>
        <p:nvSpPr>
          <p:cNvPr id="54" name="Text Box 2"/>
          <p:cNvSpPr txBox="1">
            <a:spLocks noChangeArrowheads="1"/>
          </p:cNvSpPr>
          <p:nvPr/>
        </p:nvSpPr>
        <p:spPr bwMode="auto">
          <a:xfrm>
            <a:off x="4409763" y="3179068"/>
            <a:ext cx="1173296" cy="6476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Arial" pitchFamily="34" charset="0"/>
              </a:rPr>
              <a:t>PAD</a:t>
            </a:r>
            <a:endParaRPr lang="en-US" sz="2000" b="1" dirty="0">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cs typeface="Arial" pitchFamily="34" charset="0"/>
              </a:rPr>
              <a:t>PROMOSI</a:t>
            </a:r>
            <a:r>
              <a:rPr kumimoji="0" lang="en-US" sz="900" b="1" i="0" u="none" strike="noStrike" cap="none" normalizeH="0" dirty="0" smtClean="0">
                <a:ln>
                  <a:noFill/>
                </a:ln>
                <a:solidFill>
                  <a:schemeClr val="tx1"/>
                </a:solidFill>
                <a:effectLst/>
                <a:latin typeface="+mn-lt"/>
                <a:cs typeface="Arial" pitchFamily="34" charset="0"/>
              </a:rPr>
              <a:t> </a:t>
            </a:r>
            <a:r>
              <a:rPr kumimoji="0" lang="en-US" sz="900" b="1" i="0" u="none" strike="noStrike" cap="none" normalizeH="0" baseline="0" dirty="0" smtClean="0">
                <a:ln>
                  <a:noFill/>
                </a:ln>
                <a:solidFill>
                  <a:schemeClr val="tx1"/>
                </a:solidFill>
                <a:effectLst/>
                <a:latin typeface="+mn-lt"/>
                <a:cs typeface="Arial" pitchFamily="34" charset="0"/>
              </a:rPr>
              <a:t>&amp;</a:t>
            </a:r>
            <a:r>
              <a:rPr kumimoji="0" lang="en-US" sz="900" b="1" i="0" u="none" strike="noStrike" cap="none" normalizeH="0" dirty="0" smtClean="0">
                <a:ln>
                  <a:noFill/>
                </a:ln>
                <a:solidFill>
                  <a:schemeClr val="tx1"/>
                </a:solidFill>
                <a:effectLst/>
                <a:latin typeface="+mn-lt"/>
                <a:cs typeface="Arial" pitchFamily="34" charset="0"/>
              </a:rPr>
              <a:t> </a:t>
            </a:r>
            <a:r>
              <a:rPr kumimoji="0" lang="en-US" sz="900" b="1" i="0" u="none" strike="noStrike" cap="none" normalizeH="0" baseline="0" dirty="0" smtClean="0">
                <a:ln>
                  <a:noFill/>
                </a:ln>
                <a:solidFill>
                  <a:schemeClr val="tx1"/>
                </a:solidFill>
                <a:effectLst/>
                <a:latin typeface="+mn-lt"/>
                <a:cs typeface="Arial" pitchFamily="34" charset="0"/>
              </a:rPr>
              <a:t>ADMISI</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3509" y="1819761"/>
            <a:ext cx="5889625" cy="19113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ln w="9525" cap="rnd" cmpd="sng" algn="ctr">
                  <a:solidFill>
                    <a:srgbClr val="000000"/>
                  </a:solidFill>
                  <a:prstDash val="solid"/>
                  <a:bevel/>
                </a:ln>
                <a:effectLst/>
                <a:ea typeface="Calibri"/>
                <a:cs typeface="Times New Roman"/>
              </a:rPr>
              <a:t> </a:t>
            </a:r>
            <a:endParaRPr lang="en-US" sz="1100">
              <a:effectLst/>
              <a:ea typeface="Calibri"/>
              <a:cs typeface="Times New Roman"/>
            </a:endParaRPr>
          </a:p>
        </p:txBody>
      </p:sp>
      <p:sp>
        <p:nvSpPr>
          <p:cNvPr id="3" name="Round Same Side Corner Rectangle 2"/>
          <p:cNvSpPr/>
          <p:nvPr/>
        </p:nvSpPr>
        <p:spPr>
          <a:xfrm>
            <a:off x="2244779" y="1392406"/>
            <a:ext cx="2529205" cy="427355"/>
          </a:xfrm>
          <a:prstGeom prst="round2Same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200" b="1">
                <a:solidFill>
                  <a:srgbClr val="000000"/>
                </a:solidFill>
                <a:effectLst/>
                <a:ea typeface="Calibri"/>
                <a:cs typeface="Times New Roman"/>
              </a:rPr>
              <a:t>PAD – 05 ADDENDUM</a:t>
            </a:r>
            <a:endParaRPr lang="en-US" sz="1100">
              <a:effectLst/>
              <a:ea typeface="Calibri"/>
              <a:cs typeface="Times New Roman"/>
            </a:endParaRPr>
          </a:p>
        </p:txBody>
      </p:sp>
      <p:sp>
        <p:nvSpPr>
          <p:cNvPr id="4" name="Rectangle 3"/>
          <p:cNvSpPr/>
          <p:nvPr/>
        </p:nvSpPr>
        <p:spPr>
          <a:xfrm>
            <a:off x="1872034" y="2425551"/>
            <a:ext cx="5806440" cy="19113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5" name="Round Same Side Corner Rectangle 4"/>
          <p:cNvSpPr/>
          <p:nvPr/>
        </p:nvSpPr>
        <p:spPr>
          <a:xfrm>
            <a:off x="1876479" y="1998196"/>
            <a:ext cx="2588260" cy="427355"/>
          </a:xfrm>
          <a:prstGeom prst="round2Same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200" b="1">
                <a:solidFill>
                  <a:srgbClr val="000000"/>
                </a:solidFill>
                <a:effectLst/>
                <a:ea typeface="Calibri"/>
                <a:cs typeface="Times New Roman"/>
              </a:rPr>
              <a:t>PAD – 04 SUARA PELANGGAN</a:t>
            </a:r>
            <a:endParaRPr lang="en-US" sz="1100">
              <a:effectLst/>
              <a:ea typeface="Calibri"/>
              <a:cs typeface="Times New Roman"/>
            </a:endParaRPr>
          </a:p>
        </p:txBody>
      </p:sp>
      <p:sp>
        <p:nvSpPr>
          <p:cNvPr id="6" name="Rectangle 5"/>
          <p:cNvSpPr/>
          <p:nvPr/>
        </p:nvSpPr>
        <p:spPr>
          <a:xfrm>
            <a:off x="1431979" y="3007211"/>
            <a:ext cx="5818505" cy="19113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7" name="Round Same Side Corner Rectangle 6"/>
          <p:cNvSpPr/>
          <p:nvPr/>
        </p:nvSpPr>
        <p:spPr>
          <a:xfrm>
            <a:off x="1437694" y="2579856"/>
            <a:ext cx="2552700" cy="427355"/>
          </a:xfrm>
          <a:prstGeom prst="round2Same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200" b="1" dirty="0">
                <a:solidFill>
                  <a:srgbClr val="000000"/>
                </a:solidFill>
                <a:effectLst/>
                <a:ea typeface="Calibri"/>
                <a:cs typeface="Times New Roman"/>
              </a:rPr>
              <a:t>PAD – 03 PENDAFTARAN MHS</a:t>
            </a:r>
            <a:endParaRPr lang="en-US" sz="1100" dirty="0">
              <a:effectLst/>
              <a:ea typeface="Calibri"/>
              <a:cs typeface="Times New Roman"/>
            </a:endParaRPr>
          </a:p>
        </p:txBody>
      </p:sp>
      <p:sp>
        <p:nvSpPr>
          <p:cNvPr id="8" name="Rectangle 7"/>
          <p:cNvSpPr/>
          <p:nvPr/>
        </p:nvSpPr>
        <p:spPr>
          <a:xfrm>
            <a:off x="995734" y="3637131"/>
            <a:ext cx="5759450" cy="19113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9" name="Round Same Side Corner Rectangle 8"/>
          <p:cNvSpPr/>
          <p:nvPr/>
        </p:nvSpPr>
        <p:spPr>
          <a:xfrm>
            <a:off x="998274" y="3209141"/>
            <a:ext cx="2480945" cy="427355"/>
          </a:xfrm>
          <a:prstGeom prst="round2Same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a:solidFill>
                  <a:srgbClr val="000000"/>
                </a:solidFill>
                <a:effectLst/>
                <a:ea typeface="Calibri"/>
                <a:cs typeface="Times New Roman"/>
              </a:rPr>
              <a:t>PAD – 02 INFORMASI PELANGGAN</a:t>
            </a:r>
            <a:endParaRPr lang="en-US" sz="1100">
              <a:effectLst/>
              <a:ea typeface="Calibri"/>
              <a:cs typeface="Times New Roman"/>
            </a:endParaRPr>
          </a:p>
        </p:txBody>
      </p:sp>
      <p:sp>
        <p:nvSpPr>
          <p:cNvPr id="10" name="Rectangle 9"/>
          <p:cNvSpPr/>
          <p:nvPr/>
        </p:nvSpPr>
        <p:spPr>
          <a:xfrm>
            <a:off x="641404" y="4206726"/>
            <a:ext cx="5676265" cy="19113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11" name="Round Same Side Corner Rectangle 10"/>
          <p:cNvSpPr/>
          <p:nvPr/>
        </p:nvSpPr>
        <p:spPr>
          <a:xfrm>
            <a:off x="641404" y="3779371"/>
            <a:ext cx="2505075" cy="427355"/>
          </a:xfrm>
          <a:prstGeom prst="round2Same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200" b="1">
                <a:solidFill>
                  <a:srgbClr val="000000"/>
                </a:solidFill>
                <a:effectLst/>
                <a:ea typeface="Calibri"/>
                <a:cs typeface="Times New Roman"/>
              </a:rPr>
              <a:t>PAD – 01 PROMOSI</a:t>
            </a:r>
            <a:endParaRPr lang="en-US" sz="1100">
              <a:effectLst/>
              <a:ea typeface="Calibri"/>
              <a:cs typeface="Times New Roman"/>
            </a:endParaRPr>
          </a:p>
        </p:txBody>
      </p:sp>
      <p:sp>
        <p:nvSpPr>
          <p:cNvPr id="12" name="Rectangle 11"/>
          <p:cNvSpPr>
            <a:spLocks noChangeArrowheads="1"/>
          </p:cNvSpPr>
          <p:nvPr/>
        </p:nvSpPr>
        <p:spPr bwMode="auto">
          <a:xfrm>
            <a:off x="629974" y="-8516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755576" y="764704"/>
            <a:ext cx="4608512" cy="369332"/>
          </a:xfrm>
          <a:prstGeom prst="rect">
            <a:avLst/>
          </a:prstGeom>
          <a:noFill/>
        </p:spPr>
        <p:txBody>
          <a:bodyPr wrap="square" rtlCol="0">
            <a:spAutoFit/>
          </a:bodyPr>
          <a:lstStyle/>
          <a:p>
            <a:r>
              <a:rPr lang="en-US" b="1" dirty="0" err="1" smtClean="0">
                <a:effectLst>
                  <a:outerShdw blurRad="38100" dist="38100" dir="2700000" algn="tl">
                    <a:srgbClr val="000000">
                      <a:alpha val="43137"/>
                    </a:srgbClr>
                  </a:outerShdw>
                </a:effectLst>
              </a:rPr>
              <a:t>Susunan</a:t>
            </a:r>
            <a:r>
              <a:rPr lang="en-US" b="1" dirty="0" smtClean="0">
                <a:effectLst>
                  <a:outerShdw blurRad="38100" dist="38100" dir="2700000" algn="tl">
                    <a:srgbClr val="000000">
                      <a:alpha val="43137"/>
                    </a:srgbClr>
                  </a:outerShdw>
                </a:effectLst>
              </a:rPr>
              <a:t> FILE Folder </a:t>
            </a:r>
            <a:r>
              <a:rPr lang="en-US" dirty="0" smtClean="0">
                <a:solidFill>
                  <a:srgbClr val="FF0000"/>
                </a:solidFill>
              </a:rPr>
              <a:t>[</a:t>
            </a:r>
            <a:r>
              <a:rPr lang="en-US" b="1" dirty="0" smtClean="0">
                <a:effectLst>
                  <a:outerShdw blurRad="38100" dist="38100" dir="2700000" algn="tl">
                    <a:srgbClr val="000000">
                      <a:alpha val="43137"/>
                    </a:srgbClr>
                  </a:outerShdw>
                </a:effectLst>
              </a:rPr>
              <a:t>PAD</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063482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39725" y="1795234"/>
            <a:ext cx="5676265" cy="19113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67" name="Rectangle 66"/>
          <p:cNvSpPr/>
          <p:nvPr/>
        </p:nvSpPr>
        <p:spPr>
          <a:xfrm>
            <a:off x="2745105" y="2055584"/>
            <a:ext cx="5676265" cy="191135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68" name="Rectangle 67"/>
          <p:cNvSpPr/>
          <p:nvPr/>
        </p:nvSpPr>
        <p:spPr>
          <a:xfrm>
            <a:off x="2401570" y="2359749"/>
            <a:ext cx="5676265" cy="191135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69" name="Rectangle 68"/>
          <p:cNvSpPr/>
          <p:nvPr/>
        </p:nvSpPr>
        <p:spPr>
          <a:xfrm>
            <a:off x="2060575" y="2657564"/>
            <a:ext cx="5676265" cy="191135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70" name="Rectangle 69"/>
          <p:cNvSpPr/>
          <p:nvPr/>
        </p:nvSpPr>
        <p:spPr>
          <a:xfrm>
            <a:off x="1605280" y="2949664"/>
            <a:ext cx="5676265" cy="191135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71" name="Rectangle 70"/>
          <p:cNvSpPr/>
          <p:nvPr/>
        </p:nvSpPr>
        <p:spPr>
          <a:xfrm>
            <a:off x="942975" y="3113494"/>
            <a:ext cx="5676265" cy="191135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72" name="Round Same Side Corner Rectangle 71"/>
          <p:cNvSpPr/>
          <p:nvPr/>
        </p:nvSpPr>
        <p:spPr>
          <a:xfrm>
            <a:off x="340360" y="1525728"/>
            <a:ext cx="2059940" cy="260350"/>
          </a:xfrm>
          <a:prstGeom prst="round2Same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000" b="1">
                <a:solidFill>
                  <a:srgbClr val="000000"/>
                </a:solidFill>
                <a:effectLst/>
                <a:ea typeface="Calibri"/>
                <a:cs typeface="Times New Roman"/>
              </a:rPr>
              <a:t>PAD – 02 INFORMASI PELANGGAN</a:t>
            </a:r>
            <a:endParaRPr lang="en-US" sz="1100">
              <a:effectLst/>
              <a:ea typeface="Calibri"/>
              <a:cs typeface="Times New Roman"/>
            </a:endParaRPr>
          </a:p>
        </p:txBody>
      </p:sp>
      <p:sp>
        <p:nvSpPr>
          <p:cNvPr id="73" name="Round Same Side Corner Rectangle 72"/>
          <p:cNvSpPr/>
          <p:nvPr/>
        </p:nvSpPr>
        <p:spPr>
          <a:xfrm>
            <a:off x="5443855" y="1819042"/>
            <a:ext cx="2004060" cy="244475"/>
          </a:xfrm>
          <a:prstGeom prst="round2Same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900" b="1">
                <a:solidFill>
                  <a:srgbClr val="000000"/>
                </a:solidFill>
                <a:effectLst/>
                <a:ea typeface="Calibri"/>
                <a:cs typeface="Times New Roman"/>
              </a:rPr>
              <a:t>PAD – 01.02.02 List Nama Sekolah</a:t>
            </a:r>
            <a:endParaRPr lang="en-US" sz="1100">
              <a:effectLst/>
              <a:ea typeface="Calibri"/>
              <a:cs typeface="Times New Roman"/>
            </a:endParaRPr>
          </a:p>
        </p:txBody>
      </p:sp>
      <p:sp>
        <p:nvSpPr>
          <p:cNvPr id="74" name="Round Same Side Corner Rectangle 73"/>
          <p:cNvSpPr/>
          <p:nvPr/>
        </p:nvSpPr>
        <p:spPr>
          <a:xfrm>
            <a:off x="5100320" y="2123207"/>
            <a:ext cx="2004060" cy="244475"/>
          </a:xfrm>
          <a:prstGeom prst="round2Same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900" b="1">
                <a:solidFill>
                  <a:srgbClr val="000000"/>
                </a:solidFill>
                <a:effectLst/>
                <a:ea typeface="Calibri"/>
                <a:cs typeface="Times New Roman"/>
              </a:rPr>
              <a:t>PAD – 01.02.02 Program Promosi</a:t>
            </a:r>
            <a:endParaRPr lang="en-US" sz="1100">
              <a:effectLst/>
              <a:ea typeface="Calibri"/>
              <a:cs typeface="Times New Roman"/>
            </a:endParaRPr>
          </a:p>
        </p:txBody>
      </p:sp>
      <p:sp>
        <p:nvSpPr>
          <p:cNvPr id="75" name="Rectangle 74"/>
          <p:cNvSpPr/>
          <p:nvPr/>
        </p:nvSpPr>
        <p:spPr>
          <a:xfrm>
            <a:off x="1870710" y="3474809"/>
            <a:ext cx="5676265" cy="19113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76" name="Round Same Side Corner Rectangle 75"/>
          <p:cNvSpPr/>
          <p:nvPr/>
        </p:nvSpPr>
        <p:spPr>
          <a:xfrm>
            <a:off x="4646295" y="3222714"/>
            <a:ext cx="1983105" cy="260350"/>
          </a:xfrm>
          <a:prstGeom prst="round2Same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000" b="1">
                <a:solidFill>
                  <a:srgbClr val="000000"/>
                </a:solidFill>
                <a:effectLst/>
                <a:ea typeface="Calibri"/>
                <a:cs typeface="Times New Roman"/>
              </a:rPr>
              <a:t>PAD – 01.01.02 SK Panitia PMB</a:t>
            </a:r>
            <a:endParaRPr lang="en-US" sz="1100">
              <a:effectLst/>
              <a:ea typeface="Calibri"/>
              <a:cs typeface="Times New Roman"/>
            </a:endParaRPr>
          </a:p>
        </p:txBody>
      </p:sp>
      <p:sp>
        <p:nvSpPr>
          <p:cNvPr id="77" name="Rectangle 76"/>
          <p:cNvSpPr/>
          <p:nvPr/>
        </p:nvSpPr>
        <p:spPr>
          <a:xfrm>
            <a:off x="1600200" y="3779609"/>
            <a:ext cx="5676265" cy="191135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78" name="Round Same Side Corner Rectangle 77"/>
          <p:cNvSpPr/>
          <p:nvPr/>
        </p:nvSpPr>
        <p:spPr>
          <a:xfrm>
            <a:off x="4340225" y="3533229"/>
            <a:ext cx="1983105" cy="260350"/>
          </a:xfrm>
          <a:prstGeom prst="round2Same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000" b="1">
                <a:solidFill>
                  <a:srgbClr val="000000"/>
                </a:solidFill>
                <a:effectLst/>
                <a:ea typeface="Calibri"/>
                <a:cs typeface="Times New Roman"/>
              </a:rPr>
              <a:t>PAD – 01.01.01 Notulen Rapat</a:t>
            </a:r>
            <a:endParaRPr lang="en-US" sz="1100">
              <a:effectLst/>
              <a:ea typeface="Calibri"/>
              <a:cs typeface="Times New Roman"/>
            </a:endParaRPr>
          </a:p>
        </p:txBody>
      </p:sp>
      <p:sp>
        <p:nvSpPr>
          <p:cNvPr id="79" name="Rectangle 78"/>
          <p:cNvSpPr/>
          <p:nvPr/>
        </p:nvSpPr>
        <p:spPr>
          <a:xfrm>
            <a:off x="951230" y="3932009"/>
            <a:ext cx="5676265" cy="19113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80" name="Round Same Side Corner Rectangle 79"/>
          <p:cNvSpPr/>
          <p:nvPr/>
        </p:nvSpPr>
        <p:spPr>
          <a:xfrm>
            <a:off x="2171065" y="3674834"/>
            <a:ext cx="1983105" cy="260350"/>
          </a:xfrm>
          <a:prstGeom prst="round2Same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000" b="1">
                <a:solidFill>
                  <a:srgbClr val="000000"/>
                </a:solidFill>
                <a:effectLst/>
                <a:ea typeface="Calibri"/>
                <a:cs typeface="Times New Roman"/>
              </a:rPr>
              <a:t>PAD – 01.01 Panitia PMB</a:t>
            </a:r>
            <a:endParaRPr lang="en-US" sz="1100">
              <a:effectLst/>
              <a:ea typeface="Calibri"/>
              <a:cs typeface="Times New Roman"/>
            </a:endParaRPr>
          </a:p>
        </p:txBody>
      </p:sp>
      <p:sp>
        <p:nvSpPr>
          <p:cNvPr id="81" name="Rectangle 80"/>
          <p:cNvSpPr/>
          <p:nvPr/>
        </p:nvSpPr>
        <p:spPr>
          <a:xfrm>
            <a:off x="340360" y="4253954"/>
            <a:ext cx="5676265" cy="19113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a:effectLst/>
                <a:ea typeface="Calibri"/>
                <a:cs typeface="Times New Roman"/>
              </a:rPr>
              <a:t> </a:t>
            </a:r>
            <a:r>
              <a:rPr lang="en-US" sz="2800" dirty="0" smtClean="0">
                <a:effectLst/>
                <a:ea typeface="Calibri"/>
                <a:cs typeface="Times New Roman"/>
              </a:rPr>
              <a:t>PAD PROMOSI DAN ADMISI</a:t>
            </a:r>
            <a:endParaRPr lang="en-US" sz="2800" dirty="0">
              <a:effectLst/>
              <a:ea typeface="Calibri"/>
              <a:cs typeface="Times New Roman"/>
            </a:endParaRPr>
          </a:p>
        </p:txBody>
      </p:sp>
      <p:sp>
        <p:nvSpPr>
          <p:cNvPr id="82" name="Round Same Side Corner Rectangle 81"/>
          <p:cNvSpPr/>
          <p:nvPr/>
        </p:nvSpPr>
        <p:spPr>
          <a:xfrm>
            <a:off x="340360" y="4000589"/>
            <a:ext cx="1983105" cy="260350"/>
          </a:xfrm>
          <a:prstGeom prst="round2Same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000" b="1">
                <a:solidFill>
                  <a:srgbClr val="000000"/>
                </a:solidFill>
                <a:effectLst/>
                <a:ea typeface="Calibri"/>
                <a:cs typeface="Times New Roman"/>
              </a:rPr>
              <a:t>PAD – 01 PROMOSI</a:t>
            </a:r>
            <a:endParaRPr lang="en-US" sz="1100">
              <a:effectLst/>
              <a:ea typeface="Calibri"/>
              <a:cs typeface="Times New Roman"/>
            </a:endParaRPr>
          </a:p>
        </p:txBody>
      </p:sp>
      <p:sp>
        <p:nvSpPr>
          <p:cNvPr id="83" name="Round Same Side Corner Rectangle 82"/>
          <p:cNvSpPr/>
          <p:nvPr/>
        </p:nvSpPr>
        <p:spPr>
          <a:xfrm>
            <a:off x="2147570" y="2869019"/>
            <a:ext cx="2004060" cy="244475"/>
          </a:xfrm>
          <a:prstGeom prst="round2Same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900" b="1">
                <a:solidFill>
                  <a:srgbClr val="000000"/>
                </a:solidFill>
                <a:effectLst/>
                <a:ea typeface="Calibri"/>
                <a:cs typeface="Times New Roman"/>
              </a:rPr>
              <a:t>PAD – 01.02 Strategi Promosi</a:t>
            </a:r>
            <a:endParaRPr lang="en-US" sz="1100">
              <a:effectLst/>
              <a:ea typeface="Calibri"/>
              <a:cs typeface="Times New Roman"/>
            </a:endParaRPr>
          </a:p>
        </p:txBody>
      </p:sp>
      <p:sp>
        <p:nvSpPr>
          <p:cNvPr id="84" name="Round Same Side Corner Rectangle 83"/>
          <p:cNvSpPr/>
          <p:nvPr/>
        </p:nvSpPr>
        <p:spPr>
          <a:xfrm>
            <a:off x="4304030" y="2709634"/>
            <a:ext cx="2004060" cy="244475"/>
          </a:xfrm>
          <a:prstGeom prst="round2Same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900" b="1">
                <a:solidFill>
                  <a:srgbClr val="000000"/>
                </a:solidFill>
                <a:effectLst/>
                <a:ea typeface="Calibri"/>
                <a:cs typeface="Times New Roman"/>
              </a:rPr>
              <a:t>PAD – 01.02.01 Proposal</a:t>
            </a:r>
            <a:endParaRPr lang="en-US" sz="1100">
              <a:effectLst/>
              <a:ea typeface="Calibri"/>
              <a:cs typeface="Times New Roman"/>
            </a:endParaRPr>
          </a:p>
        </p:txBody>
      </p:sp>
      <p:sp>
        <p:nvSpPr>
          <p:cNvPr id="85" name="Round Same Side Corner Rectangle 84"/>
          <p:cNvSpPr/>
          <p:nvPr/>
        </p:nvSpPr>
        <p:spPr>
          <a:xfrm>
            <a:off x="4759325" y="2417534"/>
            <a:ext cx="2004060" cy="244475"/>
          </a:xfrm>
          <a:prstGeom prst="round2Same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900" b="1">
                <a:solidFill>
                  <a:srgbClr val="000000"/>
                </a:solidFill>
                <a:effectLst/>
                <a:ea typeface="Calibri"/>
                <a:cs typeface="Times New Roman"/>
              </a:rPr>
              <a:t>PAD – 01.02.01 Proposal</a:t>
            </a:r>
            <a:endParaRPr lang="en-US" sz="1100">
              <a:effectLst/>
              <a:ea typeface="Calibri"/>
              <a:cs typeface="Times New Roman"/>
            </a:endParaRPr>
          </a:p>
        </p:txBody>
      </p:sp>
      <p:sp>
        <p:nvSpPr>
          <p:cNvPr id="87" name="Rectangle 166"/>
          <p:cNvSpPr>
            <a:spLocks noChangeArrowheads="1"/>
          </p:cNvSpPr>
          <p:nvPr/>
        </p:nvSpPr>
        <p:spPr bwMode="auto">
          <a:xfrm>
            <a:off x="0" y="18276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TextBox 87"/>
          <p:cNvSpPr txBox="1"/>
          <p:nvPr/>
        </p:nvSpPr>
        <p:spPr>
          <a:xfrm>
            <a:off x="631190" y="759061"/>
            <a:ext cx="4608512" cy="369332"/>
          </a:xfrm>
          <a:prstGeom prst="rect">
            <a:avLst/>
          </a:prstGeom>
          <a:noFill/>
        </p:spPr>
        <p:txBody>
          <a:bodyPr wrap="square" rtlCol="0">
            <a:spAutoFit/>
          </a:bodyPr>
          <a:lstStyle/>
          <a:p>
            <a:r>
              <a:rPr lang="en-US" b="1" dirty="0" err="1" smtClean="0">
                <a:effectLst>
                  <a:outerShdw blurRad="38100" dist="38100" dir="2700000" algn="tl">
                    <a:srgbClr val="000000">
                      <a:alpha val="43137"/>
                    </a:srgbClr>
                  </a:outerShdw>
                </a:effectLst>
              </a:rPr>
              <a:t>Susunan</a:t>
            </a:r>
            <a:r>
              <a:rPr lang="en-US" b="1" dirty="0" smtClean="0">
                <a:effectLst>
                  <a:outerShdw blurRad="38100" dist="38100" dir="2700000" algn="tl">
                    <a:srgbClr val="000000">
                      <a:alpha val="43137"/>
                    </a:srgbClr>
                  </a:outerShdw>
                </a:effectLst>
              </a:rPr>
              <a:t> SUBFILE </a:t>
            </a:r>
            <a:r>
              <a:rPr lang="en-US" dirty="0" smtClean="0">
                <a:solidFill>
                  <a:srgbClr val="FF0000"/>
                </a:solidFill>
              </a:rPr>
              <a:t>[</a:t>
            </a:r>
            <a:r>
              <a:rPr lang="en-US" b="1" dirty="0" smtClean="0">
                <a:effectLst>
                  <a:outerShdw blurRad="38100" dist="38100" dir="2700000" algn="tl">
                    <a:srgbClr val="000000">
                      <a:alpha val="43137"/>
                    </a:srgbClr>
                  </a:outerShdw>
                </a:effectLst>
              </a:rPr>
              <a:t>PAD</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9038829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8352928" cy="5544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0757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95536" y="548680"/>
            <a:ext cx="7543800" cy="1103784"/>
          </a:xfrm>
        </p:spPr>
        <p:txBody>
          <a:bodyPr/>
          <a:lstStyle/>
          <a:p>
            <a:pPr eaLnBrk="1" hangingPunct="1"/>
            <a:r>
              <a:rPr lang="en-US" sz="3600" b="1" dirty="0" smtClean="0">
                <a:solidFill>
                  <a:schemeClr val="tx1"/>
                </a:solidFill>
                <a:effectLst>
                  <a:outerShdw blurRad="38100" dist="38100" dir="2700000" algn="tl">
                    <a:srgbClr val="000000">
                      <a:alpha val="43137"/>
                    </a:srgbClr>
                  </a:outerShdw>
                </a:effectLst>
              </a:rPr>
              <a:t>TUGAS LATIHAN</a:t>
            </a:r>
            <a:br>
              <a:rPr lang="en-US" sz="3600" b="1" dirty="0" smtClean="0">
                <a:solidFill>
                  <a:schemeClr val="tx1"/>
                </a:solidFill>
                <a:effectLst>
                  <a:outerShdw blurRad="38100" dist="38100" dir="2700000" algn="tl">
                    <a:srgbClr val="000000">
                      <a:alpha val="43137"/>
                    </a:srgbClr>
                  </a:outerShdw>
                </a:effectLst>
              </a:rPr>
            </a:br>
            <a:r>
              <a:rPr lang="en-US" sz="3600" b="1" dirty="0" smtClean="0">
                <a:solidFill>
                  <a:schemeClr val="tx1"/>
                </a:solidFill>
                <a:effectLst>
                  <a:outerShdw blurRad="38100" dist="38100" dir="2700000" algn="tl">
                    <a:srgbClr val="000000">
                      <a:alpha val="43137"/>
                    </a:srgbClr>
                  </a:outerShdw>
                </a:effectLst>
              </a:rPr>
              <a:t>SISTEM PEMBERKASAN</a:t>
            </a:r>
            <a:endParaRPr lang="en-GB" sz="3600" b="1" dirty="0" smtClean="0">
              <a:solidFill>
                <a:schemeClr val="tx1"/>
              </a:solidFill>
              <a:effectLst>
                <a:outerShdw blurRad="38100" dist="38100" dir="2700000" algn="tl">
                  <a:srgbClr val="000000">
                    <a:alpha val="43137"/>
                  </a:srgbClr>
                </a:outerShdw>
              </a:effectLst>
            </a:endParaRPr>
          </a:p>
        </p:txBody>
      </p:sp>
      <p:sp>
        <p:nvSpPr>
          <p:cNvPr id="51203" name="Rectangle 3"/>
          <p:cNvSpPr>
            <a:spLocks noGrp="1" noChangeArrowheads="1"/>
          </p:cNvSpPr>
          <p:nvPr>
            <p:ph idx="1"/>
          </p:nvPr>
        </p:nvSpPr>
        <p:spPr>
          <a:xfrm>
            <a:off x="179512" y="2060848"/>
            <a:ext cx="8401080" cy="4104456"/>
          </a:xfrm>
        </p:spPr>
        <p:txBody>
          <a:bodyPr/>
          <a:lstStyle/>
          <a:p>
            <a:pPr marL="53975" indent="-53975" algn="ctr" eaLnBrk="1" hangingPunct="1">
              <a:lnSpc>
                <a:spcPct val="80000"/>
              </a:lnSpc>
              <a:buNone/>
            </a:pPr>
            <a:endParaRPr lang="en-US" b="1" dirty="0" smtClean="0">
              <a:solidFill>
                <a:srgbClr val="FF0000"/>
              </a:solidFill>
              <a:effectLst>
                <a:outerShdw blurRad="38100" dist="38100" dir="2700000" algn="tl">
                  <a:srgbClr val="000000">
                    <a:alpha val="43137"/>
                  </a:srgbClr>
                </a:outerShdw>
              </a:effectLst>
            </a:endParaRPr>
          </a:p>
          <a:p>
            <a:pPr marL="514350" indent="-514350" eaLnBrk="1" hangingPunct="1">
              <a:lnSpc>
                <a:spcPct val="80000"/>
              </a:lnSpc>
              <a:buFont typeface="+mj-lt"/>
              <a:buAutoNum type="arabicPeriod"/>
            </a:pPr>
            <a:r>
              <a:rPr lang="en-US" b="1" dirty="0" err="1" smtClean="0">
                <a:solidFill>
                  <a:srgbClr val="FF0000"/>
                </a:solidFill>
                <a:effectLst>
                  <a:outerShdw blurRad="38100" dist="38100" dir="2700000" algn="tl">
                    <a:srgbClr val="000000">
                      <a:alpha val="43137"/>
                    </a:srgbClr>
                  </a:outerShdw>
                </a:effectLst>
              </a:rPr>
              <a:t>Tentukan</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susunan</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pemberkasan</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dokumen</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dari</a:t>
            </a:r>
            <a:r>
              <a:rPr lang="en-US" b="1" dirty="0" smtClean="0">
                <a:solidFill>
                  <a:srgbClr val="FF0000"/>
                </a:solidFill>
                <a:effectLst>
                  <a:outerShdw blurRad="38100" dist="38100" dir="2700000" algn="tl">
                    <a:srgbClr val="000000">
                      <a:alpha val="43137"/>
                    </a:srgbClr>
                  </a:outerShdw>
                </a:effectLst>
              </a:rPr>
              <a:t> unit </a:t>
            </a:r>
            <a:r>
              <a:rPr lang="en-US" b="1" dirty="0" err="1" smtClean="0">
                <a:solidFill>
                  <a:srgbClr val="FF0000"/>
                </a:solidFill>
                <a:effectLst>
                  <a:outerShdw blurRad="38100" dist="38100" dir="2700000" algn="tl">
                    <a:srgbClr val="000000">
                      <a:alpha val="43137"/>
                    </a:srgbClr>
                  </a:outerShdw>
                </a:effectLst>
              </a:rPr>
              <a:t>kerja</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masing-masing</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berdasarkan</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jenjang</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dokumen</a:t>
            </a:r>
            <a:endParaRPr lang="en-US" b="1" dirty="0" smtClean="0">
              <a:solidFill>
                <a:srgbClr val="FF0000"/>
              </a:solidFill>
              <a:effectLst>
                <a:outerShdw blurRad="38100" dist="38100" dir="2700000" algn="tl">
                  <a:srgbClr val="000000">
                    <a:alpha val="43137"/>
                  </a:srgbClr>
                </a:outerShdw>
              </a:effectLst>
            </a:endParaRPr>
          </a:p>
          <a:p>
            <a:pPr marL="514350" indent="-514350" eaLnBrk="1" hangingPunct="1">
              <a:lnSpc>
                <a:spcPct val="80000"/>
              </a:lnSpc>
              <a:buFont typeface="+mj-lt"/>
              <a:buAutoNum type="arabicPeriod"/>
            </a:pPr>
            <a:endParaRPr lang="en-US" b="1" dirty="0" smtClean="0">
              <a:solidFill>
                <a:srgbClr val="FF0000"/>
              </a:solidFill>
              <a:effectLst>
                <a:outerShdw blurRad="38100" dist="38100" dir="2700000" algn="tl">
                  <a:srgbClr val="000000">
                    <a:alpha val="43137"/>
                  </a:srgbClr>
                </a:outerShdw>
              </a:effectLst>
            </a:endParaRPr>
          </a:p>
          <a:p>
            <a:pPr marL="514350" indent="-514350" eaLnBrk="1" hangingPunct="1">
              <a:lnSpc>
                <a:spcPct val="80000"/>
              </a:lnSpc>
              <a:buFont typeface="+mj-lt"/>
              <a:buAutoNum type="arabicPeriod"/>
            </a:pPr>
            <a:r>
              <a:rPr lang="en-US" b="1" dirty="0" err="1" smtClean="0">
                <a:solidFill>
                  <a:srgbClr val="FF0000"/>
                </a:solidFill>
                <a:effectLst>
                  <a:outerShdw blurRad="38100" dist="38100" dir="2700000" algn="tl">
                    <a:srgbClr val="000000">
                      <a:alpha val="43137"/>
                    </a:srgbClr>
                  </a:outerShdw>
                </a:effectLst>
              </a:rPr>
              <a:t>Gunakan</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skema</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klasifikasi</a:t>
            </a:r>
            <a:endParaRPr lang="en-US" b="1" dirty="0" smtClean="0">
              <a:solidFill>
                <a:srgbClr val="FF0000"/>
              </a:solidFill>
              <a:effectLst>
                <a:outerShdw blurRad="38100" dist="38100" dir="2700000" algn="tl">
                  <a:srgbClr val="000000">
                    <a:alpha val="43137"/>
                  </a:srgbClr>
                </a:outerShdw>
              </a:effectLst>
            </a:endParaRPr>
          </a:p>
          <a:p>
            <a:pPr marL="514350" indent="-514350" eaLnBrk="1" hangingPunct="1">
              <a:lnSpc>
                <a:spcPct val="80000"/>
              </a:lnSpc>
              <a:buFont typeface="+mj-lt"/>
              <a:buAutoNum type="arabicPeriod"/>
            </a:pPr>
            <a:endParaRPr lang="en-US" b="1" dirty="0">
              <a:solidFill>
                <a:srgbClr val="FF0000"/>
              </a:solidFill>
              <a:effectLst>
                <a:outerShdw blurRad="38100" dist="38100" dir="2700000" algn="tl">
                  <a:srgbClr val="000000">
                    <a:alpha val="43137"/>
                  </a:srgbClr>
                </a:outerShdw>
              </a:effectLst>
            </a:endParaRPr>
          </a:p>
          <a:p>
            <a:pPr marL="514350" indent="-514350" eaLnBrk="1" hangingPunct="1">
              <a:lnSpc>
                <a:spcPct val="80000"/>
              </a:lnSpc>
              <a:buFont typeface="+mj-lt"/>
              <a:buAutoNum type="arabicPeriod"/>
            </a:pPr>
            <a:r>
              <a:rPr lang="en-US" b="1" dirty="0" err="1" smtClean="0">
                <a:solidFill>
                  <a:srgbClr val="FF0000"/>
                </a:solidFill>
                <a:effectLst>
                  <a:outerShdw blurRad="38100" dist="38100" dir="2700000" algn="tl">
                    <a:srgbClr val="000000">
                      <a:alpha val="43137"/>
                    </a:srgbClr>
                  </a:outerShdw>
                </a:effectLst>
              </a:rPr>
              <a:t>Selamat</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Mengerjakan</a:t>
            </a:r>
            <a:r>
              <a:rPr lang="en-US" b="1" dirty="0" smtClean="0">
                <a:solidFill>
                  <a:srgbClr val="FF0000"/>
                </a:solidFill>
                <a:effectLst>
                  <a:outerShdw blurRad="38100" dist="38100" dir="2700000" algn="tl">
                    <a:srgbClr val="000000">
                      <a:alpha val="43137"/>
                    </a:srgbClr>
                  </a:outerShdw>
                </a:effectLst>
              </a:rPr>
              <a:t>.</a:t>
            </a:r>
          </a:p>
          <a:p>
            <a:pPr marL="53975" indent="-53975" algn="ctr" eaLnBrk="1" hangingPunct="1">
              <a:lnSpc>
                <a:spcPct val="80000"/>
              </a:lnSpc>
              <a:buNone/>
            </a:pPr>
            <a:endParaRPr lang="en-US" b="1" dirty="0" smtClean="0">
              <a:solidFill>
                <a:srgbClr val="FF0000"/>
              </a:solidFill>
              <a:effectLst>
                <a:outerShdw blurRad="38100" dist="38100" dir="2700000" algn="tl">
                  <a:srgbClr val="000000">
                    <a:alpha val="43137"/>
                  </a:srgbClr>
                </a:outerShdw>
              </a:effectLst>
            </a:endParaRPr>
          </a:p>
          <a:p>
            <a:pPr marL="53975" indent="-53975" algn="ctr" eaLnBrk="1" hangingPunct="1">
              <a:lnSpc>
                <a:spcPct val="80000"/>
              </a:lnSpc>
              <a:buNone/>
            </a:pPr>
            <a:endParaRPr lang="en-US" b="1" dirty="0">
              <a:solidFill>
                <a:srgbClr val="FF0000"/>
              </a:solidFill>
              <a:effectLst>
                <a:outerShdw blurRad="38100" dist="38100" dir="2700000" algn="tl">
                  <a:srgbClr val="000000">
                    <a:alpha val="43137"/>
                  </a:srgbClr>
                </a:outerShdw>
              </a:effectLst>
            </a:endParaRPr>
          </a:p>
          <a:p>
            <a:pPr marL="53975" indent="-53975" algn="ctr" eaLnBrk="1" hangingPunct="1">
              <a:lnSpc>
                <a:spcPct val="80000"/>
              </a:lnSpc>
              <a:buNone/>
            </a:pPr>
            <a:endParaRPr lang="en-US" b="1" dirty="0" smtClean="0">
              <a:solidFill>
                <a:srgbClr val="FF0000"/>
              </a:solidFill>
              <a:effectLst>
                <a:outerShdw blurRad="38100" dist="38100" dir="2700000" algn="tl">
                  <a:srgbClr val="000000">
                    <a:alpha val="43137"/>
                  </a:srgbClr>
                </a:outerShdw>
              </a:effectLst>
            </a:endParaRPr>
          </a:p>
          <a:p>
            <a:pPr marL="53975" indent="-53975" eaLnBrk="1" hangingPunct="1">
              <a:lnSpc>
                <a:spcPct val="80000"/>
              </a:lnSpc>
              <a:buNone/>
            </a:pPr>
            <a:endParaRPr lang="en-US" b="1" dirty="0" smtClean="0">
              <a:solidFill>
                <a:srgbClr val="FF0000"/>
              </a:solidFill>
              <a:effectLst>
                <a:outerShdw blurRad="38100" dist="38100" dir="2700000" algn="tl">
                  <a:srgbClr val="000000">
                    <a:alpha val="43137"/>
                  </a:srgbClr>
                </a:outerShdw>
              </a:effectLst>
            </a:endParaRPr>
          </a:p>
          <a:p>
            <a:pPr marL="571500" indent="-571500" eaLnBrk="1" hangingPunct="1">
              <a:lnSpc>
                <a:spcPct val="80000"/>
              </a:lnSpc>
              <a:buNone/>
            </a:pPr>
            <a:endParaRPr lang="id-ID" b="1" dirty="0" smtClean="0">
              <a:solidFill>
                <a:srgbClr val="FF0000"/>
              </a:solidFill>
              <a:effectLst>
                <a:outerShdw blurRad="38100" dist="38100" dir="2700000" algn="tl">
                  <a:srgbClr val="000000">
                    <a:alpha val="43137"/>
                  </a:srgbClr>
                </a:outerShdw>
              </a:effectLst>
            </a:endParaRPr>
          </a:p>
          <a:p>
            <a:pPr marL="571500" indent="-571500" eaLnBrk="1" hangingPunct="1">
              <a:lnSpc>
                <a:spcPct val="80000"/>
              </a:lnSpc>
              <a:buFont typeface="Wingdings" pitchFamily="2" charset="2"/>
              <a:buNone/>
            </a:pPr>
            <a:endParaRPr lang="en-GB" sz="3600" b="1"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04800"/>
            <a:ext cx="8001000" cy="1216025"/>
          </a:xfrm>
        </p:spPr>
        <p:txBody>
          <a:bodyPr/>
          <a:lstStyle/>
          <a:p>
            <a:pPr algn="ctr" eaLnBrk="1" hangingPunct="1"/>
            <a:r>
              <a:rPr lang="en-US" sz="6000" b="1" dirty="0" smtClean="0">
                <a:solidFill>
                  <a:srgbClr val="FF0000"/>
                </a:solidFill>
                <a:effectLst>
                  <a:outerShdw blurRad="38100" dist="38100" dir="2700000" algn="tl">
                    <a:srgbClr val="000000">
                      <a:alpha val="43137"/>
                    </a:srgbClr>
                  </a:outerShdw>
                </a:effectLst>
                <a:latin typeface="+mn-lt"/>
              </a:rPr>
              <a:t>ARSIP</a:t>
            </a:r>
          </a:p>
        </p:txBody>
      </p:sp>
      <p:sp>
        <p:nvSpPr>
          <p:cNvPr id="8195" name="Rectangle 3"/>
          <p:cNvSpPr>
            <a:spLocks noGrp="1" noChangeArrowheads="1"/>
          </p:cNvSpPr>
          <p:nvPr>
            <p:ph idx="1"/>
          </p:nvPr>
        </p:nvSpPr>
        <p:spPr>
          <a:xfrm>
            <a:off x="263524" y="1676400"/>
            <a:ext cx="7666061" cy="4648200"/>
          </a:xfrm>
        </p:spPr>
        <p:txBody>
          <a:bodyPr/>
          <a:lstStyle/>
          <a:p>
            <a:pPr algn="just" eaLnBrk="1" hangingPunct="1">
              <a:lnSpc>
                <a:spcPct val="90000"/>
              </a:lnSpc>
              <a:buFont typeface="Wingdings" pitchFamily="2" charset="2"/>
              <a:buNone/>
            </a:pPr>
            <a:r>
              <a:rPr lang="en-US" sz="2100" dirty="0" smtClean="0"/>
              <a:t>	</a:t>
            </a:r>
            <a:r>
              <a:rPr lang="en-US" sz="2400" dirty="0" err="1" smtClean="0"/>
              <a:t>Rekaman</a:t>
            </a:r>
            <a:r>
              <a:rPr lang="en-US" sz="2400" dirty="0" smtClean="0"/>
              <a:t> </a:t>
            </a:r>
            <a:r>
              <a:rPr lang="en-US" sz="2400" dirty="0" err="1" smtClean="0"/>
              <a:t>kegiatan</a:t>
            </a:r>
            <a:r>
              <a:rPr lang="en-US" sz="2400" dirty="0" smtClean="0"/>
              <a:t> </a:t>
            </a:r>
            <a:r>
              <a:rPr lang="en-US" sz="2400" dirty="0" err="1" smtClean="0"/>
              <a:t>atau</a:t>
            </a:r>
            <a:r>
              <a:rPr lang="en-US" sz="2400" dirty="0" smtClean="0"/>
              <a:t> </a:t>
            </a:r>
            <a:r>
              <a:rPr lang="en-US" sz="2400" dirty="0" err="1" smtClean="0"/>
              <a:t>peristiwa</a:t>
            </a:r>
            <a:r>
              <a:rPr lang="en-US" sz="2400" dirty="0" smtClean="0"/>
              <a:t> </a:t>
            </a:r>
            <a:r>
              <a:rPr lang="en-US" sz="2400" dirty="0" err="1" smtClean="0"/>
              <a:t>dalam</a:t>
            </a:r>
            <a:r>
              <a:rPr lang="en-US" sz="2400" dirty="0" smtClean="0"/>
              <a:t> </a:t>
            </a:r>
            <a:r>
              <a:rPr lang="en-US" sz="2400" dirty="0" err="1" smtClean="0"/>
              <a:t>berbagai</a:t>
            </a:r>
            <a:r>
              <a:rPr lang="en-US" sz="2400" dirty="0" smtClean="0"/>
              <a:t> </a:t>
            </a:r>
            <a:r>
              <a:rPr lang="en-US" sz="2400" dirty="0" err="1" smtClean="0"/>
              <a:t>bentuk</a:t>
            </a:r>
            <a:r>
              <a:rPr lang="en-US" sz="2400" dirty="0" smtClean="0"/>
              <a:t> </a:t>
            </a:r>
            <a:r>
              <a:rPr lang="en-US" sz="2400" dirty="0" err="1" smtClean="0"/>
              <a:t>dan</a:t>
            </a:r>
            <a:r>
              <a:rPr lang="en-US" sz="2400" dirty="0" smtClean="0"/>
              <a:t> media </a:t>
            </a:r>
            <a:r>
              <a:rPr lang="en-US" sz="2400" dirty="0" err="1" smtClean="0"/>
              <a:t>sesuai</a:t>
            </a:r>
            <a:r>
              <a:rPr lang="en-US" sz="2400" dirty="0" smtClean="0"/>
              <a:t> </a:t>
            </a:r>
            <a:r>
              <a:rPr lang="en-US" sz="2400" dirty="0" err="1" smtClean="0"/>
              <a:t>dengan</a:t>
            </a:r>
            <a:r>
              <a:rPr lang="en-US" sz="2400" dirty="0" smtClean="0"/>
              <a:t> </a:t>
            </a:r>
            <a:r>
              <a:rPr lang="en-US" sz="2400" dirty="0" err="1" smtClean="0"/>
              <a:t>perkembangan</a:t>
            </a:r>
            <a:r>
              <a:rPr lang="en-US" sz="2400" dirty="0" smtClean="0"/>
              <a:t> </a:t>
            </a:r>
            <a:r>
              <a:rPr lang="en-US" sz="2400" dirty="0" err="1" smtClean="0"/>
              <a:t>teknologi</a:t>
            </a:r>
            <a:r>
              <a:rPr lang="en-US" sz="2400" dirty="0" smtClean="0"/>
              <a:t> </a:t>
            </a:r>
            <a:r>
              <a:rPr lang="en-US" sz="2400" dirty="0" err="1" smtClean="0"/>
              <a:t>informasi</a:t>
            </a:r>
            <a:r>
              <a:rPr lang="en-US" sz="2400" dirty="0" smtClean="0"/>
              <a:t> </a:t>
            </a:r>
            <a:r>
              <a:rPr lang="en-US" sz="2400" dirty="0" err="1" smtClean="0"/>
              <a:t>dan</a:t>
            </a:r>
            <a:r>
              <a:rPr lang="en-US" sz="2400" dirty="0" smtClean="0"/>
              <a:t> </a:t>
            </a:r>
            <a:r>
              <a:rPr lang="en-US" sz="2400" dirty="0" err="1" smtClean="0"/>
              <a:t>komunikasi</a:t>
            </a:r>
            <a:r>
              <a:rPr lang="en-US" sz="2400" dirty="0" smtClean="0"/>
              <a:t> yang </a:t>
            </a:r>
            <a:r>
              <a:rPr lang="en-US" sz="2400" dirty="0" err="1" smtClean="0"/>
              <a:t>dibuat</a:t>
            </a:r>
            <a:r>
              <a:rPr lang="en-US" sz="2400" dirty="0" smtClean="0"/>
              <a:t> </a:t>
            </a:r>
            <a:r>
              <a:rPr lang="en-US" sz="2400" dirty="0" err="1" smtClean="0"/>
              <a:t>dan</a:t>
            </a:r>
            <a:r>
              <a:rPr lang="en-US" sz="2400" dirty="0" smtClean="0"/>
              <a:t> </a:t>
            </a:r>
            <a:r>
              <a:rPr lang="en-US" sz="2400" dirty="0" err="1" smtClean="0"/>
              <a:t>diterima</a:t>
            </a:r>
            <a:r>
              <a:rPr lang="en-US" sz="2400" dirty="0" smtClean="0"/>
              <a:t> </a:t>
            </a:r>
            <a:r>
              <a:rPr lang="en-US" sz="2400" dirty="0" err="1" smtClean="0"/>
              <a:t>oleh</a:t>
            </a:r>
            <a:r>
              <a:rPr lang="en-US" sz="2400" dirty="0" smtClean="0"/>
              <a:t> :</a:t>
            </a:r>
          </a:p>
          <a:p>
            <a:pPr lvl="1" algn="just" eaLnBrk="1" hangingPunct="1">
              <a:lnSpc>
                <a:spcPct val="90000"/>
              </a:lnSpc>
              <a:buFont typeface="Wingdings" pitchFamily="2" charset="2"/>
              <a:buNone/>
            </a:pPr>
            <a:r>
              <a:rPr lang="en-US" sz="2000" dirty="0" smtClean="0"/>
              <a:t>   -</a:t>
            </a:r>
            <a:r>
              <a:rPr lang="en-US" sz="2000" b="1" dirty="0" smtClean="0"/>
              <a:t> </a:t>
            </a:r>
            <a:r>
              <a:rPr lang="en-US" sz="2000" dirty="0" err="1" smtClean="0"/>
              <a:t>lembaga</a:t>
            </a:r>
            <a:r>
              <a:rPr lang="en-US" sz="2000" dirty="0" smtClean="0"/>
              <a:t> </a:t>
            </a:r>
            <a:r>
              <a:rPr lang="en-US" sz="2000" dirty="0" err="1" smtClean="0"/>
              <a:t>negara</a:t>
            </a:r>
            <a:endParaRPr lang="en-US" sz="2000" dirty="0" smtClean="0"/>
          </a:p>
          <a:p>
            <a:pPr lvl="1" algn="just" eaLnBrk="1" hangingPunct="1">
              <a:lnSpc>
                <a:spcPct val="90000"/>
              </a:lnSpc>
              <a:buFont typeface="Wingdings" pitchFamily="2" charset="2"/>
              <a:buNone/>
            </a:pPr>
            <a:r>
              <a:rPr lang="en-US" sz="2000" dirty="0" smtClean="0"/>
              <a:t>   - </a:t>
            </a:r>
            <a:r>
              <a:rPr lang="en-US" sz="2000" dirty="0" err="1" smtClean="0"/>
              <a:t>pemerintahan</a:t>
            </a:r>
            <a:r>
              <a:rPr lang="en-US" sz="2000" dirty="0" smtClean="0"/>
              <a:t> </a:t>
            </a:r>
            <a:r>
              <a:rPr lang="en-US" sz="2000" dirty="0" err="1" smtClean="0"/>
              <a:t>daerah</a:t>
            </a:r>
            <a:endParaRPr lang="en-US" sz="2000" dirty="0" smtClean="0"/>
          </a:p>
          <a:p>
            <a:pPr lvl="1" algn="just" eaLnBrk="1" hangingPunct="1">
              <a:lnSpc>
                <a:spcPct val="90000"/>
              </a:lnSpc>
              <a:buFont typeface="Wingdings" pitchFamily="2" charset="2"/>
              <a:buNone/>
            </a:pPr>
            <a:r>
              <a:rPr lang="en-US" sz="2000" dirty="0" smtClean="0"/>
              <a:t>   </a:t>
            </a:r>
            <a:r>
              <a:rPr lang="en-US" sz="2000" dirty="0" smtClean="0">
                <a:solidFill>
                  <a:srgbClr val="FF0000"/>
                </a:solidFill>
              </a:rPr>
              <a:t>- </a:t>
            </a:r>
            <a:r>
              <a:rPr lang="en-US" sz="2000" dirty="0" err="1" smtClean="0">
                <a:solidFill>
                  <a:srgbClr val="FF0000"/>
                </a:solidFill>
              </a:rPr>
              <a:t>lembaga</a:t>
            </a:r>
            <a:r>
              <a:rPr lang="en-US" sz="2000" dirty="0" smtClean="0">
                <a:solidFill>
                  <a:srgbClr val="FF0000"/>
                </a:solidFill>
              </a:rPr>
              <a:t> </a:t>
            </a:r>
            <a:r>
              <a:rPr lang="en-US" sz="2000" dirty="0" err="1" smtClean="0">
                <a:solidFill>
                  <a:srgbClr val="FF0000"/>
                </a:solidFill>
              </a:rPr>
              <a:t>pendidikan</a:t>
            </a:r>
            <a:endParaRPr lang="en-US" sz="2000" dirty="0" smtClean="0">
              <a:solidFill>
                <a:srgbClr val="FF0000"/>
              </a:solidFill>
            </a:endParaRPr>
          </a:p>
          <a:p>
            <a:pPr lvl="1" algn="just" eaLnBrk="1" hangingPunct="1">
              <a:lnSpc>
                <a:spcPct val="90000"/>
              </a:lnSpc>
              <a:buFont typeface="Wingdings" pitchFamily="2" charset="2"/>
              <a:buNone/>
            </a:pPr>
            <a:r>
              <a:rPr lang="en-US" sz="2000" dirty="0" smtClean="0"/>
              <a:t>   - </a:t>
            </a:r>
            <a:r>
              <a:rPr lang="en-US" sz="2000" dirty="0" err="1" smtClean="0"/>
              <a:t>perusahaan</a:t>
            </a:r>
            <a:endParaRPr lang="en-US" sz="2000" dirty="0" smtClean="0"/>
          </a:p>
          <a:p>
            <a:pPr lvl="1" algn="just" eaLnBrk="1" hangingPunct="1">
              <a:lnSpc>
                <a:spcPct val="90000"/>
              </a:lnSpc>
              <a:buFont typeface="Wingdings" pitchFamily="2" charset="2"/>
              <a:buNone/>
            </a:pPr>
            <a:r>
              <a:rPr lang="en-US" sz="2000" dirty="0" smtClean="0"/>
              <a:t>   - </a:t>
            </a:r>
            <a:r>
              <a:rPr lang="en-US" sz="2000" dirty="0" err="1" smtClean="0"/>
              <a:t>orpol</a:t>
            </a:r>
            <a:r>
              <a:rPr lang="en-US" sz="2000" dirty="0" smtClean="0"/>
              <a:t> </a:t>
            </a:r>
            <a:r>
              <a:rPr lang="en-US" sz="2000" dirty="0" err="1" smtClean="0"/>
              <a:t>dan</a:t>
            </a:r>
            <a:r>
              <a:rPr lang="en-US" sz="2000" dirty="0" smtClean="0"/>
              <a:t> </a:t>
            </a:r>
            <a:r>
              <a:rPr lang="en-US" sz="2000" dirty="0" err="1" smtClean="0"/>
              <a:t>ormas</a:t>
            </a:r>
            <a:endParaRPr lang="en-US" sz="2000" dirty="0" smtClean="0"/>
          </a:p>
          <a:p>
            <a:pPr lvl="1" algn="just" eaLnBrk="1" hangingPunct="1">
              <a:lnSpc>
                <a:spcPct val="90000"/>
              </a:lnSpc>
              <a:buFont typeface="Wingdings" pitchFamily="2" charset="2"/>
              <a:buNone/>
            </a:pPr>
            <a:r>
              <a:rPr lang="en-US" sz="2000" dirty="0" smtClean="0"/>
              <a:t>   - </a:t>
            </a:r>
            <a:r>
              <a:rPr lang="en-US" sz="2000" dirty="0" err="1" smtClean="0"/>
              <a:t>perseorangan</a:t>
            </a:r>
            <a:endParaRPr lang="en-US" sz="2000" dirty="0" smtClean="0"/>
          </a:p>
          <a:p>
            <a:pPr algn="just" eaLnBrk="1" hangingPunct="1">
              <a:lnSpc>
                <a:spcPct val="90000"/>
              </a:lnSpc>
              <a:buFont typeface="Wingdings" pitchFamily="2" charset="2"/>
              <a:buNone/>
            </a:pPr>
            <a:r>
              <a:rPr lang="en-US" sz="2400" dirty="0" smtClean="0"/>
              <a:t>    </a:t>
            </a:r>
            <a:r>
              <a:rPr lang="en-US" sz="2400" dirty="0" err="1" smtClean="0"/>
              <a:t>dalam</a:t>
            </a:r>
            <a:r>
              <a:rPr lang="en-US" sz="2400" dirty="0" smtClean="0"/>
              <a:t> </a:t>
            </a:r>
            <a:r>
              <a:rPr lang="en-US" sz="2400" dirty="0" err="1" smtClean="0"/>
              <a:t>rangka</a:t>
            </a:r>
            <a:r>
              <a:rPr lang="en-US" sz="2400" dirty="0" smtClean="0"/>
              <a:t> </a:t>
            </a:r>
            <a:r>
              <a:rPr lang="en-US" sz="2400" dirty="0" err="1" smtClean="0"/>
              <a:t>kehidupan</a:t>
            </a:r>
            <a:r>
              <a:rPr lang="en-US" sz="2400" dirty="0" smtClean="0"/>
              <a:t> </a:t>
            </a:r>
            <a:r>
              <a:rPr lang="en-US" sz="2400" dirty="0" err="1" smtClean="0"/>
              <a:t>bermasyarakat</a:t>
            </a:r>
            <a:r>
              <a:rPr lang="en-US" sz="2400" dirty="0" smtClean="0"/>
              <a:t>, </a:t>
            </a:r>
            <a:r>
              <a:rPr lang="en-US" sz="2400" dirty="0" err="1" smtClean="0"/>
              <a:t>berbangsa</a:t>
            </a:r>
            <a:r>
              <a:rPr lang="en-US" sz="2400" dirty="0" smtClean="0"/>
              <a:t> </a:t>
            </a:r>
            <a:r>
              <a:rPr lang="en-US" sz="2400" dirty="0" err="1" smtClean="0"/>
              <a:t>dan</a:t>
            </a:r>
            <a:r>
              <a:rPr lang="en-US" sz="2400" dirty="0" smtClean="0"/>
              <a:t> </a:t>
            </a:r>
            <a:r>
              <a:rPr lang="en-US" sz="2400" dirty="0" err="1" smtClean="0"/>
              <a:t>berbegara</a:t>
            </a:r>
            <a:endParaRPr lang="en-US" sz="2400" dirty="0" smtClean="0"/>
          </a:p>
          <a:p>
            <a:pPr algn="ctr" eaLnBrk="1" hangingPunct="1">
              <a:lnSpc>
                <a:spcPct val="90000"/>
              </a:lnSpc>
              <a:buFont typeface="Wingdings" pitchFamily="2" charset="2"/>
              <a:buNone/>
            </a:pPr>
            <a:r>
              <a:rPr lang="en-US" sz="2400" dirty="0" smtClean="0"/>
              <a:t>(UNDANG </a:t>
            </a:r>
            <a:r>
              <a:rPr lang="en-US" sz="2400" dirty="0" err="1" smtClean="0"/>
              <a:t>UNDANG</a:t>
            </a:r>
            <a:r>
              <a:rPr lang="en-US" sz="2400" dirty="0" smtClean="0"/>
              <a:t> NO. 43 TAHUN 2009)</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96741582"/>
              </p:ext>
            </p:extLst>
          </p:nvPr>
        </p:nvGraphicFramePr>
        <p:xfrm>
          <a:off x="179511" y="980728"/>
          <a:ext cx="8640960" cy="4344202"/>
        </p:xfrm>
        <a:graphic>
          <a:graphicData uri="http://schemas.openxmlformats.org/drawingml/2006/table">
            <a:tbl>
              <a:tblPr firstRow="1" firstCol="1" lastRow="1" lastCol="1" bandRow="1" bandCol="1">
                <a:tableStyleId>{5C22544A-7EE6-4342-B048-85BDC9FD1C3A}</a:tableStyleId>
              </a:tblPr>
              <a:tblGrid>
                <a:gridCol w="432048"/>
                <a:gridCol w="1008112"/>
                <a:gridCol w="3629030"/>
                <a:gridCol w="991258"/>
                <a:gridCol w="708305"/>
                <a:gridCol w="936104"/>
                <a:gridCol w="936103"/>
              </a:tblGrid>
              <a:tr h="216024">
                <a:tc rowSpan="2">
                  <a:txBody>
                    <a:bodyPr/>
                    <a:lstStyle/>
                    <a:p>
                      <a:pPr marL="0" marR="0" algn="ctr">
                        <a:spcBef>
                          <a:spcPts val="0"/>
                        </a:spcBef>
                        <a:spcAft>
                          <a:spcPts val="0"/>
                        </a:spcAft>
                      </a:pPr>
                      <a:r>
                        <a:rPr lang="id-ID" sz="1200" dirty="0">
                          <a:effectLst/>
                        </a:rPr>
                        <a:t>Kode</a:t>
                      </a:r>
                      <a:endParaRPr lang="en-US" sz="1200" dirty="0">
                        <a:effectLst/>
                        <a:latin typeface="Times New Roman"/>
                        <a:ea typeface="Times New Roman"/>
                      </a:endParaRPr>
                    </a:p>
                  </a:txBody>
                  <a:tcPr marL="35359" marR="35359" marT="0" marB="0" anchor="ctr"/>
                </a:tc>
                <a:tc rowSpan="2">
                  <a:txBody>
                    <a:bodyPr/>
                    <a:lstStyle/>
                    <a:p>
                      <a:pPr marL="0" marR="0" algn="ctr">
                        <a:spcBef>
                          <a:spcPts val="0"/>
                        </a:spcBef>
                        <a:spcAft>
                          <a:spcPts val="0"/>
                        </a:spcAft>
                      </a:pPr>
                      <a:r>
                        <a:rPr lang="id-ID" sz="1200" dirty="0">
                          <a:effectLst/>
                        </a:rPr>
                        <a:t>No. Klasifikasi</a:t>
                      </a:r>
                      <a:endParaRPr lang="en-US" sz="1200" dirty="0">
                        <a:effectLst/>
                        <a:latin typeface="Times New Roman"/>
                        <a:ea typeface="Times New Roman"/>
                      </a:endParaRPr>
                    </a:p>
                  </a:txBody>
                  <a:tcPr marL="35359" marR="35359" marT="0" marB="0" anchor="ctr"/>
                </a:tc>
                <a:tc rowSpan="2">
                  <a:txBody>
                    <a:bodyPr/>
                    <a:lstStyle/>
                    <a:p>
                      <a:pPr marL="0" marR="0" algn="ctr">
                        <a:spcBef>
                          <a:spcPts val="0"/>
                        </a:spcBef>
                        <a:spcAft>
                          <a:spcPts val="0"/>
                        </a:spcAft>
                      </a:pPr>
                      <a:r>
                        <a:rPr lang="id-ID" sz="1200" dirty="0" smtClean="0">
                          <a:effectLst/>
                        </a:rPr>
                        <a:t>SERI</a:t>
                      </a:r>
                      <a:r>
                        <a:rPr lang="en-US" sz="1200" baseline="0" dirty="0" smtClean="0">
                          <a:effectLst/>
                        </a:rPr>
                        <a:t> ARSIP</a:t>
                      </a:r>
                      <a:endParaRPr lang="en-US" sz="1200" dirty="0">
                        <a:effectLst/>
                        <a:latin typeface="Times New Roman"/>
                        <a:ea typeface="Times New Roman"/>
                      </a:endParaRPr>
                    </a:p>
                  </a:txBody>
                  <a:tcPr marL="35359" marR="35359" marT="0" marB="0" anchor="ctr"/>
                </a:tc>
                <a:tc gridSpan="4">
                  <a:txBody>
                    <a:bodyPr/>
                    <a:lstStyle/>
                    <a:p>
                      <a:pPr marL="0" marR="0" algn="ctr">
                        <a:spcBef>
                          <a:spcPts val="0"/>
                        </a:spcBef>
                        <a:spcAft>
                          <a:spcPts val="0"/>
                        </a:spcAft>
                      </a:pPr>
                      <a:r>
                        <a:rPr lang="id-ID" sz="1200" dirty="0">
                          <a:effectLst/>
                        </a:rPr>
                        <a:t>SUSUNAN PEMERKASAN </a:t>
                      </a:r>
                      <a:r>
                        <a:rPr lang="en-US" sz="1200" dirty="0" smtClean="0">
                          <a:effectLst/>
                        </a:rPr>
                        <a:t>ARSIP</a:t>
                      </a:r>
                      <a:endParaRPr lang="en-US" sz="1200" dirty="0">
                        <a:effectLst/>
                        <a:latin typeface="Times New Roman"/>
                        <a:ea typeface="Times New Roman"/>
                      </a:endParaRPr>
                    </a:p>
                  </a:txBody>
                  <a:tcPr marL="35359" marR="35359"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381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dirty="0" smtClean="0">
                          <a:effectLst/>
                          <a:latin typeface="+mn-lt"/>
                          <a:ea typeface="+mn-ea"/>
                        </a:rPr>
                        <a:t>File</a:t>
                      </a:r>
                      <a:endParaRPr lang="en-US" sz="1200" dirty="0">
                        <a:effectLst/>
                        <a:latin typeface="Times New Roman"/>
                        <a:ea typeface="Times New Roman"/>
                      </a:endParaRPr>
                    </a:p>
                  </a:txBody>
                  <a:tcPr marL="35359" marR="35359" marT="0" marB="0" anchor="ctr"/>
                </a:tc>
                <a:tc>
                  <a:txBody>
                    <a:bodyPr/>
                    <a:lstStyle/>
                    <a:p>
                      <a:pPr marL="0" marR="0" algn="ctr">
                        <a:spcBef>
                          <a:spcPts val="0"/>
                        </a:spcBef>
                        <a:spcAft>
                          <a:spcPts val="0"/>
                        </a:spcAft>
                      </a:pPr>
                      <a:r>
                        <a:rPr lang="id-ID" sz="1200" dirty="0" smtClean="0">
                          <a:effectLst/>
                        </a:rPr>
                        <a:t>Sub</a:t>
                      </a:r>
                      <a:r>
                        <a:rPr lang="en-US" sz="1200" dirty="0" smtClean="0">
                          <a:effectLst/>
                        </a:rPr>
                        <a:t>-</a:t>
                      </a:r>
                      <a:r>
                        <a:rPr lang="id-ID" sz="1200" dirty="0" smtClean="0">
                          <a:effectLst/>
                        </a:rPr>
                        <a:t>file</a:t>
                      </a:r>
                      <a:endParaRPr lang="en-US" sz="1200" dirty="0">
                        <a:effectLst/>
                        <a:latin typeface="Times New Roman"/>
                        <a:ea typeface="Times New Roman"/>
                      </a:endParaRPr>
                    </a:p>
                  </a:txBody>
                  <a:tcPr marL="35359" marR="35359" marT="0" marB="0" anchor="ctr"/>
                </a:tc>
                <a:tc>
                  <a:txBody>
                    <a:bodyPr/>
                    <a:lstStyle/>
                    <a:p>
                      <a:pPr marL="0" marR="0" algn="ctr">
                        <a:spcBef>
                          <a:spcPts val="0"/>
                        </a:spcBef>
                        <a:spcAft>
                          <a:spcPts val="0"/>
                        </a:spcAft>
                      </a:pPr>
                      <a:r>
                        <a:rPr lang="id-ID" sz="1200">
                          <a:effectLst/>
                        </a:rPr>
                        <a:t>Berkas</a:t>
                      </a:r>
                      <a:endParaRPr lang="en-US" sz="1200">
                        <a:effectLst/>
                        <a:latin typeface="Times New Roman"/>
                        <a:ea typeface="Times New Roman"/>
                      </a:endParaRPr>
                    </a:p>
                  </a:txBody>
                  <a:tcPr marL="35359" marR="35359" marT="0" marB="0" anchor="ctr"/>
                </a:tc>
                <a:tc>
                  <a:txBody>
                    <a:bodyPr/>
                    <a:lstStyle/>
                    <a:p>
                      <a:pPr marL="0" marR="0" algn="ctr">
                        <a:spcBef>
                          <a:spcPts val="0"/>
                        </a:spcBef>
                        <a:spcAft>
                          <a:spcPts val="0"/>
                        </a:spcAft>
                      </a:pPr>
                      <a:r>
                        <a:rPr lang="id-ID" sz="1200">
                          <a:effectLst/>
                        </a:rPr>
                        <a:t>Dokumen</a:t>
                      </a:r>
                      <a:endParaRPr lang="en-US" sz="1200">
                        <a:effectLst/>
                        <a:latin typeface="Times New Roman"/>
                        <a:ea typeface="Times New Roman"/>
                      </a:endParaRPr>
                    </a:p>
                  </a:txBody>
                  <a:tcPr marL="35359" marR="35359" marT="0" marB="0" anchor="ctr"/>
                </a:tc>
              </a:tr>
              <a:tr h="103511">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dirty="0">
                          <a:effectLst/>
                        </a:rPr>
                        <a:t> </a:t>
                      </a:r>
                      <a:endParaRPr lang="en-US" sz="1200" dirty="0">
                        <a:effectLst/>
                        <a:latin typeface="Times New Roman"/>
                        <a:ea typeface="Times New Roman"/>
                      </a:endParaRPr>
                    </a:p>
                  </a:txBody>
                  <a:tcPr marL="35359" marR="35359" marT="0" marB="0"/>
                </a:tc>
                <a:tc>
                  <a:txBody>
                    <a:bodyPr/>
                    <a:lstStyle/>
                    <a:p>
                      <a:pPr marL="0" marR="0">
                        <a:spcBef>
                          <a:spcPts val="0"/>
                        </a:spcBef>
                        <a:spcAft>
                          <a:spcPts val="0"/>
                        </a:spcAft>
                      </a:pPr>
                      <a:r>
                        <a:rPr lang="id-ID" sz="1200" dirty="0">
                          <a:effectLst/>
                        </a:rPr>
                        <a:t> </a:t>
                      </a:r>
                      <a:endParaRPr lang="en-US" sz="1200" dirty="0">
                        <a:effectLst/>
                        <a:latin typeface="Times New Roman"/>
                        <a:ea typeface="Times New Roman"/>
                      </a:endParaRPr>
                    </a:p>
                  </a:txBody>
                  <a:tcPr marL="35359" marR="35359" marT="0" marB="0"/>
                </a:tc>
                <a:tc>
                  <a:txBody>
                    <a:bodyPr/>
                    <a:lstStyle/>
                    <a:p>
                      <a:pPr marL="0" marR="0" algn="just">
                        <a:spcBef>
                          <a:spcPts val="0"/>
                        </a:spcBef>
                        <a:spcAft>
                          <a:spcPts val="0"/>
                        </a:spcAft>
                      </a:pPr>
                      <a:r>
                        <a:rPr lang="id-ID" sz="1200" dirty="0">
                          <a:effectLst/>
                        </a:rPr>
                        <a:t> </a:t>
                      </a:r>
                      <a:endParaRPr lang="en-US" sz="1200" dirty="0">
                        <a:effectLst/>
                        <a:latin typeface="Times New Roman"/>
                        <a:ea typeface="Times New Roman"/>
                      </a:endParaRPr>
                    </a:p>
                  </a:txBody>
                  <a:tcPr marL="35359" marR="35359" marT="0" marB="0"/>
                </a:tc>
                <a:tc>
                  <a:txBody>
                    <a:bodyPr/>
                    <a:lstStyle/>
                    <a:p>
                      <a:pPr marL="0" marR="0" algn="just">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just">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just">
                        <a:spcBef>
                          <a:spcPts val="0"/>
                        </a:spcBef>
                        <a:spcAft>
                          <a:spcPts val="0"/>
                        </a:spcAft>
                      </a:pPr>
                      <a:r>
                        <a:rPr lang="id-ID" sz="1200">
                          <a:effectLst/>
                        </a:rPr>
                        <a:t> </a:t>
                      </a:r>
                      <a:endParaRPr lang="en-US" sz="1200">
                        <a:effectLst/>
                        <a:latin typeface="Times New Roman"/>
                        <a:ea typeface="Times New Roman"/>
                      </a:endParaRPr>
                    </a:p>
                  </a:txBody>
                  <a:tcPr marL="35359" marR="35359" marT="0" marB="0"/>
                </a:tc>
              </a:tr>
              <a:tr h="207023">
                <a:tc>
                  <a:txBody>
                    <a:bodyPr/>
                    <a:lstStyle/>
                    <a:p>
                      <a:pPr marL="0" marR="0">
                        <a:spcBef>
                          <a:spcPts val="0"/>
                        </a:spcBef>
                        <a:spcAft>
                          <a:spcPts val="0"/>
                        </a:spcAft>
                      </a:pPr>
                      <a:r>
                        <a:rPr lang="id-ID" sz="1200">
                          <a:effectLst/>
                        </a:rPr>
                        <a:t>DPD</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cap="all" dirty="0">
                          <a:effectLst/>
                        </a:rPr>
                        <a:t>Penerimaan dan Seleksi Mahasiswa Baru</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r>
              <a:tr h="103511">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00.01</a:t>
                      </a:r>
                      <a:endParaRPr lang="en-US" sz="1200">
                        <a:effectLst/>
                        <a:latin typeface="Times New Roman"/>
                        <a:ea typeface="Times New Roman"/>
                      </a:endParaRPr>
                    </a:p>
                  </a:txBody>
                  <a:tcPr marL="35359" marR="35359" marT="0" marB="0"/>
                </a:tc>
                <a:tc>
                  <a:txBody>
                    <a:bodyPr/>
                    <a:lstStyle/>
                    <a:p>
                      <a:pPr marL="0" marR="0" algn="l">
                        <a:spcBef>
                          <a:spcPts val="0"/>
                        </a:spcBef>
                        <a:spcAft>
                          <a:spcPts val="0"/>
                        </a:spcAft>
                      </a:pPr>
                      <a:r>
                        <a:rPr lang="id-ID" sz="1200" kern="0" dirty="0">
                          <a:effectLst/>
                        </a:rPr>
                        <a:t>Persiapan Penerimaan Mahasiswa Baru</a:t>
                      </a:r>
                      <a:endParaRPr lang="en-US" sz="1200" b="1" kern="0" dirty="0">
                        <a:effectLst/>
                        <a:latin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r>
              <a:tr h="103511">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a:t>
                      </a:r>
                      <a:endParaRPr lang="en-US" sz="1200">
                        <a:effectLst/>
                        <a:latin typeface="Times New Roman"/>
                        <a:ea typeface="Times New Roman"/>
                      </a:endParaRPr>
                    </a:p>
                  </a:txBody>
                  <a:tcPr marL="35359" marR="35359" marT="0" marB="0"/>
                </a:tc>
                <a:tc>
                  <a:txBody>
                    <a:bodyPr/>
                    <a:lstStyle/>
                    <a:p>
                      <a:pPr marL="0" marR="0" algn="l">
                        <a:spcBef>
                          <a:spcPts val="0"/>
                        </a:spcBef>
                        <a:spcAft>
                          <a:spcPts val="0"/>
                        </a:spcAft>
                      </a:pPr>
                      <a:r>
                        <a:rPr lang="id-ID" sz="1200" kern="0" dirty="0">
                          <a:effectLst/>
                        </a:rPr>
                        <a:t>Pelaksanaan Penerimaan Mahasiswa Baru</a:t>
                      </a:r>
                      <a:endParaRPr lang="en-US" sz="1200" b="1" kern="0" dirty="0">
                        <a:effectLst/>
                        <a:latin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dirty="0">
                          <a:effectLst/>
                        </a:rPr>
                        <a:t> </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r>
              <a:tr h="207023">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00.02.01</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dirty="0">
                          <a:effectLst/>
                        </a:rPr>
                        <a:t>Hasil Evaluasi Program PMDK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dirty="0" err="1" smtClean="0">
                          <a:effectLst/>
                        </a:rPr>
                        <a:t>Subjek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dirty="0" err="1" smtClean="0">
                          <a:effectLst/>
                          <a:latin typeface="+mn-lt"/>
                          <a:ea typeface="+mn-ea"/>
                        </a:rPr>
                        <a:t>Tahun</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b="0" dirty="0" err="1" smtClean="0">
                          <a:effectLst/>
                          <a:latin typeface="Times New Roman"/>
                          <a:ea typeface="Times New Roman"/>
                        </a:rPr>
                        <a:t>Abjad</a:t>
                      </a:r>
                      <a:r>
                        <a:rPr lang="en-US" sz="1200" b="0" dirty="0" smtClean="0">
                          <a:effectLst/>
                          <a:latin typeface="Times New Roman"/>
                          <a:ea typeface="Times New Roman"/>
                        </a:rPr>
                        <a:t> </a:t>
                      </a:r>
                      <a:r>
                        <a:rPr lang="en-US" sz="1200" b="0" dirty="0" err="1" smtClean="0">
                          <a:effectLst/>
                          <a:latin typeface="Times New Roman"/>
                          <a:ea typeface="Times New Roman"/>
                        </a:rPr>
                        <a:t>Nama</a:t>
                      </a:r>
                      <a:endParaRPr lang="en-US" sz="1200" b="0" dirty="0">
                        <a:effectLst/>
                        <a:latin typeface="Times New Roman"/>
                        <a:ea typeface="Times New Roman"/>
                      </a:endParaRPr>
                    </a:p>
                  </a:txBody>
                  <a:tcPr marL="35359" marR="35359" marT="0" marB="0"/>
                </a:tc>
              </a:tr>
              <a:tr h="207023">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00.02.02</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dirty="0">
                          <a:effectLst/>
                        </a:rPr>
                        <a:t>Permohonan Anggaran Soal-soal USM</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rPr>
                        <a:t>Subjek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dirty="0" err="1" smtClean="0">
                          <a:effectLst/>
                          <a:latin typeface="+mn-lt"/>
                          <a:ea typeface="+mn-ea"/>
                        </a:rPr>
                        <a:t>Tahun</a:t>
                      </a:r>
                      <a:endParaRPr lang="en-US" sz="1200" dirty="0">
                        <a:effectLst/>
                        <a:latin typeface="Times New Roman"/>
                        <a:ea typeface="Times New Roman"/>
                      </a:endParaRPr>
                    </a:p>
                  </a:txBody>
                  <a:tcPr marL="35359" marR="35359" marT="0" marB="0"/>
                </a:tc>
              </a:tr>
              <a:tr h="207023">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00.02.03</a:t>
                      </a:r>
                      <a:endParaRPr lang="en-US" sz="1200">
                        <a:effectLst/>
                        <a:latin typeface="Times New Roman"/>
                        <a:ea typeface="Times New Roman"/>
                      </a:endParaRPr>
                    </a:p>
                  </a:txBody>
                  <a:tcPr marL="35359" marR="35359" marT="0" marB="0"/>
                </a:tc>
                <a:tc>
                  <a:txBody>
                    <a:bodyPr/>
                    <a:lstStyle/>
                    <a:p>
                      <a:pPr marL="0" marR="0">
                        <a:spcBef>
                          <a:spcPts val="0"/>
                        </a:spcBef>
                        <a:spcAft>
                          <a:spcPts val="0"/>
                        </a:spcAft>
                        <a:tabLst>
                          <a:tab pos="2743200" algn="ctr"/>
                          <a:tab pos="5486400" algn="r"/>
                          <a:tab pos="457200" algn="l"/>
                        </a:tabLst>
                      </a:pPr>
                      <a:r>
                        <a:rPr lang="id-ID" sz="1200" dirty="0">
                          <a:effectLst/>
                        </a:rPr>
                        <a:t>Memo Intern Tentang Pembuatan Soal-soal USM</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rPr>
                        <a:t>Subjek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latin typeface="+mn-lt"/>
                          <a:ea typeface="+mn-ea"/>
                        </a:rPr>
                        <a:t>Tahun</a:t>
                      </a:r>
                      <a:endParaRPr lang="en-US" sz="1200" dirty="0">
                        <a:effectLst/>
                        <a:latin typeface="Times New Roman"/>
                        <a:ea typeface="Times New Roman"/>
                      </a:endParaRPr>
                    </a:p>
                  </a:txBody>
                  <a:tcPr marL="35359" marR="35359" marT="0" marB="0"/>
                </a:tc>
              </a:tr>
              <a:tr h="405074">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00.02.04</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Permohonan Anggaran USM</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dirty="0" err="1" smtClean="0">
                          <a:effectLst/>
                        </a:rPr>
                        <a:t>Subjek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latin typeface="+mn-lt"/>
                          <a:ea typeface="+mn-ea"/>
                        </a:rPr>
                        <a:t>Tahun</a:t>
                      </a:r>
                      <a:endParaRPr lang="en-US" sz="1200" dirty="0">
                        <a:effectLst/>
                        <a:latin typeface="Times New Roman"/>
                        <a:ea typeface="Times New Roman"/>
                      </a:endParaRPr>
                    </a:p>
                  </a:txBody>
                  <a:tcPr marL="35359" marR="35359" marT="0" marB="0"/>
                </a:tc>
              </a:tr>
              <a:tr h="207023">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00.02.05</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Pembagian Jadwal Mengawas &amp; Periksa Lembar Jawaban USM</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dirty="0" err="1" smtClean="0">
                          <a:effectLst/>
                        </a:rPr>
                        <a:t>Subjek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dirty="0" err="1" smtClean="0">
                          <a:effectLst/>
                          <a:latin typeface="+mn-lt"/>
                          <a:ea typeface="+mn-ea"/>
                        </a:rPr>
                        <a:t>Tahun</a:t>
                      </a:r>
                      <a:endParaRPr lang="en-US" sz="1200" dirty="0">
                        <a:effectLst/>
                        <a:latin typeface="Times New Roman"/>
                        <a:ea typeface="Times New Roman"/>
                      </a:endParaRPr>
                    </a:p>
                  </a:txBody>
                  <a:tcPr marL="35359" marR="35359" marT="0" marB="0"/>
                </a:tc>
              </a:tr>
              <a:tr h="207023">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00.02.06</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Jadwal Mengawas &amp;  Koreksi USM</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rPr>
                        <a:t>Subjek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latin typeface="+mn-lt"/>
                          <a:ea typeface="+mn-ea"/>
                        </a:rPr>
                        <a:t>Tahun</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dirty="0">
                          <a:effectLst/>
                        </a:rPr>
                        <a:t>Subyek</a:t>
                      </a:r>
                      <a:endParaRPr lang="en-US" sz="1200" dirty="0">
                        <a:effectLst/>
                        <a:latin typeface="Times New Roman"/>
                        <a:ea typeface="Times New Roman"/>
                      </a:endParaRPr>
                    </a:p>
                  </a:txBody>
                  <a:tcPr marL="35359" marR="35359" marT="0" marB="0"/>
                </a:tc>
              </a:tr>
              <a:tr h="207023">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00.02.07</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Panitia Pelaksanaan USM Jakarta Dan Luar Kota</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rPr>
                        <a:t>Subjek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latin typeface="+mn-lt"/>
                          <a:ea typeface="+mn-ea"/>
                        </a:rPr>
                        <a:t>Tahun</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dirty="0" err="1" smtClean="0">
                          <a:effectLst/>
                          <a:latin typeface="Times New Roman"/>
                          <a:ea typeface="Times New Roman"/>
                        </a:rPr>
                        <a:t>Nama</a:t>
                      </a:r>
                      <a:r>
                        <a:rPr lang="en-US" sz="1200" dirty="0" smtClean="0">
                          <a:effectLst/>
                          <a:latin typeface="Times New Roman"/>
                          <a:ea typeface="Times New Roman"/>
                        </a:rPr>
                        <a:t> Daerah</a:t>
                      </a:r>
                      <a:endParaRPr lang="en-US" sz="1200" dirty="0">
                        <a:effectLst/>
                        <a:latin typeface="Times New Roman"/>
                        <a:ea typeface="Times New Roman"/>
                      </a:endParaRPr>
                    </a:p>
                  </a:txBody>
                  <a:tcPr marL="35359" marR="35359" marT="0" marB="0"/>
                </a:tc>
              </a:tr>
              <a:tr h="207023">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00.02.08</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Berita Acara Periksa Lembar Jawaban Dalam Kota</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rPr>
                        <a:t>Subjek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latin typeface="+mn-lt"/>
                          <a:ea typeface="+mn-ea"/>
                        </a:rPr>
                        <a:t>Tahun</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dirty="0" err="1" smtClean="0">
                          <a:effectLst/>
                          <a:latin typeface="Times New Roman"/>
                          <a:ea typeface="Times New Roman"/>
                        </a:rPr>
                        <a:t>Nama</a:t>
                      </a:r>
                      <a:r>
                        <a:rPr lang="en-US" sz="1200" dirty="0" smtClean="0">
                          <a:effectLst/>
                          <a:latin typeface="Times New Roman"/>
                          <a:ea typeface="Times New Roman"/>
                        </a:rPr>
                        <a:t> Daerah</a:t>
                      </a:r>
                      <a:endParaRPr lang="en-US" sz="1200" dirty="0">
                        <a:effectLst/>
                        <a:latin typeface="Times New Roman"/>
                        <a:ea typeface="Times New Roman"/>
                      </a:endParaRPr>
                    </a:p>
                  </a:txBody>
                  <a:tcPr marL="35359" marR="35359" marT="0" marB="0"/>
                </a:tc>
              </a:tr>
              <a:tr h="207023">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00.02.09</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Berita Acara Pengawas Ujian Saringan Masuk</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rPr>
                        <a:t>Subjek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latin typeface="+mn-lt"/>
                          <a:ea typeface="+mn-ea"/>
                        </a:rPr>
                        <a:t>Tahun</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Subyek</a:t>
                      </a:r>
                      <a:endParaRPr lang="en-US" sz="1200">
                        <a:effectLst/>
                        <a:latin typeface="Times New Roman"/>
                        <a:ea typeface="Times New Roman"/>
                      </a:endParaRPr>
                    </a:p>
                  </a:txBody>
                  <a:tcPr marL="35359" marR="35359" marT="0" marB="0"/>
                </a:tc>
              </a:tr>
              <a:tr h="207023">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00.02.10</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Daftar Presensi Peserta</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smtClean="0">
                          <a:effectLst/>
                        </a:rPr>
                        <a:t>Subjek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dirty="0" err="1" smtClean="0">
                          <a:effectLst/>
                          <a:latin typeface="+mn-lt"/>
                          <a:ea typeface="+mn-ea"/>
                        </a:rPr>
                        <a:t>Tahun</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en-US" sz="1200" dirty="0" err="1" smtClean="0">
                          <a:effectLst/>
                          <a:latin typeface="+mn-lt"/>
                          <a:ea typeface="+mn-ea"/>
                        </a:rPr>
                        <a:t>Abjad</a:t>
                      </a:r>
                      <a:r>
                        <a:rPr lang="en-US" sz="1200" baseline="0" dirty="0" smtClean="0">
                          <a:effectLst/>
                          <a:latin typeface="+mn-lt"/>
                          <a:ea typeface="+mn-ea"/>
                        </a:rPr>
                        <a:t> </a:t>
                      </a:r>
                      <a:r>
                        <a:rPr lang="en-US" sz="1200" baseline="0" dirty="0" err="1" smtClean="0">
                          <a:effectLst/>
                          <a:latin typeface="+mn-lt"/>
                          <a:ea typeface="+mn-ea"/>
                        </a:rPr>
                        <a:t>Nama</a:t>
                      </a:r>
                      <a:endParaRPr lang="en-US" sz="1200" dirty="0">
                        <a:effectLst/>
                        <a:latin typeface="Times New Roman"/>
                        <a:ea typeface="Times New Roman"/>
                      </a:endParaRPr>
                    </a:p>
                  </a:txBody>
                  <a:tcPr marL="35359" marR="35359" marT="0" marB="0"/>
                </a:tc>
              </a:tr>
              <a:tr h="207023">
                <a:tc>
                  <a:txBody>
                    <a:bodyPr/>
                    <a:lstStyle/>
                    <a:p>
                      <a:pPr marL="0" marR="0">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00.02.11</a:t>
                      </a:r>
                      <a:endParaRPr lang="en-US" sz="1200">
                        <a:effectLst/>
                        <a:latin typeface="Times New Roman"/>
                        <a:ea typeface="Times New Roman"/>
                      </a:endParaRPr>
                    </a:p>
                  </a:txBody>
                  <a:tcPr marL="35359" marR="35359" marT="0" marB="0"/>
                </a:tc>
                <a:tc>
                  <a:txBody>
                    <a:bodyPr/>
                    <a:lstStyle/>
                    <a:p>
                      <a:pPr marL="0" marR="0" algn="l">
                        <a:spcBef>
                          <a:spcPts val="0"/>
                        </a:spcBef>
                        <a:spcAft>
                          <a:spcPts val="0"/>
                        </a:spcAft>
                      </a:pPr>
                      <a:r>
                        <a:rPr lang="id-ID" sz="1200" kern="0">
                          <a:effectLst/>
                        </a:rPr>
                        <a:t>Ruang Ujian Calon Mahasiswa Baru</a:t>
                      </a:r>
                      <a:endParaRPr lang="en-US" sz="1200" b="1" kern="0">
                        <a:effectLst/>
                        <a:latin typeface="Times New Roman"/>
                      </a:endParaRPr>
                    </a:p>
                  </a:txBody>
                  <a:tcPr marL="35359" marR="35359" marT="0" marB="0"/>
                </a:tc>
                <a:tc>
                  <a:txBody>
                    <a:bodyPr/>
                    <a:lstStyle/>
                    <a:p>
                      <a:pPr marL="0" marR="0" algn="ctr">
                        <a:spcBef>
                          <a:spcPts val="0"/>
                        </a:spcBef>
                        <a:spcAft>
                          <a:spcPts val="0"/>
                        </a:spcAft>
                      </a:pPr>
                      <a:r>
                        <a:rPr lang="en-US" sz="1200" dirty="0" err="1" smtClean="0">
                          <a:effectLst/>
                        </a:rPr>
                        <a:t>Subjek</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endParaRPr lang="en-US" sz="1200" dirty="0">
                        <a:effectLst/>
                        <a:latin typeface="Times New Roman"/>
                        <a:ea typeface="Times New Roman"/>
                      </a:endParaRPr>
                    </a:p>
                  </a:txBody>
                  <a:tcPr marL="35359" marR="35359"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smtClean="0">
                          <a:effectLst/>
                          <a:latin typeface="+mn-lt"/>
                          <a:ea typeface="+mn-ea"/>
                        </a:rPr>
                        <a:t>Tahun</a:t>
                      </a:r>
                      <a:endParaRPr lang="en-US" sz="1200" dirty="0">
                        <a:effectLst/>
                        <a:latin typeface="Times New Roman"/>
                        <a:ea typeface="Times New Roman"/>
                      </a:endParaRPr>
                    </a:p>
                  </a:txBody>
                  <a:tcPr marL="35359" marR="35359" marT="0" marB="0"/>
                </a:tc>
              </a:tr>
              <a:tr h="103511">
                <a:tc>
                  <a:txBody>
                    <a:bodyPr/>
                    <a:lstStyle/>
                    <a:p>
                      <a:pPr marL="0" marR="0">
                        <a:spcBef>
                          <a:spcPts val="0"/>
                        </a:spcBef>
                        <a:spcAft>
                          <a:spcPts val="0"/>
                        </a:spcAft>
                      </a:pPr>
                      <a:r>
                        <a:rPr lang="id-ID" sz="1200" dirty="0">
                          <a:effectLst/>
                        </a:rPr>
                        <a:t> </a:t>
                      </a:r>
                      <a:endParaRPr lang="en-US" sz="1200" dirty="0">
                        <a:effectLst/>
                        <a:latin typeface="Times New Roman"/>
                        <a:ea typeface="Times New Roman"/>
                      </a:endParaRPr>
                    </a:p>
                  </a:txBody>
                  <a:tcPr marL="35359" marR="35359" marT="0" marB="0"/>
                </a:tc>
                <a:tc>
                  <a:txBody>
                    <a:bodyPr/>
                    <a:lstStyle/>
                    <a:p>
                      <a:pPr marL="0" marR="0">
                        <a:spcBef>
                          <a:spcPts val="0"/>
                        </a:spcBef>
                        <a:spcAft>
                          <a:spcPts val="0"/>
                        </a:spcAft>
                      </a:pPr>
                      <a:r>
                        <a:rPr lang="id-ID" sz="1200">
                          <a:effectLst/>
                        </a:rPr>
                        <a:t>00.03</a:t>
                      </a:r>
                      <a:endParaRPr lang="en-US" sz="1200">
                        <a:effectLst/>
                        <a:latin typeface="Times New Roman"/>
                        <a:ea typeface="Times New Roman"/>
                      </a:endParaRPr>
                    </a:p>
                  </a:txBody>
                  <a:tcPr marL="35359" marR="35359" marT="0" marB="0"/>
                </a:tc>
                <a:tc>
                  <a:txBody>
                    <a:bodyPr/>
                    <a:lstStyle/>
                    <a:p>
                      <a:pPr marL="0" marR="0">
                        <a:spcBef>
                          <a:spcPts val="0"/>
                        </a:spcBef>
                        <a:spcAft>
                          <a:spcPts val="0"/>
                        </a:spcAft>
                      </a:pPr>
                      <a:r>
                        <a:rPr lang="id-ID" sz="1200" dirty="0">
                          <a:effectLst/>
                        </a:rPr>
                        <a:t>Evaluasi penerimaan mahasiswa baru</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a:effectLst/>
                        </a:rPr>
                        <a:t> </a:t>
                      </a:r>
                      <a:endParaRPr lang="en-US" sz="120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dirty="0">
                          <a:effectLst/>
                        </a:rPr>
                        <a:t> </a:t>
                      </a:r>
                      <a:endParaRPr lang="en-US" sz="1200" dirty="0">
                        <a:effectLst/>
                        <a:latin typeface="Times New Roman"/>
                        <a:ea typeface="Times New Roman"/>
                      </a:endParaRPr>
                    </a:p>
                  </a:txBody>
                  <a:tcPr marL="35359" marR="35359" marT="0" marB="0"/>
                </a:tc>
                <a:tc>
                  <a:txBody>
                    <a:bodyPr/>
                    <a:lstStyle/>
                    <a:p>
                      <a:pPr marL="0" marR="0" algn="ctr">
                        <a:spcBef>
                          <a:spcPts val="0"/>
                        </a:spcBef>
                        <a:spcAft>
                          <a:spcPts val="0"/>
                        </a:spcAft>
                      </a:pPr>
                      <a:r>
                        <a:rPr lang="id-ID" sz="1200" dirty="0">
                          <a:effectLst/>
                        </a:rPr>
                        <a:t> </a:t>
                      </a:r>
                      <a:endParaRPr lang="en-US" sz="1200" dirty="0">
                        <a:effectLst/>
                        <a:latin typeface="Times New Roman"/>
                        <a:ea typeface="Times New Roman"/>
                      </a:endParaRPr>
                    </a:p>
                  </a:txBody>
                  <a:tcPr marL="35359" marR="35359" marT="0" marB="0"/>
                </a:tc>
              </a:tr>
            </a:tbl>
          </a:graphicData>
        </a:graphic>
      </p:graphicFrame>
      <p:sp>
        <p:nvSpPr>
          <p:cNvPr id="7" name="Rectangle 1"/>
          <p:cNvSpPr>
            <a:spLocks noChangeArrowheads="1"/>
          </p:cNvSpPr>
          <p:nvPr/>
        </p:nvSpPr>
        <p:spPr bwMode="auto">
          <a:xfrm>
            <a:off x="251520" y="438146"/>
            <a:ext cx="49685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id-ID"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SUBYEK : PENDIDIKAN DAN PENGAJARAN (PDP)</a:t>
            </a:r>
            <a:endParaRPr kumimoji="0" lang="en-US"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12377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9600" y="381000"/>
            <a:ext cx="7848600" cy="1981200"/>
          </a:xfrm>
          <a:noFill/>
          <a:ln w="76200">
            <a:noFill/>
          </a:ln>
        </p:spPr>
        <p:txBody>
          <a:bodyPr/>
          <a:lstStyle/>
          <a:p>
            <a:pPr eaLnBrk="1" fontAlgn="auto" hangingPunct="1">
              <a:spcAft>
                <a:spcPts val="0"/>
              </a:spcAft>
              <a:defRPr/>
            </a:pPr>
            <a:r>
              <a:rPr lang="en-US" sz="3590" b="1" dirty="0">
                <a:solidFill>
                  <a:srgbClr val="FF0000"/>
                </a:solidFill>
                <a:effectLst>
                  <a:outerShdw blurRad="38100" dist="38100" dir="2700000" algn="tl">
                    <a:srgbClr val="000000">
                      <a:alpha val="43137"/>
                    </a:srgbClr>
                  </a:outerShdw>
                </a:effectLst>
              </a:rPr>
              <a:t>ARSIP MENURUT ISO 15489</a:t>
            </a:r>
            <a:br>
              <a:rPr lang="en-US" sz="3590" b="1" dirty="0">
                <a:solidFill>
                  <a:srgbClr val="FF0000"/>
                </a:solidFill>
                <a:effectLst>
                  <a:outerShdw blurRad="38100" dist="38100" dir="2700000" algn="tl">
                    <a:srgbClr val="000000">
                      <a:alpha val="43137"/>
                    </a:srgbClr>
                  </a:outerShdw>
                </a:effectLst>
              </a:rPr>
            </a:br>
            <a:r>
              <a:rPr lang="en-US" sz="3590" b="1" dirty="0">
                <a:solidFill>
                  <a:srgbClr val="FF0000"/>
                </a:solidFill>
                <a:effectLst>
                  <a:outerShdw blurRad="38100" dist="38100" dir="2700000" algn="tl">
                    <a:srgbClr val="000000">
                      <a:alpha val="43137"/>
                    </a:srgbClr>
                  </a:outerShdw>
                </a:effectLst>
              </a:rPr>
              <a:t>TENTANG RECORDS MANAGEMENT</a:t>
            </a:r>
          </a:p>
        </p:txBody>
      </p:sp>
      <p:sp>
        <p:nvSpPr>
          <p:cNvPr id="5" name="Rectangle 3"/>
          <p:cNvSpPr>
            <a:spLocks noGrp="1" noChangeArrowheads="1"/>
          </p:cNvSpPr>
          <p:nvPr>
            <p:ph idx="1"/>
          </p:nvPr>
        </p:nvSpPr>
        <p:spPr>
          <a:xfrm>
            <a:off x="457200" y="2651125"/>
            <a:ext cx="8077200" cy="2149475"/>
          </a:xfrm>
          <a:noFill/>
          <a:ln w="76200" cmpd="tri">
            <a:noFill/>
          </a:ln>
        </p:spPr>
        <p:txBody>
          <a:bodyPr>
            <a:noAutofit/>
          </a:bodyPr>
          <a:lstStyle/>
          <a:p>
            <a:pPr marL="137160" indent="0" eaLnBrk="1" fontAlgn="auto" hangingPunct="1">
              <a:lnSpc>
                <a:spcPct val="90000"/>
              </a:lnSpc>
              <a:spcAft>
                <a:spcPts val="0"/>
              </a:spcAft>
              <a:buClr>
                <a:schemeClr val="tx1">
                  <a:shade val="95000"/>
                </a:schemeClr>
              </a:buClr>
              <a:buNone/>
              <a:defRPr/>
            </a:pPr>
            <a:r>
              <a:rPr lang="en-US" sz="2800" dirty="0"/>
              <a:t>INFORMASI YANG </a:t>
            </a:r>
            <a:r>
              <a:rPr lang="en-US" sz="2800" dirty="0">
                <a:solidFill>
                  <a:srgbClr val="FF0000"/>
                </a:solidFill>
              </a:rPr>
              <a:t>DIBUAT, DITERIMA, DAN DIPELIHARA</a:t>
            </a:r>
            <a:r>
              <a:rPr lang="en-US" sz="2800" dirty="0"/>
              <a:t> SEBAGAI </a:t>
            </a:r>
            <a:r>
              <a:rPr lang="en-US" sz="2800" dirty="0">
                <a:solidFill>
                  <a:srgbClr val="FF0000"/>
                </a:solidFill>
              </a:rPr>
              <a:t>BUKTI DAN INFORMASI </a:t>
            </a:r>
            <a:r>
              <a:rPr lang="en-US" sz="2800" dirty="0"/>
              <a:t>OLEH </a:t>
            </a:r>
            <a:r>
              <a:rPr lang="en-US" sz="2800" dirty="0">
                <a:solidFill>
                  <a:srgbClr val="FF0000"/>
                </a:solidFill>
              </a:rPr>
              <a:t>ORGANISASI ATAU ORANG</a:t>
            </a:r>
            <a:r>
              <a:rPr lang="en-US" sz="2800" dirty="0"/>
              <a:t>, SESUAI KEWAJIBAN HUKUM ATAU DALAM </a:t>
            </a:r>
            <a:r>
              <a:rPr lang="en-US" sz="2800" dirty="0">
                <a:solidFill>
                  <a:srgbClr val="FF0000"/>
                </a:solidFill>
              </a:rPr>
              <a:t>TRANSAKSI DARI SUATU BISNIS/URUSAN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temporary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2692</Words>
  <Application>Microsoft Office PowerPoint</Application>
  <PresentationFormat>On-screen Show (4:3)</PresentationFormat>
  <Paragraphs>990</Paragraphs>
  <Slides>80</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ContemporaryPhotoAlbum</vt:lpstr>
      <vt:lpstr>Visio</vt:lpstr>
      <vt:lpstr>PELATIHAN PEMBERKASAN  DAN  KLASIFIKASI ARSIP</vt:lpstr>
      <vt:lpstr>Kondisi Penyimpanan Arsip di Unit Kerja</vt:lpstr>
      <vt:lpstr>PowerPoint Presentation</vt:lpstr>
      <vt:lpstr>Kondisi Penyimpanan Arsip di Unit Kearsipan (Record Center)</vt:lpstr>
      <vt:lpstr>PowerPoint Presentation</vt:lpstr>
      <vt:lpstr>Tumpukan Arsip DiGudang</vt:lpstr>
      <vt:lpstr>PowerPoint Presentation</vt:lpstr>
      <vt:lpstr>ARSIP</vt:lpstr>
      <vt:lpstr>ARSIP MENURUT ISO 15489 TENTANG RECORDS MANAGEMENT</vt:lpstr>
      <vt:lpstr>DOKUMEN ADALAH SEMUA BENTUK MEDIA DAN KARAKTERISTIK INFORMASI YANG TEREKAM BAIK DALAM BENTUK FOTO, FILM, BATU BERTULIS, SIMBOL DAN LAMBANG SERTA BENTUK LAINNYA</vt:lpstr>
      <vt:lpstr>Jenis Arsip</vt:lpstr>
      <vt:lpstr>PowerPoint Presentation</vt:lpstr>
      <vt:lpstr>ARSIP DINAMIS</vt:lpstr>
      <vt:lpstr>ARSIP VITAL</vt:lpstr>
      <vt:lpstr>PowerPoint Presentation</vt:lpstr>
      <vt:lpstr>PowerPoint Presentation</vt:lpstr>
      <vt:lpstr>PowerPoint Presentation</vt:lpstr>
      <vt:lpstr>PowerPoint Presentation</vt:lpstr>
      <vt:lpstr>PowerPoint Presentation</vt:lpstr>
      <vt:lpstr>MENGINDEKS</vt:lpstr>
      <vt:lpstr>PowerPoint Presentation</vt:lpstr>
      <vt:lpstr>INDEKS NAMA ORANG</vt:lpstr>
      <vt:lpstr>INDEKS NAMA ORGANISASI </vt:lpstr>
      <vt:lpstr> 1. STRAIGHT ORDER </vt:lpstr>
      <vt:lpstr>2. INDEXING ORDER </vt:lpstr>
      <vt:lpstr>KLASIFIKASI</vt:lpstr>
      <vt:lpstr>Skema klasifikasi arsip</vt:lpstr>
      <vt:lpstr>SYARAT KLASIFIKASI</vt:lpstr>
      <vt:lpstr>PowerPoint Presentation</vt:lpstr>
      <vt:lpstr>Contoh : (Skema  Klasifikasi)</vt:lpstr>
      <vt:lpstr>Sistem klasifikasi</vt:lpstr>
      <vt:lpstr>Fungsi Organisasi Perguruan Tinggi</vt:lpstr>
      <vt:lpstr>PowerPoint Presentation</vt:lpstr>
      <vt:lpstr>PowerPoint Presentation</vt:lpstr>
      <vt:lpstr>Identifikasi dokumen</vt:lpstr>
      <vt:lpstr>PowerPoint Presentation</vt:lpstr>
      <vt:lpstr> klasifikasi dan Kode </vt:lpstr>
      <vt:lpstr>Classification and Coding Scheme:  Operational Files </vt:lpstr>
      <vt:lpstr>Classification and Coding Scheme:  Administrative Files  </vt:lpstr>
      <vt:lpstr>Contoh Skema Klasifikasi arsip Perguruan Tinggi</vt:lpstr>
      <vt:lpstr>Lanjut…</vt:lpstr>
      <vt:lpstr>PowerPoint Presentation</vt:lpstr>
      <vt:lpstr>Contoh Kode</vt:lpstr>
      <vt:lpstr>PowerPoint Presentation</vt:lpstr>
      <vt:lpstr>PEMBERKASAN (Filing System)  </vt:lpstr>
      <vt:lpstr>Sistem Pemberkasan  </vt:lpstr>
      <vt:lpstr>Sistem Abjad</vt:lpstr>
      <vt:lpstr>Menurut Geografi</vt:lpstr>
      <vt:lpstr>Jenis Pemberkasan Menurut Geografis</vt:lpstr>
      <vt:lpstr>PowerPoint Presentation</vt:lpstr>
      <vt:lpstr>Keunggulan</vt:lpstr>
      <vt:lpstr>Sistem Numerik</vt:lpstr>
      <vt:lpstr>Berurutan (serial)</vt:lpstr>
      <vt:lpstr>Kelemahan Numerik</vt:lpstr>
      <vt:lpstr>Sistem Subjek</vt:lpstr>
      <vt:lpstr>JENJANG MASALAH</vt:lpstr>
      <vt:lpstr>Penjajaran ordner arsip</vt:lpstr>
      <vt:lpstr>ARSIP DI UNIT KERJA (setelah ditata)</vt:lpstr>
      <vt:lpstr>PowerPoint Presentation</vt:lpstr>
      <vt:lpstr>PowerPoint Presentation</vt:lpstr>
      <vt:lpstr>PowerPoint Presentation</vt:lpstr>
      <vt:lpstr>PowerPoint Presentation</vt:lpstr>
      <vt:lpstr>PowerPoint Presentation</vt:lpstr>
      <vt:lpstr>PowerPoint Presentation</vt:lpstr>
      <vt:lpstr>Penyimpanan Arsip </vt:lpstr>
      <vt:lpstr>Contoh: Penyusunan Boks Arsip </vt:lpstr>
      <vt:lpstr>Landasan Hukum</vt:lpstr>
      <vt:lpstr>LATIHAN SISTEM PEMBERKASAN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TUGAS LATIHAN SISTEM PEMBERKASAN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2013-01-06T13:56:47Z</dcterms:created>
  <dcterms:modified xsi:type="dcterms:W3CDTF">2015-05-25T09:33:00Z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